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1" r:id="rId1"/>
    <p:sldMasterId id="2147483689" r:id="rId2"/>
  </p:sldMasterIdLst>
  <p:notesMasterIdLst>
    <p:notesMasterId r:id="rId35"/>
  </p:notesMasterIdLst>
  <p:sldIdLst>
    <p:sldId id="475" r:id="rId3"/>
    <p:sldId id="501" r:id="rId4"/>
    <p:sldId id="505" r:id="rId5"/>
    <p:sldId id="476" r:id="rId6"/>
    <p:sldId id="506" r:id="rId7"/>
    <p:sldId id="521" r:id="rId8"/>
    <p:sldId id="508" r:id="rId9"/>
    <p:sldId id="522" r:id="rId10"/>
    <p:sldId id="524" r:id="rId11"/>
    <p:sldId id="525" r:id="rId12"/>
    <p:sldId id="526" r:id="rId13"/>
    <p:sldId id="503" r:id="rId14"/>
    <p:sldId id="546" r:id="rId15"/>
    <p:sldId id="527" r:id="rId16"/>
    <p:sldId id="529" r:id="rId17"/>
    <p:sldId id="530" r:id="rId18"/>
    <p:sldId id="484" r:id="rId19"/>
    <p:sldId id="539" r:id="rId20"/>
    <p:sldId id="512" r:id="rId21"/>
    <p:sldId id="514" r:id="rId22"/>
    <p:sldId id="515" r:id="rId23"/>
    <p:sldId id="541" r:id="rId24"/>
    <p:sldId id="504" r:id="rId25"/>
    <p:sldId id="531" r:id="rId26"/>
    <p:sldId id="532" r:id="rId27"/>
    <p:sldId id="535" r:id="rId28"/>
    <p:sldId id="547" r:id="rId29"/>
    <p:sldId id="550" r:id="rId30"/>
    <p:sldId id="545" r:id="rId31"/>
    <p:sldId id="538" r:id="rId32"/>
    <p:sldId id="548" r:id="rId33"/>
    <p:sldId id="517" r:id="rId34"/>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59D46ECF-5943-46A0-9F2C-9D5934F73500}">
          <p14:sldIdLst>
            <p14:sldId id="475"/>
            <p14:sldId id="501"/>
            <p14:sldId id="505"/>
            <p14:sldId id="476"/>
            <p14:sldId id="506"/>
            <p14:sldId id="521"/>
            <p14:sldId id="508"/>
            <p14:sldId id="522"/>
            <p14:sldId id="524"/>
            <p14:sldId id="525"/>
            <p14:sldId id="526"/>
            <p14:sldId id="503"/>
            <p14:sldId id="546"/>
            <p14:sldId id="527"/>
            <p14:sldId id="529"/>
            <p14:sldId id="530"/>
            <p14:sldId id="484"/>
            <p14:sldId id="539"/>
            <p14:sldId id="512"/>
            <p14:sldId id="514"/>
            <p14:sldId id="515"/>
            <p14:sldId id="541"/>
            <p14:sldId id="504"/>
            <p14:sldId id="531"/>
            <p14:sldId id="532"/>
            <p14:sldId id="535"/>
            <p14:sldId id="547"/>
            <p14:sldId id="550"/>
            <p14:sldId id="545"/>
            <p14:sldId id="538"/>
            <p14:sldId id="548"/>
            <p14:sldId id="5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bar Schwartz" initials="IS" lastIdx="1" clrIdx="0">
    <p:extLst>
      <p:ext uri="{19B8F6BF-5375-455C-9EA6-DF929625EA0E}">
        <p15:presenceInfo xmlns:p15="http://schemas.microsoft.com/office/powerpoint/2012/main" userId="S::inbarsch@tauex.tau.ac.il::fb3b96f8-2af1-45e2-b747-2908888db0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005574"/>
    <a:srgbClr val="C1A969"/>
    <a:srgbClr val="FFFFFF"/>
    <a:srgbClr val="CC0066"/>
    <a:srgbClr val="D60093"/>
    <a:srgbClr val="9966FF"/>
    <a:srgbClr val="548235"/>
    <a:srgbClr val="33CC33"/>
    <a:srgbClr val="1FAC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10" autoAdjust="0"/>
    <p:restoredTop sz="75124" autoAdjust="0"/>
  </p:normalViewPr>
  <p:slideViewPr>
    <p:cSldViewPr snapToGrid="0">
      <p:cViewPr varScale="1">
        <p:scale>
          <a:sx n="81" d="100"/>
          <a:sy n="81" d="100"/>
        </p:scale>
        <p:origin x="13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11T12:45:21.008" idx="1">
    <p:pos x="767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atin typeface="Arial" panose="020B0604020202020204" pitchFamily="34" charset="0"/>
              </a:defRPr>
            </a:lvl1pPr>
          </a:lstStyle>
          <a:p>
            <a:endParaRPr lang="en-US"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atin typeface="Arial" panose="020B0604020202020204" pitchFamily="34" charset="0"/>
              </a:defRPr>
            </a:lvl1pPr>
          </a:lstStyle>
          <a:p>
            <a:fld id="{3EDBB8F9-3EB7-4621-AA58-00E4582A896C}" type="datetimeFigureOut">
              <a:rPr lang="en-US" smtClean="0"/>
              <a:pPr/>
              <a:t>11/7/2024</a:t>
            </a:fld>
            <a:endParaRPr lang="en-US"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endParaRPr lang="en-US" dirty="0"/>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atin typeface="Arial" panose="020B0604020202020204" pitchFamily="34" charset="0"/>
              </a:defRPr>
            </a:lvl1pPr>
          </a:lstStyle>
          <a:p>
            <a:endParaRPr lang="en-US"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atin typeface="Arial" panose="020B0604020202020204" pitchFamily="34" charset="0"/>
              </a:defRPr>
            </a:lvl1pPr>
          </a:lstStyle>
          <a:p>
            <a:fld id="{66AA95CC-B1FA-4C93-AC22-E7519C6762B5}" type="slidenum">
              <a:rPr lang="en-US" smtClean="0"/>
              <a:pPr/>
              <a:t>‹#›</a:t>
            </a:fld>
            <a:endParaRPr lang="en-US" dirty="0"/>
          </a:p>
        </p:txBody>
      </p:sp>
    </p:spTree>
    <p:extLst>
      <p:ext uri="{BB962C8B-B14F-4D97-AF65-F5344CB8AC3E}">
        <p14:creationId xmlns:p14="http://schemas.microsoft.com/office/powerpoint/2010/main" val="40308074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Arial" panose="020B0604020202020204" pitchFamily="34" charset="0"/>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היום נדבר על תעשיית האופנה ועל השפעה שלה על האקלים.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למה לדעתכם אנחנו מדברים על זה? מה יכול להיות הקשר בין אופנה לאקלים?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10"/>
          </p:nvPr>
        </p:nvSpPr>
        <p:spPr/>
        <p:txBody>
          <a:bodyPr/>
          <a:lstStyle/>
          <a:p>
            <a:fld id="{66AA95CC-B1FA-4C93-AC22-E7519C6762B5}" type="slidenum">
              <a:rPr lang="en-US" smtClean="0"/>
              <a:t>1</a:t>
            </a:fld>
            <a:endParaRPr lang="en-US"/>
          </a:p>
        </p:txBody>
      </p:sp>
    </p:spTree>
    <p:extLst>
      <p:ext uri="{BB962C8B-B14F-4D97-AF65-F5344CB8AC3E}">
        <p14:creationId xmlns:p14="http://schemas.microsoft.com/office/powerpoint/2010/main" val="1463652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מבנגלדש החולצה המוכנה חוזרת לארצות הברית, שם היא נמכרת.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10</a:t>
            </a:fld>
            <a:endParaRPr lang="en-US"/>
          </a:p>
        </p:txBody>
      </p:sp>
    </p:spTree>
    <p:extLst>
      <p:ext uri="{BB962C8B-B14F-4D97-AF65-F5344CB8AC3E}">
        <p14:creationId xmlns:p14="http://schemas.microsoft.com/office/powerpoint/2010/main" val="408051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במהלך הטיול הזה, של 32,000 קילומטרים, נפלטת כמות גדולה של פחמן. באילו שלבים נפלט הכי הרבה פחמן?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צריכת הדלק של מטוסים וספינות.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הפחמן הוא גז חממה שגורם לשינוי האקלים.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11</a:t>
            </a:fld>
            <a:endParaRPr lang="en-US"/>
          </a:p>
        </p:txBody>
      </p:sp>
    </p:spTree>
    <p:extLst>
      <p:ext uri="{BB962C8B-B14F-4D97-AF65-F5344CB8AC3E}">
        <p14:creationId xmlns:p14="http://schemas.microsoft.com/office/powerpoint/2010/main" val="3470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12</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marL="18415"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חידה: כמה קילוגרם פחמן דו-חמצני נפלטים מתעשיית האופנה בשנה, בחישוב ממוצע לאדם?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בקשו מהתלמידים לענות בהצבעה: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מי חושב ש-17 ק"ג?</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170 ק"ג?</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270 ק"ג?</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779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13</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altLang="en-US" sz="1200" dirty="0"/>
          </a:p>
        </p:txBody>
      </p:sp>
    </p:spTree>
    <p:extLst>
      <p:ext uri="{BB962C8B-B14F-4D97-AF65-F5344CB8AC3E}">
        <p14:creationId xmlns:p14="http://schemas.microsoft.com/office/powerpoint/2010/main" val="427644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אם גידול צמחים ככותנה לצורך ייצור בגדים דורש הרבה השקיה והשקעת אנרגיה בניקוי החומר ובהפיכתו לחוטים, והכל תוך כדי מעבר מארץ לארץ </a:t>
            </a:r>
            <a:r>
              <a:rPr lang="en-US" sz="1800" kern="1200" dirty="0">
                <a:effectLst/>
                <a:latin typeface="Segoe UI Semilight" panose="020B0402040204020203" pitchFamily="34" charset="0"/>
                <a:ea typeface="Times New Roman" panose="02020603050405020304" pitchFamily="18" charset="0"/>
                <a:cs typeface="Arial" panose="020B0604020202020204" pitchFamily="34" charset="0"/>
              </a:rPr>
              <a:t>—</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אז אולי כדאי לעבור לבדים סינתטיים?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A2C6D82-12D9-4F94-BC3A-4A8FCCF27D8B}" type="slidenum">
              <a:rPr lang="he-IL" smtClean="0"/>
              <a:t>14</a:t>
            </a:fld>
            <a:endParaRPr lang="he-IL"/>
          </a:p>
        </p:txBody>
      </p:sp>
    </p:spTree>
    <p:extLst>
      <p:ext uri="{BB962C8B-B14F-4D97-AF65-F5344CB8AC3E}">
        <p14:creationId xmlns:p14="http://schemas.microsoft.com/office/powerpoint/2010/main" val="260381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התבוננו שוב בתווית שעל הבגד שלכם או של חברכם, והפעם בדקו: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מאיזה חומר (או חומרים) הוא עשוי?</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A2C6D82-12D9-4F94-BC3A-4A8FCCF27D8B}" type="slidenum">
              <a:rPr lang="he-IL" smtClean="0"/>
              <a:t>15</a:t>
            </a:fld>
            <a:endParaRPr lang="he-IL"/>
          </a:p>
        </p:txBody>
      </p:sp>
    </p:spTree>
    <p:extLst>
      <p:ext uri="{BB962C8B-B14F-4D97-AF65-F5344CB8AC3E}">
        <p14:creationId xmlns:p14="http://schemas.microsoft.com/office/powerpoint/2010/main" val="3959024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בניגוד לבדים ממקור טבעי שניתן לגדל, בדים סינתטיים עשויים מניילון, שהוא צורה של פלסטיק. ומה מקור הפלסטיק? דלקי מאובנים. כלומר, מקור שאינו מתחדש מצד אחד ומזהם מצד שני.</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הבדים שדיברנו עליהם ממקור טבעי, כמו כותנה, נמצאים בשימוש האדם כבר אלפי שנים. את הבדים הסינתטיים ייצרו לראשונה רק במאה ה-20.</a:t>
            </a:r>
            <a:endParaRPr lang="he-IL"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5A2C6D82-12D9-4F94-BC3A-4A8FCCF27D8B}" type="slidenum">
              <a:rPr lang="he-IL" smtClean="0"/>
              <a:t>16</a:t>
            </a:fld>
            <a:endParaRPr lang="he-IL"/>
          </a:p>
        </p:txBody>
      </p:sp>
    </p:spTree>
    <p:extLst>
      <p:ext uri="{BB962C8B-B14F-4D97-AF65-F5344CB8AC3E}">
        <p14:creationId xmlns:p14="http://schemas.microsoft.com/office/powerpoint/2010/main" val="165462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17</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הזיהום מתעשיית האופנה לא מתבטא רק בפליטות פחמן. כל תהליך ייצור הבגדים הוא מזהם ופוגעני לסביבה.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השלב הראשון בייצור בגדים כולל גידול או ייצור החומרים שמהם מיוצר הבגד במפעל הבד לבגדים. מה צורכים הצמחים שמהם מייצרים בגדים ממקור טבעי, כותנה למשל? הרבה מים, אבל גם חומרי ריסוס ודשן, שהם חומרים שמזהמים את הסביבה.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וכאשר מדובר בחומרים לא טבעיים, סינתטיים, אלה הם חומרים שמיוצרים מפלסטיק, חומר לא מתכלה שמקורו בנפט. בנוסף, בתהליך ייצור בדים סינתטיים נפלטים הרבה גזי חממה, איכותם של בדים אלה ירודה, הם מתקלקלים בקלות ואז נזרקים לפח.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1093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18</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לאחר ייצור הבד במפעל צובעים אותו בחומרים כימיים. מישהו מכם עשה פעם טאי דאי?</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נדרשים הרבה מים כדי להוציא את הצבע מהבגדים כך שאפשר יהיה ללבוש אותם.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גם בכביסה הראשונה של בגד חדש בבית הוא עדיין מוריד צבע.</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שטיפת הבגדים מחומרי הצביעה מזהמת כמות גדולה של מים. מעריכים שכעשרים אחוזים מכלל מי השתייה בכדור הארץ מתבזבזים על שטיפת בגדים מחומרי הצביעה שלהם.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369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דיברנו על זיהום הסביבה בשלבי ייצור הבגד ועד הגעתו לחנויות. אבל מה קורה כשהבגד כבר אצלנו? האם הוא עדיין מזהם?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התבוננו שוב בתווית הבגד שלכם או של חברכם. הפעם נפענח את הוראות התחזוקה של הבגד לפי מדריך סימני הכביסה. </a:t>
            </a:r>
            <a:endParaRPr lang="he-IL" dirty="0"/>
          </a:p>
        </p:txBody>
      </p:sp>
      <p:sp>
        <p:nvSpPr>
          <p:cNvPr id="4" name="Slide Number Placeholder 3"/>
          <p:cNvSpPr>
            <a:spLocks noGrp="1"/>
          </p:cNvSpPr>
          <p:nvPr>
            <p:ph type="sldNum" sz="quarter" idx="10"/>
          </p:nvPr>
        </p:nvSpPr>
        <p:spPr/>
        <p:txBody>
          <a:bodyPr/>
          <a:lstStyle/>
          <a:p>
            <a:fld id="{5A2C6D82-12D9-4F94-BC3A-4A8FCCF27D8B}" type="slidenum">
              <a:rPr lang="he-IL" smtClean="0"/>
              <a:t>19</a:t>
            </a:fld>
            <a:endParaRPr lang="he-IL"/>
          </a:p>
        </p:txBody>
      </p:sp>
    </p:spTree>
    <p:extLst>
      <p:ext uri="{BB962C8B-B14F-4D97-AF65-F5344CB8AC3E}">
        <p14:creationId xmlns:p14="http://schemas.microsoft.com/office/powerpoint/2010/main" val="285262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נשאל את התלמידים: מהם השלבים של יצירת חולצה, למשל חולצה שעשויה מכותנה, משלב ייצור החומרים ועד שהיא מגיעה אלינו לארון?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השלבים: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b="1" kern="1200" dirty="0">
                <a:effectLst/>
                <a:latin typeface="Calibri" panose="020F0502020204030204" pitchFamily="34" charset="0"/>
                <a:ea typeface="Calibri" panose="020F0502020204030204" pitchFamily="34" charset="0"/>
                <a:cs typeface="Segoe UI Semilight" panose="020B0402040204020203" pitchFamily="34" charset="0"/>
              </a:rPr>
              <a:t>ייצור החומר:</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גידול צמח הכותנה בשדה, קטיף, איסוף, העברה למפעל</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b="1" kern="1200" dirty="0">
                <a:effectLst/>
                <a:latin typeface="Calibri" panose="020F0502020204030204" pitchFamily="34" charset="0"/>
                <a:ea typeface="Calibri" panose="020F0502020204030204" pitchFamily="34" charset="0"/>
                <a:cs typeface="Segoe UI Semilight" panose="020B0402040204020203" pitchFamily="34" charset="0"/>
              </a:rPr>
              <a:t>ייצור החולצה במפעל:</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ניקוי הכותנה, עיבוד לסיבים, יצירת בד, צביעת הבד, תפירת החולצה, שטיפת החולצה מצבע מיותר, ייבוש במייבש, אריזה בשקית ניילון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b="1" kern="1200" dirty="0">
                <a:effectLst/>
                <a:latin typeface="Calibri" panose="020F0502020204030204" pitchFamily="34" charset="0"/>
                <a:ea typeface="Calibri" panose="020F0502020204030204" pitchFamily="34" charset="0"/>
                <a:cs typeface="Segoe UI Semilight" panose="020B0402040204020203" pitchFamily="34" charset="0"/>
              </a:rPr>
              <a:t>שינוע למדינות אחרות:</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משאיות מהמפעל לשדה תעופה או לנמל, העברה למדינות אחרות במטוסים או באוניות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b="1" kern="1200" dirty="0">
                <a:effectLst/>
                <a:latin typeface="Calibri" panose="020F0502020204030204" pitchFamily="34" charset="0"/>
                <a:ea typeface="Calibri" panose="020F0502020204030204" pitchFamily="34" charset="0"/>
                <a:cs typeface="Segoe UI Semilight" panose="020B0402040204020203" pitchFamily="34" charset="0"/>
              </a:rPr>
              <a:t>הפצה ומכירה בארץ היעד:</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העברה במשאיות למרכזי הפצה, הגעה לחנויות, הגעת החולצה אלינו הביתה</a:t>
            </a:r>
            <a:r>
              <a:rPr lang="he-IL" sz="1800" kern="1200" dirty="0">
                <a:effectLst/>
                <a:latin typeface="Calibri" panose="020F0502020204030204" pitchFamily="34" charset="0"/>
                <a:ea typeface="Times New Roman" panose="02020603050405020304" pitchFamily="18" charset="0"/>
                <a:cs typeface="Segoe UI Semilight" panose="020B0402040204020203"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59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גם כשהבגד כבר אצלנו בבית, אנחנו עדיין משתמשים באנרגיה - חשמל - לצורך תחזוקת הבגד (מכונת כביסה, מייבש, מגהץ).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רוב החשמל (אם לא כולו) שבו אנו משתמשים נוצר על ידי שרפה של דלקים, כלומר עוד פליטה של פחמן לאטמוספרה.</a:t>
            </a:r>
            <a:endParaRPr lang="he-IL" dirty="0"/>
          </a:p>
        </p:txBody>
      </p:sp>
      <p:sp>
        <p:nvSpPr>
          <p:cNvPr id="4" name="Slide Number Placeholder 3"/>
          <p:cNvSpPr>
            <a:spLocks noGrp="1"/>
          </p:cNvSpPr>
          <p:nvPr>
            <p:ph type="sldNum" sz="quarter" idx="10"/>
          </p:nvPr>
        </p:nvSpPr>
        <p:spPr/>
        <p:txBody>
          <a:bodyPr/>
          <a:lstStyle/>
          <a:p>
            <a:fld id="{5A2C6D82-12D9-4F94-BC3A-4A8FCCF27D8B}" type="slidenum">
              <a:rPr lang="he-IL" smtClean="0"/>
              <a:t>20</a:t>
            </a:fld>
            <a:endParaRPr lang="he-IL"/>
          </a:p>
        </p:txBody>
      </p:sp>
    </p:spTree>
    <p:extLst>
      <p:ext uri="{BB962C8B-B14F-4D97-AF65-F5344CB8AC3E}">
        <p14:creationId xmlns:p14="http://schemas.microsoft.com/office/powerpoint/2010/main" val="158164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21</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בנוסף לשימוש בחשמל בתחזוקת הבגד בבית, מה אנחנו מוסיפים למכונת הכביסה? סבון, מרכך, מסיר כתמים. המים המלוכלכים נשטפים לביוב עם הכימיקלים הללו, וגם שאריות צבע שנשטפו וסיבים מהבגדים. כאשר מדובר בבדים סינתטיים, חלקיקים מהבגד הם בעצם חלקיקי פלסטיק קטנים שנפלטים עם הביוב לים</a:t>
            </a:r>
            <a:r>
              <a:rPr lang="he-IL" sz="1800" dirty="0">
                <a:effectLst/>
                <a:latin typeface="Calibri" panose="020F0502020204030204" pitchFamily="34" charset="0"/>
                <a:ea typeface="Calibri" panose="020F0502020204030204" pitchFamily="34" charset="0"/>
                <a:cs typeface="Segoe UI Semilight" panose="020B0402040204020203" pitchFamily="34" charset="0"/>
              </a:rPr>
              <a:t>.</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חלקיקי הפלסטיק הללו מצטרפים לחלקיקי פלסטיק ממקורות אחרים (בקבוקים ושקיות ניילון שנשטפו לים, לדוגמה) ונאכלים על ידי בעלי חיים ימיים.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Singh, R. P., Mishra, S., &amp; Das, A. P. (2020). Synthetic microfibers: Pollution toxicity and remediation. </a:t>
            </a:r>
            <a:r>
              <a:rPr lang="en-US" sz="1800" i="1" dirty="0">
                <a:effectLst/>
                <a:latin typeface="Calibri" panose="020F0502020204030204" pitchFamily="34" charset="0"/>
                <a:ea typeface="Calibri" panose="020F0502020204030204" pitchFamily="34" charset="0"/>
                <a:cs typeface="Arial" panose="020B0604020202020204" pitchFamily="34" charset="0"/>
              </a:rPr>
              <a:t>Chemosphere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i="1" dirty="0">
                <a:effectLst/>
                <a:latin typeface="Calibri" panose="020F0502020204030204" pitchFamily="34" charset="0"/>
                <a:ea typeface="Calibri" panose="020F0502020204030204" pitchFamily="34" charset="0"/>
                <a:cs typeface="Arial" panose="020B0604020202020204" pitchFamily="34" charset="0"/>
              </a:rPr>
              <a:t>257</a:t>
            </a:r>
            <a:r>
              <a:rPr lang="en-US" sz="1800" dirty="0">
                <a:effectLst/>
                <a:latin typeface="Calibri" panose="020F0502020204030204" pitchFamily="34" charset="0"/>
                <a:ea typeface="Calibri" panose="020F0502020204030204" pitchFamily="34" charset="0"/>
                <a:cs typeface="Arial" panose="020B0604020202020204" pitchFamily="34" charset="0"/>
              </a:rPr>
              <a:t>, 127199.</a:t>
            </a:r>
          </a:p>
          <a:p>
            <a:r>
              <a:rPr lang="en-US" sz="18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15243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22</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רוב הבגדים אינם נשלחים למחזור אלא נזרקים. את אשפת הבגדים או ששורפים או שטומנים בקרקע במטמנה. השרפה פולטת רעלים לאוויר וכמובן גם פחמן דו-חמצני.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הבגדים שנטמנים בקרקע אינם חשופים לאוויר. ללא חמצן, הפחמן שנפלט מהם הופך לגז חממה אחר בשם מתאן. </a:t>
            </a:r>
            <a:r>
              <a:rPr lang="he-IL" sz="1800" kern="1200" dirty="0">
                <a:effectLst/>
                <a:latin typeface="Calibri" panose="020F0502020204030204" pitchFamily="34" charset="0"/>
                <a:ea typeface="Times New Roman" panose="02020603050405020304" pitchFamily="18" charset="0"/>
                <a:cs typeface="Segoe UI Semilight" panose="020B0402040204020203" pitchFamily="34" charset="0"/>
              </a:rPr>
              <a:t>לבגדים לוקח הרבה זמן להתפרק ,מה שאומר שהרי זבל הבגדים יישארו איתנו עוד שנים רבות.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9665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23</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נסכם את מה שלמדנו עד כה: האופנה היא תעשייה פוגענית מאוד לכדור הארץ. בתהליכי הייצור, השינוע, התחזוקה וסיום חיי הבגד מעורבות פליטות פחמן רבות ונזק רב נגרם לסביבה.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3092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בואו נחשוב על היכולת שלנו להשפיע על הבעיות האלה. מה אנחנו, כצרכנים, יכולים לעשות כדי להפחית את הנזקים הנגרמים מתעשיית האופנה?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18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24</a:t>
            </a:fld>
            <a:endParaRPr lang="en-US"/>
          </a:p>
        </p:txBody>
      </p:sp>
    </p:spTree>
    <p:extLst>
      <p:ext uri="{BB962C8B-B14F-4D97-AF65-F5344CB8AC3E}">
        <p14:creationId xmlns:p14="http://schemas.microsoft.com/office/powerpoint/2010/main" val="124462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כשמזמינים בגדים שהוזמנו מחו"ל דרך האינטרנט, הם מגיעים עטופים בשקיות פלסטיק. בנוסף, המשלוח עצמו מחו"ל גורם להרבה פליטות פחמן עקב שינוע החבילה באמצעי תחבורה.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אני יכול/ה לעשות?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א. לקנות בגדים שיוצרו בישראל: לחסוך את שינוע הבגדים שיוצרו בחו"ל (מניעת פליטת גזי חממה), עטופים בהרבה אריזות פלסטיק לצורכי המשלוח (חיסכון בפלסטיק).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  ללכת לחנות במקום להזמין: אם נקנה בחנות ונמדוד נוכל ולוותר על האריזות המיותרות ומתהליך ההחזרה בדואר של הבגדים שלא מתאימים לנו. נחסוך בשינוע ובפליטות פחמן.</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אם בכל זאת מזמינים בגדים מחו"ל, עדיף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להזמין מחברות  "ירוקות" יותר: חברות עם מודעות סביבתית לכל שלבי ייצור הבדים, שאורזות בפחות שקיות ניילון ומשתמשות במפעלים באנרגיה מתחדשת (לא תלויה בשרפת דלקי מאובנים).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25</a:t>
            </a:fld>
            <a:endParaRPr lang="en-US"/>
          </a:p>
        </p:txBody>
      </p:sp>
    </p:spTree>
    <p:extLst>
      <p:ext uri="{BB962C8B-B14F-4D97-AF65-F5344CB8AC3E}">
        <p14:creationId xmlns:p14="http://schemas.microsoft.com/office/powerpoint/2010/main" val="105634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ייצור בגדים דורש הרבה משאבים, כמו אנרגיה ומים.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אני יכול/ה לעשות?</a:t>
            </a:r>
          </a:p>
          <a:p>
            <a:pPr marL="0" marR="0" lvl="0" indent="0" algn="r" defTabSz="914400" rtl="1" eaLnBrk="1" fontAlgn="auto" latinLnBrk="0" hangingPunct="1">
              <a:lnSpc>
                <a:spcPct val="107000"/>
              </a:lnSpc>
              <a:spcBef>
                <a:spcPts val="0"/>
              </a:spcBef>
              <a:spcAft>
                <a:spcPts val="800"/>
              </a:spcAft>
              <a:buClrTx/>
              <a:buSzTx/>
              <a:buFontTx/>
              <a:buNone/>
              <a:tabLst/>
              <a:defRPr/>
            </a:pPr>
            <a:r>
              <a:rPr lang="he-IL" sz="1800" kern="1200" dirty="0">
                <a:effectLst/>
                <a:ea typeface="Calibri" panose="020F0502020204030204" pitchFamily="34" charset="0"/>
                <a:cs typeface="Segoe UI Semilight" panose="020B0402040204020203" pitchFamily="34" charset="0"/>
              </a:rPr>
              <a:t>* נקנה בגדים מחומרים אורגניים,</a:t>
            </a:r>
            <a:r>
              <a:rPr lang="he-IL" sz="1800" kern="1200" dirty="0">
                <a:effectLst/>
                <a:ea typeface="Times New Roman" panose="02020603050405020304" pitchFamily="18" charset="0"/>
                <a:cs typeface="Segoe UI Semilight" panose="020B0402040204020203" pitchFamily="34" charset="0"/>
              </a:rPr>
              <a:t> כלומר בגדים שבתהליך הייצור שלהם לא נעשה שימוש בריסוס כימי.</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נקנה רק בגדים שאנחנו ממש אוהבים וחושבים שנלבש ולא יישארו בארון. </a:t>
            </a:r>
            <a:r>
              <a:rPr lang="he-IL" sz="1800" dirty="0">
                <a:effectLst/>
                <a:latin typeface="Calibri" panose="020F0502020204030204" pitchFamily="34" charset="0"/>
                <a:ea typeface="Calibri" panose="020F0502020204030204" pitchFamily="34" charset="0"/>
                <a:cs typeface="Segoe UI Semilight" panose="020B0402040204020203" pitchFamily="34" charset="0"/>
              </a:rPr>
              <a:t>חשוב להדגיש: זה חשוב, אקולוגי וחסכוני לכיס ללבוש את הבגדים שיש לנו! הבגד הכי חסכוני, מכל היבט שהוא, זה הבגד שכבר יש לנו בארון.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he-IL" dirty="0"/>
          </a:p>
        </p:txBody>
      </p:sp>
      <p:sp>
        <p:nvSpPr>
          <p:cNvPr id="4" name="Slide Number Placeholder 3"/>
          <p:cNvSpPr>
            <a:spLocks noGrp="1"/>
          </p:cNvSpPr>
          <p:nvPr>
            <p:ph type="sldNum" sz="quarter" idx="5"/>
          </p:nvPr>
        </p:nvSpPr>
        <p:spPr/>
        <p:txBody>
          <a:bodyPr/>
          <a:lstStyle/>
          <a:p>
            <a:fld id="{66AA95CC-B1FA-4C93-AC22-E7519C6762B5}" type="slidenum">
              <a:rPr lang="en-US" smtClean="0"/>
              <a:t>26</a:t>
            </a:fld>
            <a:endParaRPr lang="en-US"/>
          </a:p>
        </p:txBody>
      </p:sp>
    </p:spTree>
    <p:extLst>
      <p:ext uri="{BB962C8B-B14F-4D97-AF65-F5344CB8AC3E}">
        <p14:creationId xmlns:p14="http://schemas.microsoft.com/office/powerpoint/2010/main" val="1768329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27</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כביסה של בדים מחומרים סינתטיים מפרישה חלקיקי פלסטיק מזהמים למים.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אני יכול/ה לעשות?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ללבוש את הבגדים שיש בארון יותר פעמים.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לתקן את הבגדים כדי שישמשו ליותר זמן.</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1800" kern="1200" dirty="0">
                <a:effectLst/>
                <a:latin typeface="Segoe UI Semilight" panose="020B0402040204020203" pitchFamily="34" charset="0"/>
                <a:ea typeface="Calibri" panose="020F0502020204030204" pitchFamily="34" charset="0"/>
                <a:cs typeface="Arial" panose="020B0604020202020204" pitchFamily="34" charset="0"/>
              </a:rPr>
              <a:t> </a:t>
            </a:r>
            <a:r>
              <a:rPr lang="he-IL" sz="1800" kern="1200" dirty="0">
                <a:effectLst/>
                <a:latin typeface="Segoe UI Semilight" panose="020B0402040204020203" pitchFamily="34" charset="0"/>
                <a:ea typeface="Calibri" panose="020F0502020204030204" pitchFamily="34" charset="0"/>
                <a:cs typeface="Arial" panose="020B0604020202020204" pitchFamily="34" charset="0"/>
              </a:rPr>
              <a:t>* לקנות בגדים בחנויות יד שנייה או להחליף בגדים עם חברים, כלומר </a:t>
            </a:r>
            <a:r>
              <a:rPr lang="he-IL" sz="1800" b="1" kern="1200" dirty="0">
                <a:effectLst/>
                <a:latin typeface="Segoe UI Semilight" panose="020B0402040204020203" pitchFamily="34" charset="0"/>
                <a:ea typeface="Calibri" panose="020F0502020204030204" pitchFamily="34" charset="0"/>
                <a:cs typeface="Arial" panose="020B0604020202020204" pitchFamily="34" charset="0"/>
              </a:rPr>
              <a:t>ללבוש בגדים שכבר כובסו בעבר.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315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28</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אני יכול/ה לעשות?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הכי טוב? לא לקנות סתם!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ואיך בכל זאת נתחדש? [תשובה בשקופית הבאה]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4613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29</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שינויים סביבתיים ותפיסה חברתית, שהולכת וצוברת תאוצה, לשימור אנרגיה ומשאבים  משפיעה על המגמה של שימוש חוזר בחומרי גלם ומוצרים. אפשר להאריך את חייו של מוצר באמצעות </a:t>
            </a:r>
            <a:r>
              <a:rPr lang="he-IL" sz="1800" kern="1200" dirty="0" err="1">
                <a:effectLst/>
                <a:latin typeface="Calibri" panose="020F0502020204030204" pitchFamily="34" charset="0"/>
                <a:ea typeface="Calibri" panose="020F0502020204030204" pitchFamily="34" charset="0"/>
                <a:cs typeface="Segoe UI Semilight" panose="020B0402040204020203" pitchFamily="34" charset="0"/>
              </a:rPr>
              <a:t>מחדוש</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שהוא מחזור משביח. </a:t>
            </a:r>
            <a:r>
              <a:rPr lang="he-IL" sz="1800" kern="1200" dirty="0" err="1">
                <a:effectLst/>
                <a:latin typeface="Calibri" panose="020F0502020204030204" pitchFamily="34" charset="0"/>
                <a:ea typeface="Calibri" panose="020F0502020204030204" pitchFamily="34" charset="0"/>
                <a:cs typeface="Segoe UI Semilight" panose="020B0402040204020203" pitchFamily="34" charset="0"/>
              </a:rPr>
              <a:t>מחדוש</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או באנגלית </a:t>
            </a:r>
            <a:r>
              <a:rPr lang="en-US" sz="1800" kern="1200" dirty="0">
                <a:effectLst/>
                <a:latin typeface="Segoe UI Semilight" panose="020B0402040204020203" pitchFamily="34" charset="0"/>
                <a:ea typeface="Calibri" panose="020F0502020204030204" pitchFamily="34" charset="0"/>
                <a:cs typeface="Arial" panose="020B0604020202020204" pitchFamily="34" charset="0"/>
              </a:rPr>
              <a:t>Upcycling</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הוא שימוש יצירתי בבגד קיים. השם </a:t>
            </a:r>
            <a:r>
              <a:rPr lang="he-IL" sz="1800" kern="1200" dirty="0" err="1">
                <a:effectLst/>
                <a:latin typeface="Calibri" panose="020F0502020204030204" pitchFamily="34" charset="0"/>
                <a:ea typeface="Calibri" panose="020F0502020204030204" pitchFamily="34" charset="0"/>
                <a:cs typeface="Segoe UI Semilight" panose="020B0402040204020203" pitchFamily="34" charset="0"/>
              </a:rPr>
              <a:t>מחדוש</a:t>
            </a: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מדגיש  את הערך היצירתי והסביבתי של הפעולה.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אפשר להסתכל על כל מיני חומרים שהוצאו לרחוב בראייה של פוטנציאל </a:t>
            </a:r>
            <a:r>
              <a:rPr lang="he-IL" sz="1800" kern="1200" dirty="0" err="1">
                <a:effectLst/>
                <a:ea typeface="Calibri" panose="020F0502020204030204" pitchFamily="34" charset="0"/>
                <a:cs typeface="Segoe UI Semilight" panose="020B0402040204020203" pitchFamily="34" charset="0"/>
              </a:rPr>
              <a:t>למחדוש</a:t>
            </a:r>
            <a:r>
              <a:rPr lang="he-IL" sz="1800" kern="1200" dirty="0">
                <a:effectLst/>
                <a:ea typeface="Calibri" panose="020F0502020204030204" pitchFamily="34" charset="0"/>
                <a:cs typeface="Segoe UI Semilight" panose="020B0402040204020203" pitchFamily="34" charset="0"/>
              </a:rPr>
              <a:t>. חומרי גלם בשימוש חוזר יכולים ליצור מוצר שונה לחלוטין מהייעוד המקורי. כמו כן, למוצרים ישנים, ובעיקר פריטי ריהוט, יש איכויות שקשה למצוא היום. בשימור של מוצרים אלה אפשר ליהנות משני עולמות: איכות ותרומה לאיכות הסביבה. השינוי בצריכה והאחריות על הניצול המשאבים נתונה בידי כל אחד ואחת מאיתנו</a:t>
            </a:r>
            <a:r>
              <a:rPr lang="en-US" sz="1800" kern="1200" dirty="0">
                <a:effectLst/>
                <a:latin typeface="Segoe UI Semilight" panose="020B0402040204020203" pitchFamily="34" charset="0"/>
                <a:ea typeface="Calibri" panose="020F0502020204030204" pitchFamily="34" charset="0"/>
              </a:rPr>
              <a:t>…</a:t>
            </a:r>
            <a:endParaRPr lang="he-IL" sz="1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71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3</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הקשר בין כל התהליך הארוך ורב השלבים, שעוברת החולצה, לשינוי האקלים?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dirty="0">
                <a:effectLst/>
                <a:ea typeface="Calibri" panose="020F0502020204030204" pitchFamily="34" charset="0"/>
                <a:cs typeface="Segoe UI Semilight" panose="020B0402040204020203" pitchFamily="34" charset="0"/>
              </a:rPr>
              <a:t>תעשיית האופנה צורכת אנרגיה בכל אחד מהשלבים. מקור האנרגיה הוא בעיקר שרפת דלקי מאובנים, שבמהלכה נפלטים גזי חממה לאטמוספרה. פליטת גזי החממה לאטמוספרה מגבירה את התחממות האקלים. </a:t>
            </a:r>
            <a:endParaRPr lang="he-IL" dirty="0"/>
          </a:p>
        </p:txBody>
      </p:sp>
    </p:spTree>
    <p:extLst>
      <p:ext uri="{BB962C8B-B14F-4D97-AF65-F5344CB8AC3E}">
        <p14:creationId xmlns:p14="http://schemas.microsoft.com/office/powerpoint/2010/main" val="2726601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30</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רוב הבגדים מגיעים ישירות למטמנות במזבלה ולא נעשה בהם שימוש חוזר</a:t>
            </a:r>
            <a:r>
              <a:rPr lang="he-IL" sz="1800" kern="1200" dirty="0">
                <a:effectLst/>
                <a:latin typeface="Calibri" panose="020F0502020204030204" pitchFamily="34" charset="0"/>
                <a:ea typeface="Times New Roman" panose="02020603050405020304" pitchFamily="18" charset="0"/>
                <a:cs typeface="Segoe UI Semilight" panose="020B0402040204020203"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מה אני יכול/ה לעשות?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 אחרי שעשינו את כל השלבים שדיברנו עליהם כדי להימנע מלזרוק את הבגדים (לתקן, להחליף עם אחרים, למחדש) נזרוק אותם בפחים ייעודיים למחזור בדים.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he-IL" altLang="en-US" dirty="0"/>
          </a:p>
        </p:txBody>
      </p:sp>
    </p:spTree>
    <p:extLst>
      <p:ext uri="{BB962C8B-B14F-4D97-AF65-F5344CB8AC3E}">
        <p14:creationId xmlns:p14="http://schemas.microsoft.com/office/powerpoint/2010/main" val="276034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נסכם את הפתרונות שדיברנו עליהם לפי סדר עדיפויות סביבתי: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לארגן מפגש החלפות, להשתתף בשוקי קח-תן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להתחדש מארון קהילתי, בית ספרי או של ההורים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לסדר את הארון בבית ולגלות פריטים ששכחנו שיש לנו</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לתקן את הבגדים שלנו אצל תופר/ת בשכונה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לקנות ולמכור פריטים יד 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אם ממש חייבים, אז לקנות, אבל בצורה מושכלת, מתוך מחשבה! למשל, להשקיע </a:t>
            </a:r>
            <a:r>
              <a:rPr lang="he-IL" sz="1800" dirty="0" err="1">
                <a:effectLst/>
                <a:latin typeface="Calibri" panose="020F0502020204030204" pitchFamily="34" charset="0"/>
                <a:ea typeface="Calibri" panose="020F0502020204030204" pitchFamily="34" charset="0"/>
                <a:cs typeface="Segoe UI Semilight" panose="020B0402040204020203" pitchFamily="34" charset="0"/>
              </a:rPr>
              <a:t>בווינטג</a:t>
            </a:r>
            <a:r>
              <a:rPr lang="he-IL" sz="1800" dirty="0">
                <a:effectLst/>
                <a:latin typeface="Calibri" panose="020F0502020204030204" pitchFamily="34" charset="0"/>
                <a:ea typeface="Calibri" panose="020F0502020204030204" pitchFamily="34" charset="0"/>
                <a:cs typeface="Segoe UI Semilight" panose="020B0402040204020203" pitchFamily="34" charset="0"/>
              </a:rPr>
              <a:t>', בפריטים איכותיים או בעסקים מקומיים.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pPr/>
              <a:t>31</a:t>
            </a:fld>
            <a:endParaRPr lang="en-US" dirty="0"/>
          </a:p>
        </p:txBody>
      </p:sp>
    </p:spTree>
    <p:extLst>
      <p:ext uri="{BB962C8B-B14F-4D97-AF65-F5344CB8AC3E}">
        <p14:creationId xmlns:p14="http://schemas.microsoft.com/office/powerpoint/2010/main" val="1480223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32</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לסיכום: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 נשאל את התלמידים מה מההצעות הם יכולים לעשות באופן האישי, איך הם יכולים לפעול מול המשפחה והחברים שלהם, אילו פעולות אפשר לעשות באופן כיתתי/שכבתי/בית ספרי/ שכונתי (למשל ארגון אירועים, כמו מסיבת החלפת בגדים, סדנת תיקוני בגדים עם פאצ'ים לתפירה לבגד, תפירת תיקים מג'ינס  וכו').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014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התבוננו בתווית שעל הבגד שלכם או של חברכם.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kern="1200" dirty="0">
                <a:effectLst/>
                <a:ea typeface="Calibri" panose="020F0502020204030204" pitchFamily="34" charset="0"/>
                <a:cs typeface="Segoe UI Semilight" panose="020B0402040204020203" pitchFamily="34" charset="0"/>
              </a:rPr>
              <a:t>באיזו מדינה ייצרו את הבגד? </a:t>
            </a:r>
            <a:endParaRPr lang="he-IL" dirty="0"/>
          </a:p>
        </p:txBody>
      </p:sp>
      <p:sp>
        <p:nvSpPr>
          <p:cNvPr id="4" name="Slide Number Placeholder 3"/>
          <p:cNvSpPr>
            <a:spLocks noGrp="1"/>
          </p:cNvSpPr>
          <p:nvPr>
            <p:ph type="sldNum" sz="quarter" idx="10"/>
          </p:nvPr>
        </p:nvSpPr>
        <p:spPr/>
        <p:txBody>
          <a:bodyPr/>
          <a:lstStyle/>
          <a:p>
            <a:fld id="{5A2C6D82-12D9-4F94-BC3A-4A8FCCF27D8B}" type="slidenum">
              <a:rPr lang="he-IL" smtClean="0"/>
              <a:t>4</a:t>
            </a:fld>
            <a:endParaRPr lang="he-IL"/>
          </a:p>
        </p:txBody>
      </p:sp>
    </p:spTree>
    <p:extLst>
      <p:ext uri="{BB962C8B-B14F-4D97-AF65-F5344CB8AC3E}">
        <p14:creationId xmlns:p14="http://schemas.microsoft.com/office/powerpoint/2010/main" val="157050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dirty="0"/>
              <a:t>[הנחיות למורה: </a:t>
            </a:r>
            <a:r>
              <a:rPr lang="he-IL" sz="1800" dirty="0">
                <a:effectLst/>
                <a:latin typeface="Calibri" panose="020F0502020204030204" pitchFamily="34" charset="0"/>
                <a:ea typeface="Calibri" panose="020F0502020204030204" pitchFamily="34" charset="0"/>
                <a:cs typeface="Segoe UI Semilight" panose="020B0402040204020203" pitchFamily="34" charset="0"/>
              </a:rPr>
              <a:t>הקרינו את המפה על הלוח המחיק בכיתה. בקשו מהתלמידים לספר מהיכן הגיעו הבגדים, וסמנו את הארצות על המפה באמצעות טוש מחיק.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dirty="0">
                <a:effectLst/>
                <a:ea typeface="Calibri" panose="020F0502020204030204" pitchFamily="34" charset="0"/>
                <a:cs typeface="Segoe UI Semilight" panose="020B0402040204020203" pitchFamily="34" charset="0"/>
              </a:rPr>
              <a:t>סביר להניח שרוב הבגדים הגיעו מארצות המזרח הרחוק. ]</a:t>
            </a:r>
            <a:endParaRPr lang="he-IL" dirty="0"/>
          </a:p>
        </p:txBody>
      </p:sp>
      <p:sp>
        <p:nvSpPr>
          <p:cNvPr id="4" name="Slide Number Placeholder 3"/>
          <p:cNvSpPr>
            <a:spLocks noGrp="1"/>
          </p:cNvSpPr>
          <p:nvPr>
            <p:ph type="sldNum" sz="quarter" idx="5"/>
          </p:nvPr>
        </p:nvSpPr>
        <p:spPr/>
        <p:txBody>
          <a:bodyPr/>
          <a:lstStyle/>
          <a:p>
            <a:fld id="{66AA95CC-B1FA-4C93-AC22-E7519C6762B5}" type="slidenum">
              <a:rPr lang="en-US" smtClean="0"/>
              <a:t>5</a:t>
            </a:fld>
            <a:endParaRPr lang="en-US"/>
          </a:p>
        </p:txBody>
      </p:sp>
    </p:spTree>
    <p:extLst>
      <p:ext uri="{BB962C8B-B14F-4D97-AF65-F5344CB8AC3E}">
        <p14:creationId xmlns:p14="http://schemas.microsoft.com/office/powerpoint/2010/main" val="383994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60% מפרטי הלבוש בעולם מיוצרים באסיה, בעיקר ב....? (סין!)</a:t>
            </a:r>
            <a:r>
              <a:rPr lang="he-IL" sz="1800" kern="1200" dirty="0">
                <a:effectLst/>
                <a:latin typeface="Calibri" panose="020F0502020204030204" pitchFamily="34" charset="0"/>
                <a:ea typeface="Times New Roman" panose="02020603050405020304" pitchFamily="18" charset="0"/>
                <a:cs typeface="Segoe UI Semilight" panose="020B0402040204020203"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dirty="0">
                <a:effectLst/>
                <a:latin typeface="Calibri" panose="020F0502020204030204" pitchFamily="34" charset="0"/>
                <a:ea typeface="Calibri" panose="020F0502020204030204" pitchFamily="34" charset="0"/>
                <a:cs typeface="Segoe UI Semilight" panose="020B0402040204020203" pitchFamily="34" charset="0"/>
              </a:rPr>
              <a:t>המדינות המובילות ביצוא פריטי לבוש הן: סין, בנגלדש, וייטנאם, איטליה, גרמניה, הודו, טורקיה, ספרד, הונג קונג, וצרפת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a:effectLst/>
                <a:latin typeface="Calibri" panose="020F0502020204030204" pitchFamily="34" charset="0"/>
                <a:ea typeface="Calibri" panose="020F0502020204030204" pitchFamily="34" charset="0"/>
                <a:cs typeface="Arial" panose="020B0604020202020204" pitchFamily="34" charset="0"/>
              </a:rPr>
              <a:t>https://howmuch.net/articles/world-map-clothing-exports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he-IL"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6</a:t>
            </a:fld>
            <a:endParaRPr lang="en-US"/>
          </a:p>
        </p:txBody>
      </p:sp>
    </p:spTree>
    <p:extLst>
      <p:ext uri="{BB962C8B-B14F-4D97-AF65-F5344CB8AC3E}">
        <p14:creationId xmlns:p14="http://schemas.microsoft.com/office/powerpoint/2010/main" val="367232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3A072-6F94-4E8E-ADB7-9D25A202A3A3}" type="slidenum">
              <a:rPr lang="ar-SA" altLang="en-US"/>
              <a:pPr/>
              <a:t>7</a:t>
            </a:fld>
            <a:endParaRPr lang="en-US" alt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הבגדים שלנו  מטיילים הרבה לפני שהם מגיעים אלינו.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לפני שמייצרים את החולצה עצמה בסין ובמדינות האחרות שהזכרנו, מאיפה בעצם מגיע חומר הגלם?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בואו נעקוב אחר מסעה של חולצה פשוטה מכותנה.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095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Segoe UI Semilight" panose="020B0402040204020203" pitchFamily="34" charset="0"/>
              </a:rPr>
              <a:t>את הכותנה מגדלים בארצות הברית. כותנה דורשת הרבה מאוד השקיה וצריך לקטוף אותה, לנקות אותה ואז שולחים אותה לאינדונזיה, שם היא הופכת לחוט.</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A95CC-B1FA-4C93-AC22-E7519C6762B5}" type="slidenum">
              <a:rPr lang="en-US" smtClean="0"/>
              <a:t>8</a:t>
            </a:fld>
            <a:endParaRPr lang="en-US"/>
          </a:p>
        </p:txBody>
      </p:sp>
    </p:spTree>
    <p:extLst>
      <p:ext uri="{BB962C8B-B14F-4D97-AF65-F5344CB8AC3E}">
        <p14:creationId xmlns:p14="http://schemas.microsoft.com/office/powerpoint/2010/main" val="20720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800" dirty="0">
                <a:effectLst/>
                <a:ea typeface="Calibri" panose="020F0502020204030204" pitchFamily="34" charset="0"/>
                <a:cs typeface="Segoe UI Semilight" panose="020B0402040204020203" pitchFamily="34" charset="0"/>
              </a:rPr>
              <a:t>החוט נשלח מאינדונזיה לבנגלדש, שם נתפרת החולצה. </a:t>
            </a:r>
            <a:endParaRPr lang="he-IL" dirty="0"/>
          </a:p>
        </p:txBody>
      </p:sp>
      <p:sp>
        <p:nvSpPr>
          <p:cNvPr id="4" name="Slide Number Placeholder 3"/>
          <p:cNvSpPr>
            <a:spLocks noGrp="1"/>
          </p:cNvSpPr>
          <p:nvPr>
            <p:ph type="sldNum" sz="quarter" idx="5"/>
          </p:nvPr>
        </p:nvSpPr>
        <p:spPr/>
        <p:txBody>
          <a:bodyPr/>
          <a:lstStyle/>
          <a:p>
            <a:fld id="{66AA95CC-B1FA-4C93-AC22-E7519C6762B5}" type="slidenum">
              <a:rPr lang="en-US" smtClean="0"/>
              <a:t>9</a:t>
            </a:fld>
            <a:endParaRPr lang="en-US"/>
          </a:p>
        </p:txBody>
      </p:sp>
    </p:spTree>
    <p:extLst>
      <p:ext uri="{BB962C8B-B14F-4D97-AF65-F5344CB8AC3E}">
        <p14:creationId xmlns:p14="http://schemas.microsoft.com/office/powerpoint/2010/main" val="573326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7"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70504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1356E1-AE79-49F2-AA96-E9218F89E348}" type="datetime8">
              <a:rPr lang="he-IL" smtClean="0"/>
              <a:t>07 נובמבר 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21566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7F00A8-50B7-4A40-8AB3-4E102348DAD3}" type="datetime8">
              <a:rPr lang="he-IL" smtClean="0"/>
              <a:t>07 נובמבר 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3016099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pic>
        <p:nvPicPr>
          <p:cNvPr id="7"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97708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274199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pic>
        <p:nvPicPr>
          <p:cNvPr id="7"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441837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pic>
        <p:nvPicPr>
          <p:cNvPr id="7"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529141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IGHT BACKGROUND">
    <p:spTree>
      <p:nvGrpSpPr>
        <p:cNvPr id="1" name=""/>
        <p:cNvGrpSpPr/>
        <p:nvPr/>
      </p:nvGrpSpPr>
      <p:grpSpPr>
        <a:xfrm>
          <a:off x="0" y="0"/>
          <a:ext cx="0" cy="0"/>
          <a:chOff x="0" y="0"/>
          <a:chExt cx="0" cy="0"/>
        </a:xfrm>
      </p:grpSpPr>
      <p:pic>
        <p:nvPicPr>
          <p:cNvPr id="7"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660701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77875"/>
          </a:xfrm>
        </p:spPr>
        <p:txBody>
          <a:bodyPr/>
          <a:lstStyle/>
          <a:p>
            <a:r>
              <a:rPr lang="en-US"/>
              <a:t>Click to edit Master title style</a:t>
            </a:r>
          </a:p>
        </p:txBody>
      </p:sp>
      <p:sp>
        <p:nvSpPr>
          <p:cNvPr id="3" name="ClipArt Placeholder 2"/>
          <p:cNvSpPr>
            <a:spLocks noGrp="1"/>
          </p:cNvSpPr>
          <p:nvPr>
            <p:ph type="clipArt" sz="half" idx="1"/>
          </p:nvPr>
        </p:nvSpPr>
        <p:spPr>
          <a:xfrm>
            <a:off x="609600" y="1308100"/>
            <a:ext cx="5384800" cy="4929188"/>
          </a:xfrm>
        </p:spPr>
        <p:txBody>
          <a:bodyPr/>
          <a:lstStyle/>
          <a:p>
            <a:pPr lvl="0"/>
            <a:endParaRPr lang="en-US" noProof="0"/>
          </a:p>
        </p:txBody>
      </p:sp>
      <p:sp>
        <p:nvSpPr>
          <p:cNvPr id="4" name="Text Placeholder 3"/>
          <p:cNvSpPr>
            <a:spLocks noGrp="1"/>
          </p:cNvSpPr>
          <p:nvPr>
            <p:ph type="body" sz="half" idx="2"/>
          </p:nvPr>
        </p:nvSpPr>
        <p:spPr>
          <a:xfrm>
            <a:off x="6197600" y="1308100"/>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934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467EA05E-EBB6-41CB-A306-8F00592A0949}"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7"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67" y="0"/>
            <a:ext cx="12192000" cy="6858000"/>
          </a:xfrm>
          <a:prstGeom prst="rect">
            <a:avLst/>
          </a:prstGeom>
        </p:spPr>
      </p:pic>
      <p:pic>
        <p:nvPicPr>
          <p:cNvPr id="8"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0" name="Text Placeholder 9"/>
          <p:cNvSpPr>
            <a:spLocks noGrp="1"/>
          </p:cNvSpPr>
          <p:nvPr>
            <p:ph type="body" sz="quarter" idx="13"/>
          </p:nvPr>
        </p:nvSpPr>
        <p:spPr>
          <a:xfrm>
            <a:off x="6858530" y="1449388"/>
            <a:ext cx="4808537" cy="2860675"/>
          </a:xfrm>
        </p:spPr>
        <p:txBody>
          <a:bodyPr>
            <a:noAutofit/>
          </a:bodyPr>
          <a:lstStyle>
            <a:lvl1pPr marL="0" indent="0">
              <a:buNone/>
              <a:defRPr sz="5400">
                <a:solidFill>
                  <a:schemeClr val="bg2"/>
                </a:solidFill>
              </a:defRPr>
            </a:lvl1pPr>
            <a:lvl2pPr marL="457200" indent="0">
              <a:buNone/>
              <a:defRPr sz="5400">
                <a:solidFill>
                  <a:schemeClr val="bg2"/>
                </a:solidFill>
              </a:defRPr>
            </a:lvl2pPr>
            <a:lvl3pPr marL="914400" indent="0">
              <a:buNone/>
              <a:defRPr sz="5400">
                <a:solidFill>
                  <a:schemeClr val="bg2"/>
                </a:solidFill>
              </a:defRPr>
            </a:lvl3pPr>
            <a:lvl4pPr marL="1371600" indent="0">
              <a:buNone/>
              <a:defRPr sz="5400">
                <a:solidFill>
                  <a:schemeClr val="bg2"/>
                </a:solidFill>
              </a:defRPr>
            </a:lvl4pPr>
            <a:lvl5pPr marL="1828800" indent="0">
              <a:buNone/>
              <a:defRPr sz="5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242970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שני תכנים">
    <p:spTree>
      <p:nvGrpSpPr>
        <p:cNvPr id="1" name=""/>
        <p:cNvGrpSpPr/>
        <p:nvPr/>
      </p:nvGrpSpPr>
      <p:grpSpPr>
        <a:xfrm>
          <a:off x="0" y="0"/>
          <a:ext cx="0" cy="0"/>
          <a:chOff x="0" y="0"/>
          <a:chExt cx="0" cy="0"/>
        </a:xfrm>
      </p:grpSpPr>
      <p:pic>
        <p:nvPicPr>
          <p:cNvPr id="8" name="תמונה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a:t>Click to edit Master title style</a:t>
            </a:r>
            <a:endParaRPr lang="he-IL"/>
          </a:p>
        </p:txBody>
      </p:sp>
      <p:sp>
        <p:nvSpPr>
          <p:cNvPr id="11" name="מציין מיקום תוכן 2"/>
          <p:cNvSpPr>
            <a:spLocks noGrp="1"/>
          </p:cNvSpPr>
          <p:nvPr>
            <p:ph idx="1"/>
          </p:nvPr>
        </p:nvSpPr>
        <p:spPr>
          <a:xfrm>
            <a:off x="347134" y="1825625"/>
            <a:ext cx="10244666"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69430206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23957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A6411243-DC6B-4F2D-AE1E-1B5FA9C759B9}"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8"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userDrawn="1"/>
        </p:nvSpPr>
        <p:spPr>
          <a:xfrm>
            <a:off x="11002816" y="866323"/>
            <a:ext cx="1146468" cy="323165"/>
          </a:xfrm>
          <a:prstGeom prst="rect">
            <a:avLst/>
          </a:prstGeom>
          <a:noFill/>
        </p:spPr>
        <p:txBody>
          <a:bodyPr wrap="none" rtlCol="1">
            <a:spAutoFit/>
          </a:bodyPr>
          <a:lstStyle/>
          <a:p>
            <a:r>
              <a:rPr lang="he-IL" sz="1500" dirty="0">
                <a:solidFill>
                  <a:srgbClr val="11647E"/>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chemeClr val="bg2"/>
                </a:solidFill>
              </a:defRPr>
            </a:lvl1pPr>
          </a:lstStyle>
          <a:p>
            <a:r>
              <a:rPr lang="en-US"/>
              <a:t>Click to edit Master title style</a:t>
            </a:r>
            <a:endParaRPr lang="he-IL"/>
          </a:p>
        </p:txBody>
      </p:sp>
      <p:sp>
        <p:nvSpPr>
          <p:cNvPr id="11" name="מציין מיקום תוכן 2"/>
          <p:cNvSpPr>
            <a:spLocks noGrp="1"/>
          </p:cNvSpPr>
          <p:nvPr>
            <p:ph idx="1"/>
          </p:nvPr>
        </p:nvSpPr>
        <p:spPr>
          <a:xfrm>
            <a:off x="4732867" y="1825625"/>
            <a:ext cx="5858933"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2" name="מציין מיקום תוכן 2"/>
          <p:cNvSpPr>
            <a:spLocks noGrp="1"/>
          </p:cNvSpPr>
          <p:nvPr>
            <p:ph idx="13"/>
          </p:nvPr>
        </p:nvSpPr>
        <p:spPr>
          <a:xfrm>
            <a:off x="347134" y="1825625"/>
            <a:ext cx="4190999"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1210195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BF0BF0A8-4A33-4F8F-AC3D-85AF8182F0BA}"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7"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2" name="כותרת 1"/>
          <p:cNvSpPr txBox="1">
            <a:spLocks/>
          </p:cNvSpPr>
          <p:nvPr userDrawn="1"/>
        </p:nvSpPr>
        <p:spPr>
          <a:xfrm>
            <a:off x="347134" y="365125"/>
            <a:ext cx="1024466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rgbClr val="005574"/>
                </a:solidFill>
                <a:latin typeface="+mj-lt"/>
                <a:ea typeface="+mj-ea"/>
                <a:cs typeface="+mj-cs"/>
              </a:defRPr>
            </a:lvl1pPr>
          </a:lstStyle>
          <a:p>
            <a:r>
              <a:rPr lang="en-US"/>
              <a:t>Click to edit Master title style</a:t>
            </a:r>
            <a:endParaRPr lang="he-IL"/>
          </a:p>
        </p:txBody>
      </p:sp>
      <p:sp>
        <p:nvSpPr>
          <p:cNvPr id="13" name="מציין מיקום תוכן 2"/>
          <p:cNvSpPr>
            <a:spLocks noGrp="1"/>
          </p:cNvSpPr>
          <p:nvPr>
            <p:ph idx="13"/>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4" name="מציין מיקום תוכן 2"/>
          <p:cNvSpPr>
            <a:spLocks noGrp="1"/>
          </p:cNvSpPr>
          <p:nvPr>
            <p:ph idx="14"/>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891637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שני תכנים">
    <p:spTree>
      <p:nvGrpSpPr>
        <p:cNvPr id="1" name=""/>
        <p:cNvGrpSpPr/>
        <p:nvPr/>
      </p:nvGrpSpPr>
      <p:grpSpPr>
        <a:xfrm>
          <a:off x="0" y="0"/>
          <a:ext cx="0" cy="0"/>
          <a:chOff x="0" y="0"/>
          <a:chExt cx="0" cy="0"/>
        </a:xfrm>
      </p:grpSpPr>
      <p:pic>
        <p:nvPicPr>
          <p:cNvPr id="8" name="תמונה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dirty="0"/>
              <a:t>Click to edit Master title style</a:t>
            </a:r>
            <a:endParaRPr lang="he-IL" dirty="0"/>
          </a:p>
        </p:txBody>
      </p:sp>
      <p:sp>
        <p:nvSpPr>
          <p:cNvPr id="11" name="מציין מיקום תוכן 2"/>
          <p:cNvSpPr>
            <a:spLocks noGrp="1"/>
          </p:cNvSpPr>
          <p:nvPr>
            <p:ph idx="1"/>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6" name="מציין מיקום תוכן 2"/>
          <p:cNvSpPr>
            <a:spLocks noGrp="1"/>
          </p:cNvSpPr>
          <p:nvPr>
            <p:ph idx="10"/>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185144158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4"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1571095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7645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34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498202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4452257"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861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9776151" cy="9121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44437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44373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904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366459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3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72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007428" y="457201"/>
            <a:ext cx="5651273" cy="60306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399"/>
            <a:ext cx="3932237" cy="42956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3669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341358" y="995363"/>
            <a:ext cx="632664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E775722-F7B6-4B1A-87A4-359499F3499F}" type="datetime8">
              <a:rPr lang="he-IL" smtClean="0"/>
              <a:t>07 נובמבר 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267092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1356E1-AE79-49F2-AA96-E9218F89E348}" type="datetime8">
              <a:rPr lang="he-IL" smtClean="0"/>
              <a:t>07 נובמבר 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3973827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7F00A8-50B7-4A40-8AB3-4E102348DAD3}" type="datetime8">
              <a:rPr lang="he-IL" smtClean="0"/>
              <a:t>07 נובמבר 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479436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UE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pic>
        <p:nvPicPr>
          <p:cNvPr id="4"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3622313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IGHT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pic>
        <p:nvPicPr>
          <p:cNvPr id="4"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12988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OVER PAGE">
    <p:spTree>
      <p:nvGrpSpPr>
        <p:cNvPr id="1" name=""/>
        <p:cNvGrpSpPr/>
        <p:nvPr/>
      </p:nvGrpSpPr>
      <p:grpSpPr>
        <a:xfrm>
          <a:off x="0" y="0"/>
          <a:ext cx="0" cy="0"/>
          <a:chOff x="0" y="0"/>
          <a:chExt cx="0" cy="0"/>
        </a:xfrm>
      </p:grpSpPr>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4"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986378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LUE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pic>
        <p:nvPicPr>
          <p:cNvPr id="4"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1863647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LIGHT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pic>
        <p:nvPicPr>
          <p:cNvPr id="4"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24380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77875"/>
          </a:xfrm>
        </p:spPr>
        <p:txBody>
          <a:bodyPr/>
          <a:lstStyle/>
          <a:p>
            <a:r>
              <a:rPr lang="en-US"/>
              <a:t>Click to edit Master title style</a:t>
            </a:r>
          </a:p>
        </p:txBody>
      </p:sp>
      <p:sp>
        <p:nvSpPr>
          <p:cNvPr id="3" name="ClipArt Placeholder 2"/>
          <p:cNvSpPr>
            <a:spLocks noGrp="1"/>
          </p:cNvSpPr>
          <p:nvPr>
            <p:ph type="clipArt" sz="half" idx="1"/>
          </p:nvPr>
        </p:nvSpPr>
        <p:spPr>
          <a:xfrm>
            <a:off x="609600" y="1308100"/>
            <a:ext cx="5384800" cy="4929188"/>
          </a:xfrm>
        </p:spPr>
        <p:txBody>
          <a:bodyPr/>
          <a:lstStyle/>
          <a:p>
            <a:pPr lvl="0"/>
            <a:r>
              <a:rPr lang="en-US" noProof="0"/>
              <a:t>Click icon to add online image</a:t>
            </a:r>
          </a:p>
        </p:txBody>
      </p:sp>
      <p:sp>
        <p:nvSpPr>
          <p:cNvPr id="4" name="Text Placeholder 3"/>
          <p:cNvSpPr>
            <a:spLocks noGrp="1"/>
          </p:cNvSpPr>
          <p:nvPr>
            <p:ph type="body" sz="half" idx="2"/>
          </p:nvPr>
        </p:nvSpPr>
        <p:spPr>
          <a:xfrm>
            <a:off x="6197600" y="1308100"/>
            <a:ext cx="5384800" cy="4929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30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498202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445225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209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467EA05E-EBB6-41CB-A306-8F00592A0949}"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7"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0" name="Text Placeholder 9"/>
          <p:cNvSpPr>
            <a:spLocks noGrp="1"/>
          </p:cNvSpPr>
          <p:nvPr>
            <p:ph type="body" sz="quarter" idx="13"/>
          </p:nvPr>
        </p:nvSpPr>
        <p:spPr>
          <a:xfrm>
            <a:off x="6858530" y="1449388"/>
            <a:ext cx="4808537" cy="2860675"/>
          </a:xfrm>
        </p:spPr>
        <p:txBody>
          <a:bodyPr>
            <a:noAutofit/>
          </a:bodyPr>
          <a:lstStyle>
            <a:lvl1pPr marL="0" indent="0">
              <a:buNone/>
              <a:defRPr sz="5400">
                <a:solidFill>
                  <a:schemeClr val="bg2"/>
                </a:solidFill>
              </a:defRPr>
            </a:lvl1pPr>
            <a:lvl2pPr marL="457200" indent="0">
              <a:buNone/>
              <a:defRPr sz="5400">
                <a:solidFill>
                  <a:schemeClr val="bg2"/>
                </a:solidFill>
              </a:defRPr>
            </a:lvl2pPr>
            <a:lvl3pPr marL="914400" indent="0">
              <a:buNone/>
              <a:defRPr sz="5400">
                <a:solidFill>
                  <a:schemeClr val="bg2"/>
                </a:solidFill>
              </a:defRPr>
            </a:lvl3pPr>
            <a:lvl4pPr marL="1371600" indent="0">
              <a:buNone/>
              <a:defRPr sz="5400">
                <a:solidFill>
                  <a:schemeClr val="bg2"/>
                </a:solidFill>
              </a:defRPr>
            </a:lvl4pPr>
            <a:lvl5pPr marL="1828800" indent="0">
              <a:buNone/>
              <a:defRPr sz="5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pic>
        <p:nvPicPr>
          <p:cNvPr id="11"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67" y="0"/>
            <a:ext cx="12192000" cy="6858000"/>
          </a:xfrm>
          <a:prstGeom prst="rect">
            <a:avLst/>
          </a:prstGeom>
        </p:spPr>
      </p:pic>
      <p:pic>
        <p:nvPicPr>
          <p:cNvPr id="12" name="תמונה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545708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שני תכנים">
    <p:spTree>
      <p:nvGrpSpPr>
        <p:cNvPr id="1" name=""/>
        <p:cNvGrpSpPr/>
        <p:nvPr/>
      </p:nvGrpSpPr>
      <p:grpSpPr>
        <a:xfrm>
          <a:off x="0" y="0"/>
          <a:ext cx="0" cy="0"/>
          <a:chOff x="0" y="0"/>
          <a:chExt cx="0" cy="0"/>
        </a:xfrm>
      </p:grpSpPr>
      <p:pic>
        <p:nvPicPr>
          <p:cNvPr id="8"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a:t>Click to edit Master title style</a:t>
            </a:r>
            <a:endParaRPr lang="he-IL"/>
          </a:p>
        </p:txBody>
      </p:sp>
      <p:sp>
        <p:nvSpPr>
          <p:cNvPr id="11" name="מציין מיקום תוכן 2"/>
          <p:cNvSpPr>
            <a:spLocks noGrp="1"/>
          </p:cNvSpPr>
          <p:nvPr>
            <p:ph idx="1"/>
          </p:nvPr>
        </p:nvSpPr>
        <p:spPr>
          <a:xfrm>
            <a:off x="347134" y="1825625"/>
            <a:ext cx="10244666"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pic>
        <p:nvPicPr>
          <p:cNvPr id="6" name="תמונה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7" name="TextBox 6"/>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Tree>
    <p:extLst>
      <p:ext uri="{BB962C8B-B14F-4D97-AF65-F5344CB8AC3E}">
        <p14:creationId xmlns:p14="http://schemas.microsoft.com/office/powerpoint/2010/main" val="226146640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A6411243-DC6B-4F2D-AE1E-1B5FA9C759B9}"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8"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11647E"/>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chemeClr val="bg2"/>
                </a:solidFill>
              </a:defRPr>
            </a:lvl1pPr>
          </a:lstStyle>
          <a:p>
            <a:r>
              <a:rPr lang="en-US"/>
              <a:t>Click to edit Master title style</a:t>
            </a:r>
            <a:endParaRPr lang="he-IL"/>
          </a:p>
        </p:txBody>
      </p:sp>
      <p:sp>
        <p:nvSpPr>
          <p:cNvPr id="11" name="מציין מיקום תוכן 2"/>
          <p:cNvSpPr>
            <a:spLocks noGrp="1"/>
          </p:cNvSpPr>
          <p:nvPr>
            <p:ph idx="1"/>
          </p:nvPr>
        </p:nvSpPr>
        <p:spPr>
          <a:xfrm>
            <a:off x="4732867" y="1825625"/>
            <a:ext cx="5858933"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2" name="מציין מיקום תוכן 2"/>
          <p:cNvSpPr>
            <a:spLocks noGrp="1"/>
          </p:cNvSpPr>
          <p:nvPr>
            <p:ph idx="13"/>
          </p:nvPr>
        </p:nvSpPr>
        <p:spPr>
          <a:xfrm>
            <a:off x="347134" y="1825625"/>
            <a:ext cx="4190999"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pic>
        <p:nvPicPr>
          <p:cNvPr id="13" name="תמונה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14" name="TextBox 13"/>
          <p:cNvSpPr txBox="1"/>
          <p:nvPr userDrawn="1"/>
        </p:nvSpPr>
        <p:spPr>
          <a:xfrm>
            <a:off x="11002816" y="866323"/>
            <a:ext cx="1146468" cy="323165"/>
          </a:xfrm>
          <a:prstGeom prst="rect">
            <a:avLst/>
          </a:prstGeom>
          <a:noFill/>
        </p:spPr>
        <p:txBody>
          <a:bodyPr wrap="none" rtlCol="1">
            <a:spAutoFit/>
          </a:bodyPr>
          <a:lstStyle/>
          <a:p>
            <a:r>
              <a:rPr lang="he-IL" sz="1500" dirty="0">
                <a:solidFill>
                  <a:srgbClr val="11647E"/>
                </a:solidFill>
                <a:latin typeface="OpenSansHebrew-Bold" panose="00000800000000000000" pitchFamily="2" charset="-79"/>
                <a:cs typeface="OpenSansHebrew-Bold" panose="00000800000000000000" pitchFamily="2" charset="-79"/>
              </a:rPr>
              <a:t>קמפוס טבע</a:t>
            </a:r>
          </a:p>
        </p:txBody>
      </p:sp>
    </p:spTree>
    <p:extLst>
      <p:ext uri="{BB962C8B-B14F-4D97-AF65-F5344CB8AC3E}">
        <p14:creationId xmlns:p14="http://schemas.microsoft.com/office/powerpoint/2010/main" val="877372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BF0BF0A8-4A33-4F8F-AC3D-85AF8182F0BA}" type="datetime8">
              <a:rPr lang="he-IL" smtClean="0"/>
              <a:t>07 נובמבר 24</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665B659-4B66-4CE5-AF50-9DBB515F15F6}" type="slidenum">
              <a:rPr lang="he-IL" smtClean="0"/>
              <a:t>‹#›</a:t>
            </a:fld>
            <a:endParaRPr lang="he-IL"/>
          </a:p>
        </p:txBody>
      </p:sp>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2" name="כותרת 1"/>
          <p:cNvSpPr txBox="1">
            <a:spLocks/>
          </p:cNvSpPr>
          <p:nvPr/>
        </p:nvSpPr>
        <p:spPr>
          <a:xfrm>
            <a:off x="347134" y="365125"/>
            <a:ext cx="1024466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rgbClr val="005574"/>
                </a:solidFill>
                <a:latin typeface="+mj-lt"/>
                <a:ea typeface="+mj-ea"/>
                <a:cs typeface="+mj-cs"/>
              </a:defRPr>
            </a:lvl1pPr>
          </a:lstStyle>
          <a:p>
            <a:r>
              <a:rPr lang="en-US"/>
              <a:t>Click to edit Master title style</a:t>
            </a:r>
            <a:endParaRPr lang="he-IL"/>
          </a:p>
        </p:txBody>
      </p:sp>
      <p:sp>
        <p:nvSpPr>
          <p:cNvPr id="13" name="מציין מיקום תוכן 2"/>
          <p:cNvSpPr>
            <a:spLocks noGrp="1"/>
          </p:cNvSpPr>
          <p:nvPr>
            <p:ph idx="13"/>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4" name="מציין מיקום תוכן 2"/>
          <p:cNvSpPr>
            <a:spLocks noGrp="1"/>
          </p:cNvSpPr>
          <p:nvPr>
            <p:ph idx="14"/>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pic>
        <p:nvPicPr>
          <p:cNvPr id="15" name="תמונה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תמונה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17" name="TextBox 16"/>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8" name="כותרת 1"/>
          <p:cNvSpPr txBox="1">
            <a:spLocks/>
          </p:cNvSpPr>
          <p:nvPr userDrawn="1"/>
        </p:nvSpPr>
        <p:spPr>
          <a:xfrm>
            <a:off x="347134" y="365125"/>
            <a:ext cx="1024466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rgbClr val="005574"/>
                </a:solidFill>
                <a:latin typeface="+mj-lt"/>
                <a:ea typeface="+mj-ea"/>
                <a:cs typeface="+mj-cs"/>
              </a:defRPr>
            </a:lvl1pPr>
          </a:lstStyle>
          <a:p>
            <a:r>
              <a:rPr lang="en-US"/>
              <a:t>Click to edit Master title style</a:t>
            </a:r>
            <a:endParaRPr lang="he-IL"/>
          </a:p>
        </p:txBody>
      </p:sp>
    </p:spTree>
    <p:extLst>
      <p:ext uri="{BB962C8B-B14F-4D97-AF65-F5344CB8AC3E}">
        <p14:creationId xmlns:p14="http://schemas.microsoft.com/office/powerpoint/2010/main" val="3305652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שני תכנים">
    <p:spTree>
      <p:nvGrpSpPr>
        <p:cNvPr id="1" name=""/>
        <p:cNvGrpSpPr/>
        <p:nvPr/>
      </p:nvGrpSpPr>
      <p:grpSpPr>
        <a:xfrm>
          <a:off x="0" y="0"/>
          <a:ext cx="0" cy="0"/>
          <a:chOff x="0" y="0"/>
          <a:chExt cx="0" cy="0"/>
        </a:xfrm>
      </p:grpSpPr>
      <p:pic>
        <p:nvPicPr>
          <p:cNvPr id="8"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a:t>Click to edit Master title style</a:t>
            </a:r>
            <a:endParaRPr lang="he-IL"/>
          </a:p>
        </p:txBody>
      </p:sp>
      <p:sp>
        <p:nvSpPr>
          <p:cNvPr id="11" name="מציין מיקום תוכן 2"/>
          <p:cNvSpPr>
            <a:spLocks noGrp="1"/>
          </p:cNvSpPr>
          <p:nvPr>
            <p:ph idx="1"/>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מציין מיקום תוכן 2"/>
          <p:cNvSpPr>
            <a:spLocks noGrp="1"/>
          </p:cNvSpPr>
          <p:nvPr>
            <p:ph idx="10"/>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pic>
        <p:nvPicPr>
          <p:cNvPr id="7" name="תמונה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12" name="TextBox 11"/>
          <p:cNvSpPr txBox="1"/>
          <p:nvPr userDrawn="1"/>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Tree>
    <p:extLst>
      <p:ext uri="{BB962C8B-B14F-4D97-AF65-F5344CB8AC3E}">
        <p14:creationId xmlns:p14="http://schemas.microsoft.com/office/powerpoint/2010/main" val="28463221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9776151" cy="9121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44437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44373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461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5495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211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007428" y="457201"/>
            <a:ext cx="5651273" cy="60306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399"/>
            <a:ext cx="3932237" cy="42956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9907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341358" y="995363"/>
            <a:ext cx="632664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E775722-F7B6-4B1A-87A4-359499F3499F}" type="datetime8">
              <a:rPr lang="he-IL" smtClean="0"/>
              <a:t>07 נובמבר 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AD2BA8E-22EA-43C5-B947-4174F21CC928}" type="slidenum">
              <a:rPr lang="en-US" smtClean="0"/>
              <a:t>‹#›</a:t>
            </a:fld>
            <a:endParaRPr lang="en-US"/>
          </a:p>
        </p:txBody>
      </p:sp>
    </p:spTree>
    <p:extLst>
      <p:ext uri="{BB962C8B-B14F-4D97-AF65-F5344CB8AC3E}">
        <p14:creationId xmlns:p14="http://schemas.microsoft.com/office/powerpoint/2010/main" val="12644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jp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9786257" cy="9992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82058"/>
            <a:ext cx="9786257" cy="50074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endParaRPr lang="en-US" dirty="0"/>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183436450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61" r:id="rId18"/>
    <p:sldLayoutId id="2147483665" r:id="rId19"/>
    <p:sldLayoutId id="2147483666" r:id="rId20"/>
    <p:sldLayoutId id="2147483667" r:id="rId21"/>
    <p:sldLayoutId id="2147483668" r:id="rId22"/>
  </p:sldLayoutIdLst>
  <p:hf hdr="0" ftr="0" dt="0"/>
  <p:txStyles>
    <p:title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9786257" cy="9992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82058"/>
            <a:ext cx="9786257" cy="50074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endParaRPr lang="en-US" dirty="0"/>
          </a:p>
        </p:txBody>
      </p:sp>
      <p:pic>
        <p:nvPicPr>
          <p:cNvPr id="7" name="Pictur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pic>
        <p:nvPicPr>
          <p:cNvPr id="5" name="Picture 4"/>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86163059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hf hdr="0" ftr="0" dt="0"/>
  <p:txStyles>
    <p:title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hyperlink" Target="http://www.pngall.com/t-shirt-png"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hyperlink" Target="http://www.pngall.com/t-shirt-png"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hyperlink" Target="http://www.pngall.com/pollution-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www.pngall.com/pollution-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hyperlink" Target="https://commons.wikimedia.org/wiki/File:Cryptic_clothing_label.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pixabay.com/es/vectors/el-agua-signo-nonpotable-24060/"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30.jpg"/><Relationship Id="rId4" Type="http://schemas.openxmlformats.org/officeDocument/2006/relationships/hyperlink" Target="https://duncanstephen.net/apples-emoji-problem-just-got-wor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hyperlink" Target="https://pixabay.com/es/vectors/el-agua-signo-nonpotable-24060/"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microsoft.com/office/2007/relationships/hdphoto" Target="../media/hdphoto4.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png"/><Relationship Id="rId4" Type="http://schemas.microsoft.com/office/2007/relationships/hdphoto" Target="../media/hdphoto5.wdp"/><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0.jpeg"/><Relationship Id="rId5" Type="http://schemas.openxmlformats.org/officeDocument/2006/relationships/hyperlink" Target="https://duncanstephen.net/apples-emoji-problem-just-got-worse/"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www.pngall.com/t-shirt-png" TargetMode="Externa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pngall.com/t-shirt-png"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83C390-BAAB-9D91-7E88-4570CF74D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12" y="0"/>
            <a:ext cx="12212007" cy="6973056"/>
          </a:xfrm>
          <a:prstGeom prst="rect">
            <a:avLst/>
          </a:prstGeom>
        </p:spPr>
      </p:pic>
      <p:sp>
        <p:nvSpPr>
          <p:cNvPr id="16" name="מלבן 15"/>
          <p:cNvSpPr/>
          <p:nvPr/>
        </p:nvSpPr>
        <p:spPr>
          <a:xfrm>
            <a:off x="8720921" y="-17102"/>
            <a:ext cx="3546291" cy="7236384"/>
          </a:xfrm>
          <a:prstGeom prst="rect">
            <a:avLst/>
          </a:prstGeom>
          <a:solidFill>
            <a:srgbClr val="5482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921" y="-33678"/>
            <a:ext cx="3573296" cy="7006734"/>
          </a:xfrm>
          <a:prstGeom prst="rect">
            <a:avLst/>
          </a:prstGeom>
        </p:spPr>
      </p:pic>
      <p:sp>
        <p:nvSpPr>
          <p:cNvPr id="8" name="TextBox 7"/>
          <p:cNvSpPr txBox="1"/>
          <p:nvPr/>
        </p:nvSpPr>
        <p:spPr>
          <a:xfrm>
            <a:off x="101600" y="4187681"/>
            <a:ext cx="8465316" cy="1938992"/>
          </a:xfrm>
          <a:prstGeom prst="rect">
            <a:avLst/>
          </a:prstGeom>
          <a:noFill/>
          <a:effectLst>
            <a:outerShdw blurRad="50800" dist="38100" algn="l" rotWithShape="0">
              <a:prstClr val="black">
                <a:alpha val="40000"/>
              </a:prstClr>
            </a:outerShdw>
          </a:effectLst>
        </p:spPr>
        <p:txBody>
          <a:bodyPr wrap="square" rtlCol="1">
            <a:spAutoFit/>
          </a:bodyPr>
          <a:lstStyle/>
          <a:p>
            <a:pPr algn="ctr"/>
            <a:r>
              <a:rPr lang="he-IL" sz="6000" b="1" dirty="0">
                <a:ln w="0">
                  <a:solidFill>
                    <a:schemeClr val="tx1"/>
                  </a:solidFill>
                </a:ln>
                <a:solidFill>
                  <a:schemeClr val="bg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השפעת תעשיית האופנה </a:t>
            </a:r>
          </a:p>
          <a:p>
            <a:pPr algn="ctr"/>
            <a:r>
              <a:rPr lang="he-IL" sz="6000" b="1" dirty="0">
                <a:ln w="0">
                  <a:solidFill>
                    <a:schemeClr val="tx1"/>
                  </a:solidFill>
                </a:ln>
                <a:solidFill>
                  <a:schemeClr val="bg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על שינוי האקלים </a:t>
            </a:r>
          </a:p>
        </p:txBody>
      </p:sp>
      <p:sp>
        <p:nvSpPr>
          <p:cNvPr id="3" name="Title 2"/>
          <p:cNvSpPr>
            <a:spLocks noGrp="1"/>
          </p:cNvSpPr>
          <p:nvPr>
            <p:ph type="ctrTitle"/>
          </p:nvPr>
        </p:nvSpPr>
        <p:spPr/>
        <p:txBody>
          <a:bodyPr/>
          <a:lstStyle/>
          <a:p>
            <a:r>
              <a:rPr lang="en-US" dirty="0"/>
              <a:t> </a:t>
            </a:r>
          </a:p>
        </p:txBody>
      </p:sp>
      <p:sp>
        <p:nvSpPr>
          <p:cNvPr id="2" name="Slide Number Placeholder 1"/>
          <p:cNvSpPr>
            <a:spLocks noGrp="1"/>
          </p:cNvSpPr>
          <p:nvPr>
            <p:ph type="sldNum" sz="quarter" idx="4294967295"/>
          </p:nvPr>
        </p:nvSpPr>
        <p:spPr>
          <a:xfrm>
            <a:off x="0" y="6356350"/>
            <a:ext cx="2743200" cy="365125"/>
          </a:xfrm>
          <a:prstGeom prst="rect">
            <a:avLst/>
          </a:prstGeom>
        </p:spPr>
        <p:txBody>
          <a:bodyPr/>
          <a:lstStyle/>
          <a:p>
            <a:fld id="{4E370D5A-CDA4-4D88-9EA1-87E91B4DF2BC}" type="slidenum">
              <a:rPr lang="en-US" smtClean="0"/>
              <a:t>1</a:t>
            </a:fld>
            <a:endParaRPr lang="en-US"/>
          </a:p>
        </p:txBody>
      </p:sp>
      <p:sp>
        <p:nvSpPr>
          <p:cNvPr id="14" name="TextBox 13">
            <a:extLst>
              <a:ext uri="{FF2B5EF4-FFF2-40B4-BE49-F238E27FC236}">
                <a16:creationId xmlns:a16="http://schemas.microsoft.com/office/drawing/2014/main" id="{AB2968C2-A3A0-A5A4-1528-B8017A6B5E88}"/>
              </a:ext>
            </a:extLst>
          </p:cNvPr>
          <p:cNvSpPr txBox="1"/>
          <p:nvPr/>
        </p:nvSpPr>
        <p:spPr>
          <a:xfrm>
            <a:off x="-5342622" y="6526749"/>
            <a:ext cx="6204856" cy="369332"/>
          </a:xfrm>
          <a:prstGeom prst="rect">
            <a:avLst/>
          </a:prstGeom>
          <a:noFill/>
        </p:spPr>
        <p:txBody>
          <a:bodyPr wrap="square">
            <a:spAutoFit/>
          </a:bodyPr>
          <a:lstStyle/>
          <a:p>
            <a:r>
              <a:rPr lang="nl-NL" b="0" i="0" dirty="0">
                <a:solidFill>
                  <a:schemeClr val="bg1"/>
                </a:solidFill>
                <a:effectLst/>
                <a:latin typeface="Inter"/>
              </a:rPr>
              <a:t>Freepik</a:t>
            </a:r>
            <a:endParaRPr lang="he-IL" dirty="0">
              <a:solidFill>
                <a:schemeClr val="bg1"/>
              </a:solidFill>
            </a:endParaRPr>
          </a:p>
        </p:txBody>
      </p:sp>
    </p:spTree>
    <p:extLst>
      <p:ext uri="{BB962C8B-B14F-4D97-AF65-F5344CB8AC3E}">
        <p14:creationId xmlns:p14="http://schemas.microsoft.com/office/powerpoint/2010/main" val="2447187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4" name="Rectangle 13"/>
          <p:cNvSpPr/>
          <p:nvPr/>
        </p:nvSpPr>
        <p:spPr>
          <a:xfrm>
            <a:off x="3010027" y="1826232"/>
            <a:ext cx="5952270" cy="461665"/>
          </a:xfrm>
          <a:prstGeom prst="rect">
            <a:avLst/>
          </a:prstGeom>
        </p:spPr>
        <p:txBody>
          <a:bodyPr wrap="none">
            <a:spAutoFit/>
          </a:bodyPr>
          <a:lstStyle/>
          <a:p>
            <a:r>
              <a:rPr lang="he-IL" sz="2400" b="1" dirty="0">
                <a:ln w="0"/>
              </a:rPr>
              <a:t>החולצה חוזרת לארצות הברית, שם היא נמכרת</a:t>
            </a:r>
            <a:endParaRPr lang="en-US" sz="2400" b="1" dirty="0">
              <a:ln w="0"/>
            </a:endParaRPr>
          </a:p>
        </p:txBody>
      </p:sp>
      <p:pic>
        <p:nvPicPr>
          <p:cNvPr id="15" name="Picture 14">
            <a:extLst>
              <a:ext uri="{FF2B5EF4-FFF2-40B4-BE49-F238E27FC236}">
                <a16:creationId xmlns:a16="http://schemas.microsoft.com/office/drawing/2014/main" id="{1F4B54D3-8EB4-7671-A4BC-EBB29023555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387240" y="3531626"/>
            <a:ext cx="567959" cy="579546"/>
          </a:xfrm>
          <a:prstGeom prst="rect">
            <a:avLst/>
          </a:prstGeom>
        </p:spPr>
      </p:pic>
    </p:spTree>
    <p:extLst>
      <p:ext uri="{BB962C8B-B14F-4D97-AF65-F5344CB8AC3E}">
        <p14:creationId xmlns:p14="http://schemas.microsoft.com/office/powerpoint/2010/main" val="286049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99 0.04375 L -0.00899 0.04375 C -0.01211 0.05787 -0.01107 0.05787 -0.01576 0.06759 C -0.0168 0.06967 -0.01771 0.07222 -0.01914 0.07338 C -0.02084 0.075 -0.02292 0.07453 -0.02474 0.07546 C -0.02591 0.07592 -0.02696 0.07685 -0.02813 0.07754 C -0.03295 0.07685 -0.03776 0.07662 -0.04258 0.07546 C -0.04375 0.07523 -0.04506 0.07476 -0.04597 0.07338 C -0.05131 0.06597 -0.04414 0.06203 -0.05495 0.05555 L -0.06172 0.05162 L -0.06498 0.04953 C -0.07123 0.05046 -0.08985 0.05694 -0.09974 0.05162 C -0.10104 0.05092 -0.10196 0.04884 -0.10313 0.04768 C -0.10391 0.0456 -0.10443 0.04351 -0.10534 0.04166 C -0.1125 0.02638 -0.10534 0.04444 -0.11094 0.02963 C -0.11446 0.01111 -0.10873 0.03865 -0.11537 0.01782 C -0.11615 0.01551 -0.11589 0.01226 -0.11654 0.00995 C -0.11771 0.00555 -0.12019 0.00254 -0.12097 -0.00209 C -0.12305 -0.0125 -0.12149 -0.00625 -0.12657 -0.01991 L -0.12891 -0.02593 C -0.12956 -0.02778 -0.12982 -0.03102 -0.13112 -0.03195 C -0.13216 -0.03264 -0.13334 -0.03287 -0.13451 -0.0338 C -0.13568 -0.03496 -0.13659 -0.03704 -0.13776 -0.03774 C -0.13998 -0.03912 -0.14232 -0.03912 -0.14453 -0.03982 C -0.1569 -0.04422 -0.13789 -0.03936 -0.15795 -0.04375 C -0.16016 -0.04514 -0.16237 -0.04723 -0.16472 -0.04769 C -0.17435 -0.05024 -0.16993 -0.04885 -0.17813 -0.05162 C -0.18451 -0.05116 -0.19089 -0.05093 -0.19714 -0.04977 C -0.19831 -0.04954 -0.19935 -0.04838 -0.20052 -0.04769 C -0.20196 -0.04699 -0.20352 -0.04653 -0.20495 -0.04584 C -0.20716 -0.04306 -0.20912 -0.03866 -0.21172 -0.03774 L -0.21732 -0.03588 C -0.21953 -0.03519 -0.22175 -0.03473 -0.22396 -0.0338 C -0.22513 -0.03334 -0.22618 -0.03195 -0.22735 -0.03195 L -0.37735 -0.03195 L -0.37735 -0.03195 " pathEditMode="relative" ptsTypes="AAAAAAAAAAAAAAAAAAAAAAAAAAAAAAAAAA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4" name="Rectangle 13"/>
          <p:cNvSpPr/>
          <p:nvPr/>
        </p:nvSpPr>
        <p:spPr>
          <a:xfrm>
            <a:off x="3944577" y="1826232"/>
            <a:ext cx="5017720" cy="461665"/>
          </a:xfrm>
          <a:prstGeom prst="rect">
            <a:avLst/>
          </a:prstGeom>
        </p:spPr>
        <p:txBody>
          <a:bodyPr wrap="none">
            <a:spAutoFit/>
          </a:bodyPr>
          <a:lstStyle/>
          <a:p>
            <a:r>
              <a:rPr lang="he-IL" sz="2400" b="1" dirty="0">
                <a:ln w="0"/>
              </a:rPr>
              <a:t>מסע של 32,000 קילומטרים - לחולצה!</a:t>
            </a:r>
            <a:endParaRPr lang="en-US" sz="2400" b="1" dirty="0">
              <a:ln w="0"/>
            </a:endParaRPr>
          </a:p>
        </p:txBody>
      </p:sp>
      <p:pic>
        <p:nvPicPr>
          <p:cNvPr id="15" name="Picture 14">
            <a:extLst>
              <a:ext uri="{FF2B5EF4-FFF2-40B4-BE49-F238E27FC236}">
                <a16:creationId xmlns:a16="http://schemas.microsoft.com/office/drawing/2014/main" id="{1F4B54D3-8EB4-7671-A4BC-EBB29023555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2774297" y="3346960"/>
            <a:ext cx="567959" cy="579546"/>
          </a:xfrm>
          <a:prstGeom prst="rect">
            <a:avLst/>
          </a:prstGeom>
        </p:spPr>
      </p:pic>
    </p:spTree>
    <p:extLst>
      <p:ext uri="{BB962C8B-B14F-4D97-AF65-F5344CB8AC3E}">
        <p14:creationId xmlns:p14="http://schemas.microsoft.com/office/powerpoint/2010/main" val="177946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1964267" y="1909439"/>
            <a:ext cx="8660190" cy="5007428"/>
          </a:xfrm>
        </p:spPr>
        <p:txBody>
          <a:bodyPr>
            <a:normAutofit/>
          </a:bodyPr>
          <a:lstStyle/>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חידה: כמה קילוגרם פחמן דו-חמצני נפלטים מתעשיית האופנה בשנה, בחישוב ממוצע לאדם?</a:t>
            </a:r>
          </a:p>
          <a:p>
            <a:pPr lvl="1">
              <a:lnSpc>
                <a:spcPct val="150000"/>
              </a:lnSpc>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17 ק"ג פחמן דו-חמצני לאדם</a:t>
            </a:r>
          </a:p>
          <a:p>
            <a:pPr lvl="1">
              <a:lnSpc>
                <a:spcPct val="150000"/>
              </a:lnSpc>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170 ק"ג פחמן דו-חמצני לאדם</a:t>
            </a:r>
          </a:p>
          <a:p>
            <a:pPr lvl="1">
              <a:lnSpc>
                <a:spcPct val="150000"/>
              </a:lnSpc>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270 ק"ג פחמן דו-חמצני לאדם</a:t>
            </a:r>
          </a:p>
          <a:p>
            <a:pPr lvl="1">
              <a:lnSpc>
                <a:spcPct val="150000"/>
              </a:lnSpc>
              <a:buFont typeface="Wingdings" panose="05000000000000000000" pitchFamily="2" charset="2"/>
              <a:buChar char="§"/>
            </a:pPr>
            <a:endPar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4" name="Rectangle 2"/>
          <p:cNvSpPr>
            <a:spLocks noGrp="1" noChangeArrowheads="1"/>
          </p:cNvSpPr>
          <p:nvPr>
            <p:ph type="title"/>
          </p:nvPr>
        </p:nvSpPr>
        <p:spPr>
          <a:xfrm>
            <a:off x="1490134" y="478016"/>
            <a:ext cx="9134324" cy="1216932"/>
          </a:xfrm>
        </p:spPr>
        <p:txBody>
          <a:bodyPr>
            <a:noAutofit/>
          </a:bodyPr>
          <a:lstStyle/>
          <a:p>
            <a:r>
              <a:rPr lang="he-IL"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rPr>
              <a:t>הבנו שיצור והובלת בגדים פולטים הרבה פחמן דו-חמצני. אבל כמה פחמן דו-חמצני?</a:t>
            </a:r>
            <a:endParaRPr lang="en-US"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8503EC0-E3E8-4BA5-8BF4-CE09E86C8E3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245610" y="2780704"/>
            <a:ext cx="2524725" cy="2605877"/>
          </a:xfrm>
          <a:prstGeom prst="rect">
            <a:avLst/>
          </a:prstGeom>
        </p:spPr>
      </p:pic>
    </p:spTree>
    <p:extLst>
      <p:ext uri="{BB962C8B-B14F-4D97-AF65-F5344CB8AC3E}">
        <p14:creationId xmlns:p14="http://schemas.microsoft.com/office/powerpoint/2010/main" val="413610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1964267" y="1909439"/>
            <a:ext cx="8660190" cy="5007428"/>
          </a:xfrm>
        </p:spPr>
        <p:txBody>
          <a:bodyPr>
            <a:normAutofit/>
          </a:bodyPr>
          <a:lstStyle/>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חידה: כמה קילוגרם פחמן דו-חמצני נפלטים מתעשיית האופנה בשנה, בחישוב ממוצע לאדם?</a:t>
            </a:r>
          </a:p>
          <a:p>
            <a:pPr lvl="1">
              <a:lnSpc>
                <a:spcPct val="150000"/>
              </a:lnSpc>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17 ק"ג פחמן דו-חמצני לאדם</a:t>
            </a:r>
          </a:p>
          <a:p>
            <a:pPr lvl="1">
              <a:lnSpc>
                <a:spcPct val="150000"/>
              </a:lnSpc>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170 ק"ג פחמן דו-חמצני לאדם</a:t>
            </a:r>
          </a:p>
          <a:p>
            <a:pPr lvl="1">
              <a:lnSpc>
                <a:spcPct val="150000"/>
              </a:lnSpc>
              <a:buFont typeface="Wingdings" panose="05000000000000000000" pitchFamily="2" charset="2"/>
              <a:buChar char="§"/>
            </a:pPr>
            <a:r>
              <a:rPr lang="he-IL" sz="2400" dirty="0">
                <a:ln>
                  <a:solidFill>
                    <a:srgbClr val="FFC000"/>
                  </a:solidFill>
                </a:ln>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270 ק"ג פחמן דו-חמצני לאדם</a:t>
            </a:r>
          </a:p>
          <a:p>
            <a:pPr lvl="1">
              <a:lnSpc>
                <a:spcPct val="150000"/>
              </a:lnSpc>
              <a:buFont typeface="Wingdings" panose="05000000000000000000" pitchFamily="2" charset="2"/>
              <a:buChar char="§"/>
            </a:pPr>
            <a:endPar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4" name="Rectangle 2"/>
          <p:cNvSpPr>
            <a:spLocks noGrp="1" noChangeArrowheads="1"/>
          </p:cNvSpPr>
          <p:nvPr>
            <p:ph type="title"/>
          </p:nvPr>
        </p:nvSpPr>
        <p:spPr>
          <a:xfrm>
            <a:off x="1490134" y="478016"/>
            <a:ext cx="9134324" cy="1216932"/>
          </a:xfrm>
        </p:spPr>
        <p:txBody>
          <a:bodyPr>
            <a:noAutofit/>
          </a:bodyPr>
          <a:lstStyle/>
          <a:p>
            <a:r>
              <a:rPr lang="he-IL"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rPr>
              <a:t>הבנו שיצור והובלת בגדים פולטים הרבה פחמן דו-חמצני. אבל כמה פחמן דו-חמצני?</a:t>
            </a:r>
            <a:endParaRPr lang="en-US"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8503EC0-E3E8-4BA5-8BF4-CE09E86C8E3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245610" y="2780704"/>
            <a:ext cx="2524725" cy="2605877"/>
          </a:xfrm>
          <a:prstGeom prst="rect">
            <a:avLst/>
          </a:prstGeom>
        </p:spPr>
      </p:pic>
      <p:sp>
        <p:nvSpPr>
          <p:cNvPr id="5" name="TextBox 4">
            <a:extLst>
              <a:ext uri="{FF2B5EF4-FFF2-40B4-BE49-F238E27FC236}">
                <a16:creationId xmlns:a16="http://schemas.microsoft.com/office/drawing/2014/main" id="{F858EB93-916F-4E6F-9169-AC20FD070850}"/>
              </a:ext>
            </a:extLst>
          </p:cNvPr>
          <p:cNvSpPr txBox="1"/>
          <p:nvPr/>
        </p:nvSpPr>
        <p:spPr>
          <a:xfrm>
            <a:off x="1606858" y="5275942"/>
            <a:ext cx="9162745" cy="671851"/>
          </a:xfrm>
          <a:prstGeom prst="rect">
            <a:avLst/>
          </a:prstGeom>
          <a:noFill/>
        </p:spPr>
        <p:txBody>
          <a:bodyPr wrap="square">
            <a:spAutoFit/>
          </a:bodyPr>
          <a:lstStyle/>
          <a:p>
            <a:pPr marL="457200" lvl="1" indent="0">
              <a:lnSpc>
                <a:spcPct val="150000"/>
              </a:lnSpc>
              <a:buNone/>
            </a:pPr>
            <a:r>
              <a:rPr lang="he-IL" sz="2800" b="1" dirty="0">
                <a:solidFill>
                  <a:srgbClr val="005574"/>
                </a:solidFill>
                <a:highlight>
                  <a:srgbClr val="C1A969"/>
                </a:highlight>
                <a:latin typeface="Calibri" panose="020F0502020204030204" pitchFamily="34" charset="0"/>
                <a:ea typeface="Calibri" panose="020F0502020204030204" pitchFamily="34" charset="0"/>
                <a:cs typeface="Calibri" panose="020F0502020204030204" pitchFamily="34" charset="0"/>
              </a:rPr>
              <a:t>יותר מהכמות שנפלטת מטיסות בינלאומיות וספינות בים</a:t>
            </a:r>
          </a:p>
        </p:txBody>
      </p:sp>
    </p:spTree>
    <p:extLst>
      <p:ext uri="{BB962C8B-B14F-4D97-AF65-F5344CB8AC3E}">
        <p14:creationId xmlns:p14="http://schemas.microsoft.com/office/powerpoint/2010/main" val="324777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5999" y="1155908"/>
            <a:ext cx="4557157" cy="3901517"/>
          </a:xfrm>
          <a:prstGeom prst="rect">
            <a:avLst/>
          </a:prstGeom>
          <a:noFill/>
        </p:spPr>
        <p:txBody>
          <a:bodyPr wrap="square" rtlCol="1">
            <a:spAutoFit/>
          </a:bodyPr>
          <a:lstStyle/>
          <a:p>
            <a:pPr marL="514350" indent="-514350">
              <a:lnSpc>
                <a:spcPct val="150000"/>
              </a:lnSpc>
              <a:buFont typeface="+mj-lt"/>
              <a:buAutoNum type="arabicPeriod"/>
            </a:pPr>
            <a:endParaRPr lang="he-IL" sz="2400" dirty="0">
              <a:solidFill>
                <a:srgbClr val="005574"/>
              </a:solidFill>
              <a:latin typeface="Arial" panose="020B0604020202020204" pitchFamily="34" charset="0"/>
              <a:cs typeface="+mj-cs"/>
            </a:endParaRPr>
          </a:p>
          <a:p>
            <a:pPr>
              <a:lnSpc>
                <a:spcPct val="150000"/>
              </a:lnSpc>
            </a:pPr>
            <a:r>
              <a:rPr lang="he-IL" sz="2400" dirty="0">
                <a:solidFill>
                  <a:srgbClr val="005574"/>
                </a:solidFill>
                <a:latin typeface="Arial" panose="020B0604020202020204" pitchFamily="34" charset="0"/>
                <a:cs typeface="+mj-cs"/>
              </a:rPr>
              <a:t>אם גידול צמחים ככותנה לצורך ייצור בגדים דורש הרבה השקיה והשקעת אנרגיה בניקוי החומר והפיכתו לחוטים </a:t>
            </a:r>
            <a:r>
              <a:rPr lang="en-IL" sz="2400" dirty="0">
                <a:solidFill>
                  <a:srgbClr val="005574"/>
                </a:solidFill>
                <a:latin typeface="Arial" panose="020B0604020202020204" pitchFamily="34" charset="0"/>
                <a:cs typeface="+mj-cs"/>
              </a:rPr>
              <a:t>—</a:t>
            </a:r>
            <a:r>
              <a:rPr lang="he-IL" sz="2400" dirty="0">
                <a:solidFill>
                  <a:srgbClr val="005574"/>
                </a:solidFill>
                <a:latin typeface="Arial" panose="020B0604020202020204" pitchFamily="34" charset="0"/>
                <a:cs typeface="+mj-cs"/>
              </a:rPr>
              <a:t>  אז למה לא לעבור לבדים סינתטיים?	</a:t>
            </a:r>
          </a:p>
          <a:p>
            <a:pPr>
              <a:lnSpc>
                <a:spcPct val="150000"/>
              </a:lnSpc>
            </a:pPr>
            <a:endParaRPr lang="he-IL" sz="2400" dirty="0">
              <a:solidFill>
                <a:srgbClr val="005574"/>
              </a:solidFill>
              <a:latin typeface="Arial" panose="020B0604020202020204" pitchFamily="34" charset="0"/>
              <a:cs typeface="+mj-cs"/>
            </a:endParaRPr>
          </a:p>
        </p:txBody>
      </p:sp>
      <p:sp>
        <p:nvSpPr>
          <p:cNvPr id="9" name="Rectangle 2">
            <a:extLst>
              <a:ext uri="{FF2B5EF4-FFF2-40B4-BE49-F238E27FC236}">
                <a16:creationId xmlns:a16="http://schemas.microsoft.com/office/drawing/2014/main" id="{80A85399-D260-4EC3-A30B-70F6E3A1262F}"/>
              </a:ext>
            </a:extLst>
          </p:cNvPr>
          <p:cNvSpPr txBox="1">
            <a:spLocks noChangeArrowheads="1"/>
          </p:cNvSpPr>
          <p:nvPr/>
        </p:nvSpPr>
        <p:spPr>
          <a:xfrm>
            <a:off x="2821194" y="402951"/>
            <a:ext cx="9786257" cy="99921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sz="3600" dirty="0">
                <a:solidFill>
                  <a:srgbClr val="005574"/>
                </a:solidFill>
                <a:cs typeface="+mj-cs"/>
              </a:rPr>
              <a:t>משמעות החומר שממנו עשוי הבגד</a:t>
            </a:r>
            <a:endParaRPr lang="en-US" altLang="en-US" sz="3600" dirty="0">
              <a:solidFill>
                <a:srgbClr val="005574"/>
              </a:solidFill>
              <a:cs typeface="+mj-cs"/>
            </a:endParaRPr>
          </a:p>
        </p:txBody>
      </p:sp>
      <p:pic>
        <p:nvPicPr>
          <p:cNvPr id="2050" name="Picture 2" descr="Young Girl Wearing A Black Plastic Bag Laughing High-Res Stock Photo -  Getty Images">
            <a:extLst>
              <a:ext uri="{FF2B5EF4-FFF2-40B4-BE49-F238E27FC236}">
                <a16:creationId xmlns:a16="http://schemas.microsoft.com/office/drawing/2014/main" id="{2F6D55E7-E051-4606-8B44-E75B0745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03" y="1868894"/>
            <a:ext cx="5398286" cy="458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4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6896238"/>
              </p:ext>
            </p:extLst>
          </p:nvPr>
        </p:nvGraphicFramePr>
        <p:xfrm>
          <a:off x="467628" y="3692516"/>
          <a:ext cx="9692373" cy="2346960"/>
        </p:xfrm>
        <a:graphic>
          <a:graphicData uri="http://schemas.openxmlformats.org/drawingml/2006/table">
            <a:tbl>
              <a:tblPr firstRow="1" bandRow="1">
                <a:tableStyleId>{3B4B98B0-60AC-42C2-AFA5-B58CD77FA1E5}</a:tableStyleId>
              </a:tblPr>
              <a:tblGrid>
                <a:gridCol w="3230791">
                  <a:extLst>
                    <a:ext uri="{9D8B030D-6E8A-4147-A177-3AD203B41FA5}">
                      <a16:colId xmlns:a16="http://schemas.microsoft.com/office/drawing/2014/main" val="2421759817"/>
                    </a:ext>
                  </a:extLst>
                </a:gridCol>
                <a:gridCol w="3230791">
                  <a:extLst>
                    <a:ext uri="{9D8B030D-6E8A-4147-A177-3AD203B41FA5}">
                      <a16:colId xmlns:a16="http://schemas.microsoft.com/office/drawing/2014/main" val="2484299352"/>
                    </a:ext>
                  </a:extLst>
                </a:gridCol>
                <a:gridCol w="3230791">
                  <a:extLst>
                    <a:ext uri="{9D8B030D-6E8A-4147-A177-3AD203B41FA5}">
                      <a16:colId xmlns:a16="http://schemas.microsoft.com/office/drawing/2014/main" val="3076790154"/>
                    </a:ext>
                  </a:extLst>
                </a:gridCol>
              </a:tblGrid>
              <a:tr h="370840">
                <a:tc>
                  <a:txBody>
                    <a:bodyPr/>
                    <a:lstStyle/>
                    <a:p>
                      <a:pPr algn="r" rtl="1"/>
                      <a:r>
                        <a:rPr lang="he-IL" sz="2800" b="1" kern="1200" dirty="0">
                          <a:solidFill>
                            <a:schemeClr val="accent1">
                              <a:lumMod val="50000"/>
                            </a:schemeClr>
                          </a:solidFill>
                          <a:latin typeface="Arial" panose="020B0604020202020204" pitchFamily="34" charset="0"/>
                          <a:ea typeface="+mn-ea"/>
                          <a:cs typeface="+mn-cs"/>
                        </a:rPr>
                        <a:t> בעל חיים</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r>
                        <a:rPr lang="he-IL" sz="2800" b="1" kern="1200" dirty="0">
                          <a:solidFill>
                            <a:schemeClr val="accent1">
                              <a:lumMod val="50000"/>
                            </a:schemeClr>
                          </a:solidFill>
                          <a:latin typeface="Arial" panose="020B0604020202020204" pitchFamily="34" charset="0"/>
                          <a:ea typeface="+mn-ea"/>
                          <a:cs typeface="+mn-cs"/>
                        </a:rPr>
                        <a:t>צמח</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r>
                        <a:rPr lang="he-IL" sz="2800" b="1" kern="1200" dirty="0">
                          <a:solidFill>
                            <a:schemeClr val="accent1">
                              <a:lumMod val="50000"/>
                            </a:schemeClr>
                          </a:solidFill>
                          <a:latin typeface="Arial" panose="020B0604020202020204" pitchFamily="34" charset="0"/>
                          <a:ea typeface="+mn-ea"/>
                          <a:cs typeface="+mn-cs"/>
                        </a:rPr>
                        <a:t>חומר סינתטי</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9054464"/>
                  </a:ext>
                </a:extLst>
              </a:tr>
              <a:tr h="370840">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9923322"/>
                  </a:ext>
                </a:extLst>
              </a:tr>
              <a:tr h="370840">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3156210"/>
                  </a:ext>
                </a:extLst>
              </a:tr>
              <a:tr h="370840">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2358776"/>
                  </a:ext>
                </a:extLst>
              </a:tr>
              <a:tr h="370840">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30902554"/>
                  </a:ext>
                </a:extLst>
              </a:tr>
            </a:tbl>
          </a:graphicData>
        </a:graphic>
      </p:graphicFrame>
      <p:sp>
        <p:nvSpPr>
          <p:cNvPr id="5" name="TextBox 4">
            <a:extLst>
              <a:ext uri="{FF2B5EF4-FFF2-40B4-BE49-F238E27FC236}">
                <a16:creationId xmlns:a16="http://schemas.microsoft.com/office/drawing/2014/main" id="{02ED8313-91A0-49FC-A51F-3FA1F9CD2DA6}"/>
              </a:ext>
            </a:extLst>
          </p:cNvPr>
          <p:cNvSpPr txBox="1"/>
          <p:nvPr/>
        </p:nvSpPr>
        <p:spPr>
          <a:xfrm>
            <a:off x="4289778" y="1014860"/>
            <a:ext cx="6003160" cy="2597378"/>
          </a:xfrm>
          <a:prstGeom prst="rect">
            <a:avLst/>
          </a:prstGeom>
          <a:noFill/>
        </p:spPr>
        <p:txBody>
          <a:bodyPr wrap="square" rtlCol="1">
            <a:spAutoFit/>
          </a:bodyPr>
          <a:lstStyle/>
          <a:p>
            <a:pPr marL="514350" indent="-514350">
              <a:lnSpc>
                <a:spcPct val="150000"/>
              </a:lnSpc>
              <a:buFont typeface="+mj-lt"/>
              <a:buAutoNum type="arabicPeriod"/>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חזרו לתווית הבגד שאתם לובשים כרגע וגלו: ממה הוא עשוי?</a:t>
            </a:r>
            <a:r>
              <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rPr>
              <a:t>	</a:t>
            </a:r>
          </a:p>
          <a:p>
            <a:pPr>
              <a:lnSpc>
                <a:spcPct val="150000"/>
              </a:lnSpc>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4962F95A-E835-481C-A6B6-19EF6FDB4A57}"/>
              </a:ext>
            </a:extLst>
          </p:cNvPr>
          <p:cNvSpPr>
            <a:spLocks noGrp="1"/>
          </p:cNvSpPr>
          <p:nvPr>
            <p:ph type="title"/>
          </p:nvPr>
        </p:nvSpPr>
        <p:spPr/>
        <p:txBody>
          <a:bodyPr/>
          <a:lstStyle/>
          <a:p>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3F38FC9D-99B5-4020-8FC1-4B557C7A12AB}"/>
              </a:ext>
            </a:extLst>
          </p:cNvPr>
          <p:cNvSpPr txBox="1">
            <a:spLocks noChangeArrowheads="1"/>
          </p:cNvSpPr>
          <p:nvPr/>
        </p:nvSpPr>
        <p:spPr>
          <a:xfrm>
            <a:off x="2524309" y="515251"/>
            <a:ext cx="9786257" cy="99921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rPr>
              <a:t>משמעות החומר שממנו עשוי הבגד</a:t>
            </a:r>
            <a:endParaRPr lang="en-US"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A1E8913-150E-4C4B-AE28-04BCC091540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53156" y="515251"/>
            <a:ext cx="3736622" cy="2802467"/>
          </a:xfrm>
          <a:prstGeom prst="rect">
            <a:avLst/>
          </a:prstGeom>
        </p:spPr>
      </p:pic>
    </p:spTree>
    <p:extLst>
      <p:ext uri="{BB962C8B-B14F-4D97-AF65-F5344CB8AC3E}">
        <p14:creationId xmlns:p14="http://schemas.microsoft.com/office/powerpoint/2010/main" val="96240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4DA8E20-626F-4A93-BB38-18B154293FC8}"/>
              </a:ext>
            </a:extLst>
          </p:cNvPr>
          <p:cNvGraphicFramePr>
            <a:graphicFrameLocks noGrp="1"/>
          </p:cNvGraphicFramePr>
          <p:nvPr>
            <p:extLst>
              <p:ext uri="{D42A27DB-BD31-4B8C-83A1-F6EECF244321}">
                <p14:modId xmlns:p14="http://schemas.microsoft.com/office/powerpoint/2010/main" val="1027937553"/>
              </p:ext>
            </p:extLst>
          </p:nvPr>
        </p:nvGraphicFramePr>
        <p:xfrm>
          <a:off x="417690" y="3700983"/>
          <a:ext cx="9742311" cy="2804160"/>
        </p:xfrm>
        <a:graphic>
          <a:graphicData uri="http://schemas.openxmlformats.org/drawingml/2006/table">
            <a:tbl>
              <a:tblPr firstRow="1" bandRow="1">
                <a:tableStyleId>{3B4B98B0-60AC-42C2-AFA5-B58CD77FA1E5}</a:tableStyleId>
              </a:tblPr>
              <a:tblGrid>
                <a:gridCol w="3247437">
                  <a:extLst>
                    <a:ext uri="{9D8B030D-6E8A-4147-A177-3AD203B41FA5}">
                      <a16:colId xmlns:a16="http://schemas.microsoft.com/office/drawing/2014/main" val="2421759817"/>
                    </a:ext>
                  </a:extLst>
                </a:gridCol>
                <a:gridCol w="3247437">
                  <a:extLst>
                    <a:ext uri="{9D8B030D-6E8A-4147-A177-3AD203B41FA5}">
                      <a16:colId xmlns:a16="http://schemas.microsoft.com/office/drawing/2014/main" val="2484299352"/>
                    </a:ext>
                  </a:extLst>
                </a:gridCol>
                <a:gridCol w="3247437">
                  <a:extLst>
                    <a:ext uri="{9D8B030D-6E8A-4147-A177-3AD203B41FA5}">
                      <a16:colId xmlns:a16="http://schemas.microsoft.com/office/drawing/2014/main" val="3076790154"/>
                    </a:ext>
                  </a:extLst>
                </a:gridCol>
              </a:tblGrid>
              <a:tr h="370840">
                <a:tc>
                  <a:txBody>
                    <a:bodyPr/>
                    <a:lstStyle/>
                    <a:p>
                      <a:pPr algn="r" rtl="1"/>
                      <a:r>
                        <a:rPr lang="he-IL" sz="2800" dirty="0">
                          <a:solidFill>
                            <a:schemeClr val="accent1">
                              <a:lumMod val="50000"/>
                            </a:schemeClr>
                          </a:solidFill>
                          <a:latin typeface="+mj-lt"/>
                          <a:cs typeface="+mn-cs"/>
                        </a:rPr>
                        <a:t> </a:t>
                      </a:r>
                      <a:r>
                        <a:rPr lang="he-IL" sz="2800" b="1" kern="1200" dirty="0">
                          <a:solidFill>
                            <a:schemeClr val="accent1">
                              <a:lumMod val="50000"/>
                            </a:schemeClr>
                          </a:solidFill>
                          <a:latin typeface="Arial" panose="020B0604020202020204" pitchFamily="34" charset="0"/>
                          <a:ea typeface="+mn-ea"/>
                          <a:cs typeface="+mn-cs"/>
                        </a:rPr>
                        <a:t>בעל חיים</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r>
                        <a:rPr lang="he-IL" sz="2800" b="1" kern="1200" dirty="0">
                          <a:solidFill>
                            <a:schemeClr val="accent1">
                              <a:lumMod val="50000"/>
                            </a:schemeClr>
                          </a:solidFill>
                          <a:latin typeface="Arial" panose="020B0604020202020204" pitchFamily="34" charset="0"/>
                          <a:ea typeface="+mn-ea"/>
                          <a:cs typeface="+mn-cs"/>
                        </a:rPr>
                        <a:t>צמח</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r>
                        <a:rPr lang="he-IL" sz="2800" b="1" kern="1200" dirty="0">
                          <a:solidFill>
                            <a:schemeClr val="accent1">
                              <a:lumMod val="50000"/>
                            </a:schemeClr>
                          </a:solidFill>
                          <a:latin typeface="Arial" panose="020B0604020202020204" pitchFamily="34" charset="0"/>
                          <a:ea typeface="+mn-ea"/>
                          <a:cs typeface="+mn-cs"/>
                        </a:rPr>
                        <a:t>חומר סינתטי</a:t>
                      </a:r>
                      <a:endParaRPr lang="en-US" sz="2800" b="1" kern="1200" dirty="0">
                        <a:solidFill>
                          <a:schemeClr val="accent1">
                            <a:lumMod val="50000"/>
                          </a:schemeClr>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9054464"/>
                  </a:ext>
                </a:extLst>
              </a:tr>
              <a:tr h="370840">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צמר</a:t>
                      </a:r>
                      <a:endParaRPr lang="en-US" sz="2400" b="0" kern="1200" dirty="0">
                        <a:solidFill>
                          <a:srgbClr val="005574"/>
                        </a:solidFill>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כותנה</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ויסקוזה</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9923322"/>
                  </a:ext>
                </a:extLst>
              </a:tr>
              <a:tr h="370840">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עור</a:t>
                      </a:r>
                      <a:endParaRPr lang="en-US" sz="2400" b="0" kern="1200" dirty="0">
                        <a:solidFill>
                          <a:srgbClr val="005574"/>
                        </a:solidFill>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פשתן</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לייקרה</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3156210"/>
                  </a:ext>
                </a:extLst>
              </a:tr>
              <a:tr h="370840">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משי</a:t>
                      </a:r>
                      <a:endParaRPr lang="en-US" sz="2400" b="0" kern="1200" dirty="0">
                        <a:solidFill>
                          <a:srgbClr val="005574"/>
                        </a:solidFill>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פליז</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2358776"/>
                  </a:ext>
                </a:extLst>
              </a:tr>
              <a:tr h="370840">
                <a:tc>
                  <a:txBody>
                    <a:bodyPr/>
                    <a:lstStyle/>
                    <a:p>
                      <a:pPr algn="r" rtl="1"/>
                      <a:endParaRPr lang="en-US" sz="2400" dirty="0">
                        <a:solidFill>
                          <a:schemeClr val="accent1">
                            <a:lumMod val="50000"/>
                          </a:schemeClr>
                        </a:solidFill>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פוליאסטר</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30902554"/>
                  </a:ext>
                </a:extLst>
              </a:tr>
              <a:tr h="370840">
                <a:tc>
                  <a:txBody>
                    <a:bodyPr/>
                    <a:lstStyle/>
                    <a:p>
                      <a:pPr algn="r" rtl="1"/>
                      <a:endParaRPr lang="en-US" sz="2400" dirty="0">
                        <a:solidFill>
                          <a:schemeClr val="accent1">
                            <a:lumMod val="50000"/>
                          </a:schemeClr>
                        </a:solidFill>
                        <a:cs typeface="+mn-cs"/>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rtl="1"/>
                      <a:endParaRPr lang="en-US" sz="2400" dirty="0">
                        <a:solidFill>
                          <a:schemeClr val="accent1">
                            <a:lumMod val="50000"/>
                          </a:schemeClr>
                        </a:solidFill>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400" rtl="1" eaLnBrk="1" latinLnBrk="0" hangingPunct="1"/>
                      <a:r>
                        <a:rPr lang="he-IL" sz="2400" b="0" kern="1200" dirty="0">
                          <a:solidFill>
                            <a:srgbClr val="005574"/>
                          </a:solidFill>
                          <a:latin typeface="Arial" panose="020B0604020202020204" pitchFamily="34" charset="0"/>
                          <a:ea typeface="+mn-ea"/>
                          <a:cs typeface="+mn-cs"/>
                        </a:rPr>
                        <a:t>אקריליק</a:t>
                      </a:r>
                      <a:endParaRPr lang="en-US" sz="2400" b="0" kern="1200" dirty="0">
                        <a:solidFill>
                          <a:srgbClr val="005574"/>
                        </a:solidFill>
                        <a:latin typeface="Arial" panose="020B0604020202020204"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28002085"/>
                  </a:ext>
                </a:extLst>
              </a:tr>
            </a:tbl>
          </a:graphicData>
        </a:graphic>
      </p:graphicFrame>
      <p:sp>
        <p:nvSpPr>
          <p:cNvPr id="10" name="TextBox 9"/>
          <p:cNvSpPr txBox="1"/>
          <p:nvPr/>
        </p:nvSpPr>
        <p:spPr>
          <a:xfrm>
            <a:off x="4289778" y="1014860"/>
            <a:ext cx="6003160" cy="2597378"/>
          </a:xfrm>
          <a:prstGeom prst="rect">
            <a:avLst/>
          </a:prstGeom>
          <a:noFill/>
        </p:spPr>
        <p:txBody>
          <a:bodyPr wrap="square" rtlCol="1">
            <a:spAutoFit/>
          </a:bodyPr>
          <a:lstStyle/>
          <a:p>
            <a:pPr marL="514350" indent="-514350">
              <a:lnSpc>
                <a:spcPct val="150000"/>
              </a:lnSpc>
              <a:buFont typeface="+mj-lt"/>
              <a:buAutoNum type="arabicPeriod"/>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חזרו לתווית הבגד שאתם לובשים כרגע וגלו: ממה הוא עשוי?</a:t>
            </a:r>
            <a:r>
              <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rPr>
              <a:t>	</a:t>
            </a:r>
          </a:p>
          <a:p>
            <a:pPr>
              <a:lnSpc>
                <a:spcPct val="150000"/>
              </a:lnSpc>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BEFB43FC-1989-4052-89D4-038FCF0A4490}"/>
              </a:ext>
            </a:extLst>
          </p:cNvPr>
          <p:cNvSpPr/>
          <p:nvPr/>
        </p:nvSpPr>
        <p:spPr>
          <a:xfrm rot="19253668">
            <a:off x="7517971" y="4276536"/>
            <a:ext cx="1391056" cy="1439694"/>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dirty="0">
                <a:latin typeface="Calibri" panose="020F0502020204030204" pitchFamily="34" charset="0"/>
                <a:ea typeface="Calibri" panose="020F0502020204030204" pitchFamily="34" charset="0"/>
                <a:cs typeface="Calibri" panose="020F0502020204030204" pitchFamily="34" charset="0"/>
              </a:rPr>
              <a:t>פלסטיק!</a:t>
            </a:r>
          </a:p>
        </p:txBody>
      </p:sp>
      <p:sp>
        <p:nvSpPr>
          <p:cNvPr id="12" name="Rectangle 2">
            <a:extLst>
              <a:ext uri="{FF2B5EF4-FFF2-40B4-BE49-F238E27FC236}">
                <a16:creationId xmlns:a16="http://schemas.microsoft.com/office/drawing/2014/main" id="{90F60C03-B26E-4974-AE65-1F29868FA849}"/>
              </a:ext>
            </a:extLst>
          </p:cNvPr>
          <p:cNvSpPr txBox="1">
            <a:spLocks noChangeArrowheads="1"/>
          </p:cNvSpPr>
          <p:nvPr/>
        </p:nvSpPr>
        <p:spPr>
          <a:xfrm>
            <a:off x="2595561" y="503396"/>
            <a:ext cx="9786257" cy="99921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sz="3600" dirty="0">
                <a:solidFill>
                  <a:srgbClr val="005574"/>
                </a:solidFill>
                <a:latin typeface="Calibri" panose="020F0502020204030204" pitchFamily="34" charset="0"/>
                <a:ea typeface="Calibri" panose="020F0502020204030204" pitchFamily="34" charset="0"/>
                <a:cs typeface="Calibri" panose="020F0502020204030204" pitchFamily="34" charset="0"/>
              </a:rPr>
              <a:t>משמעות החומר שממנו עשוי הבגד</a:t>
            </a:r>
            <a:endParaRPr lang="en-US" altLang="en-US" sz="36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F22033D-2D45-47FB-A8EB-E89A30A86786}"/>
              </a:ext>
            </a:extLst>
          </p:cNvPr>
          <p:cNvPicPr>
            <a:picLocks noChangeAspect="1"/>
          </p:cNvPicPr>
          <p:nvPr/>
        </p:nvPicPr>
        <p:blipFill rotWithShape="1">
          <a:blip r:embed="rId3">
            <a:extLst>
              <a:ext uri="{28A0092B-C50C-407E-A947-70E740481C1C}">
                <a14:useLocalDpi xmlns:a14="http://schemas.microsoft.com/office/drawing/2010/main" val="0"/>
              </a:ext>
            </a:extLst>
          </a:blip>
          <a:srcRect l="16481" r="15278"/>
          <a:stretch/>
        </p:blipFill>
        <p:spPr>
          <a:xfrm>
            <a:off x="417689" y="515250"/>
            <a:ext cx="3715200" cy="3062386"/>
          </a:xfrm>
          <a:prstGeom prst="rect">
            <a:avLst/>
          </a:prstGeom>
        </p:spPr>
      </p:pic>
    </p:spTree>
    <p:extLst>
      <p:ext uri="{BB962C8B-B14F-4D97-AF65-F5344CB8AC3E}">
        <p14:creationId xmlns:p14="http://schemas.microsoft.com/office/powerpoint/2010/main" val="35452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כל תהליך ייצור הבגדים הוא מזהם ופוגעני לסביבה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5" name="Rectangle 3"/>
          <p:cNvSpPr>
            <a:spLocks noGrp="1" noChangeArrowheads="1"/>
          </p:cNvSpPr>
          <p:nvPr>
            <p:ph idx="1"/>
          </p:nvPr>
        </p:nvSpPr>
        <p:spPr>
          <a:xfrm>
            <a:off x="168949" y="1485446"/>
            <a:ext cx="10385466" cy="5007428"/>
          </a:xfrm>
        </p:spPr>
        <p:txBody>
          <a:bodyPr>
            <a:normAutofit/>
          </a:bodyPr>
          <a:lstStyle/>
          <a:p>
            <a:pPr lvl="0" algn="r" rtl="1">
              <a:lnSpc>
                <a:spcPct val="107000"/>
              </a:lnSpc>
              <a:spcAft>
                <a:spcPts val="800"/>
              </a:spcAft>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בדים ממקור טבעי:  ייצור מצריך שטחי גידול ומים, דשנים וריסוס </a:t>
            </a:r>
          </a:p>
          <a:p>
            <a:pPr>
              <a:lnSpc>
                <a:spcPct val="107000"/>
              </a:lnSpc>
              <a:spcAft>
                <a:spcPts val="800"/>
              </a:spcAft>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בדים סינתטיים: ייצור מצריך נפט והרבה אנרגיה והם מתבלים מהר</a:t>
            </a:r>
          </a:p>
        </p:txBody>
      </p:sp>
      <p:pic>
        <p:nvPicPr>
          <p:cNvPr id="1026" name="Picture 2" descr="Why Cotton Is Called the World's Dirtiest Crop | The Modern Dane">
            <a:extLst>
              <a:ext uri="{FF2B5EF4-FFF2-40B4-BE49-F238E27FC236}">
                <a16:creationId xmlns:a16="http://schemas.microsoft.com/office/drawing/2014/main" id="{733C7215-1D4A-4D81-973A-B6CD2038E0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089" y="2782189"/>
            <a:ext cx="7055556" cy="392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6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כל תהליך ייצור הבגדים הוא מזהם ופוגעני לסביבה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5" name="Rectangle 3"/>
          <p:cNvSpPr>
            <a:spLocks noGrp="1" noChangeArrowheads="1"/>
          </p:cNvSpPr>
          <p:nvPr>
            <p:ph idx="1"/>
          </p:nvPr>
        </p:nvSpPr>
        <p:spPr>
          <a:xfrm>
            <a:off x="168949" y="1485446"/>
            <a:ext cx="10385466" cy="5007428"/>
          </a:xfrm>
        </p:spPr>
        <p:txBody>
          <a:bodyPr>
            <a:normAutofit/>
          </a:bodyPr>
          <a:lstStyle/>
          <a:p>
            <a:pPr>
              <a:lnSpc>
                <a:spcPct val="107000"/>
              </a:lnSpc>
              <a:spcAft>
                <a:spcPts val="800"/>
              </a:spcAft>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תהליך ייצור הבדים הסינתטיים והטבעיים צורך הרבה אנרגיה וכימיקלים</a:t>
            </a:r>
          </a:p>
          <a:p>
            <a:pPr>
              <a:lnSpc>
                <a:spcPct val="107000"/>
              </a:lnSpc>
              <a:spcAft>
                <a:spcPts val="800"/>
              </a:spcAft>
              <a:buFont typeface="Wingdings" panose="05000000000000000000" pitchFamily="2" charset="2"/>
              <a:buChar char="§"/>
            </a:pPr>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20% </a:t>
            </a:r>
            <a:r>
              <a:rPr lang="he-IL" altLang="en-US" sz="2400" dirty="0">
                <a:solidFill>
                  <a:srgbClr val="005574"/>
                </a:solidFill>
                <a:latin typeface="Calibri" panose="020F0502020204030204" pitchFamily="34" charset="0"/>
                <a:ea typeface="Calibri" panose="020F0502020204030204" pitchFamily="34" charset="0"/>
                <a:cs typeface="Calibri" panose="020F0502020204030204" pitchFamily="34" charset="0"/>
              </a:rPr>
              <a:t>מכלל המים הנקיים בכדור הארץ מזוהמים משטיפות הבדים בתהליכי הייצור</a:t>
            </a:r>
            <a:endPar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 descr="World Water Day – When will the textile industry be the change it wants to  see? - TEXtalks | let's talk textiles...">
            <a:extLst>
              <a:ext uri="{FF2B5EF4-FFF2-40B4-BE49-F238E27FC236}">
                <a16:creationId xmlns:a16="http://schemas.microsoft.com/office/drawing/2014/main" id="{D85FA600-593F-4D33-AAA1-EF4FC7011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966" y="4302247"/>
            <a:ext cx="2699798" cy="1799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Thirsty Industry: Fashion's Colossal Water Footprint — Carmen Busquets |  Water pollution, Ocean projects, Environmental issues">
            <a:extLst>
              <a:ext uri="{FF2B5EF4-FFF2-40B4-BE49-F238E27FC236}">
                <a16:creationId xmlns:a16="http://schemas.microsoft.com/office/drawing/2014/main" id="{B56F0C26-DF37-4052-8F6B-44F40EC37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625" y="4302247"/>
            <a:ext cx="2699798" cy="1782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eaning up behind the fashion industry">
            <a:extLst>
              <a:ext uri="{FF2B5EF4-FFF2-40B4-BE49-F238E27FC236}">
                <a16:creationId xmlns:a16="http://schemas.microsoft.com/office/drawing/2014/main" id="{5B50714C-9960-4697-A2B2-6E431B36F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80" y="4302247"/>
            <a:ext cx="2480376" cy="17823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23D359-5B99-45EA-8C53-0273D0F10319}"/>
              </a:ext>
            </a:extLst>
          </p:cNvPr>
          <p:cNvPicPr>
            <a:picLocks noChangeAspect="1"/>
          </p:cNvPicPr>
          <p:nvPr/>
        </p:nvPicPr>
        <p:blipFill>
          <a:blip r:embed="rId6" cstate="print">
            <a:alphaModFix amt="70000"/>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8548407" y="3102009"/>
            <a:ext cx="1774301" cy="1774301"/>
          </a:xfrm>
          <a:prstGeom prst="rect">
            <a:avLst/>
          </a:prstGeom>
        </p:spPr>
      </p:pic>
    </p:spTree>
    <p:extLst>
      <p:ext uri="{BB962C8B-B14F-4D97-AF65-F5344CB8AC3E}">
        <p14:creationId xmlns:p14="http://schemas.microsoft.com/office/powerpoint/2010/main" val="336848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108CF-B077-CEC9-9E22-D13D6E680A13}"/>
              </a:ext>
            </a:extLst>
          </p:cNvPr>
          <p:cNvSpPr txBox="1"/>
          <p:nvPr/>
        </p:nvSpPr>
        <p:spPr>
          <a:xfrm>
            <a:off x="7304049" y="982632"/>
            <a:ext cx="3501508" cy="3243708"/>
          </a:xfrm>
          <a:prstGeom prst="rect">
            <a:avLst/>
          </a:prstGeom>
          <a:noFill/>
        </p:spPr>
        <p:txBody>
          <a:bodyPr wrap="square" rtlCol="1">
            <a:spAutoFit/>
          </a:bodyPr>
          <a:lstStyle/>
          <a:p>
            <a:pPr marL="514350" indent="-514350">
              <a:lnSpc>
                <a:spcPct val="150000"/>
              </a:lnSpc>
              <a:buFont typeface="+mj-lt"/>
              <a:buAutoNum type="arabicPeriod"/>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התבוננו שוב בתווית הבגד שאתם או חבריכם לובשים וגלו:</a:t>
            </a: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מהם הסימונים הללו?</a:t>
            </a:r>
          </a:p>
        </p:txBody>
      </p:sp>
      <p:sp>
        <p:nvSpPr>
          <p:cNvPr id="9" name="TextBox 8"/>
          <p:cNvSpPr txBox="1"/>
          <p:nvPr/>
        </p:nvSpPr>
        <p:spPr>
          <a:xfrm>
            <a:off x="7031768" y="628689"/>
            <a:ext cx="3773789" cy="707886"/>
          </a:xfrm>
          <a:prstGeom prst="rect">
            <a:avLst/>
          </a:prstGeom>
          <a:noFill/>
        </p:spPr>
        <p:txBody>
          <a:bodyPr wrap="none" rtlCol="1">
            <a:spAutoFit/>
          </a:bodyPr>
          <a:lstStyle/>
          <a:p>
            <a:pPr algn="ctr"/>
            <a:r>
              <a:rPr lang="he-IL" sz="4000" dirty="0">
                <a:solidFill>
                  <a:srgbClr val="005574"/>
                </a:solidFill>
                <a:latin typeface="Calibri" panose="020F0502020204030204" pitchFamily="34" charset="0"/>
                <a:ea typeface="Calibri" panose="020F0502020204030204" pitchFamily="34" charset="0"/>
                <a:cs typeface="Calibri" panose="020F0502020204030204" pitchFamily="34" charset="0"/>
              </a:rPr>
              <a:t>תחזוקת הבגד בבית</a:t>
            </a: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B5BA6F5-2AA4-3E4A-055D-47598D1C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9" y="1497785"/>
            <a:ext cx="6968729" cy="5226547"/>
          </a:xfrm>
          <a:prstGeom prst="rect">
            <a:avLst/>
          </a:prstGeom>
        </p:spPr>
      </p:pic>
    </p:spTree>
    <p:extLst>
      <p:ext uri="{BB962C8B-B14F-4D97-AF65-F5344CB8AC3E}">
        <p14:creationId xmlns:p14="http://schemas.microsoft.com/office/powerpoint/2010/main" val="3160579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238991" y="1582058"/>
            <a:ext cx="10385466" cy="5007428"/>
          </a:xfrm>
        </p:spPr>
        <p:txBody>
          <a:bodyPr>
            <a:normAutofit/>
          </a:bodyPr>
          <a:lstStyle/>
          <a:p>
            <a:pPr>
              <a:lnSpc>
                <a:spcPct val="150000"/>
              </a:lnSpc>
              <a:buFont typeface="Wingdings" panose="05000000000000000000" pitchFamily="2" charset="2"/>
              <a:buChar char="§"/>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מהם השלבים של יצירת חולצה, משלב ייצור החומרים ועד שהיא מגיעה אלינו לארון?</a:t>
            </a:r>
          </a:p>
          <a:p>
            <a:pPr>
              <a:lnSpc>
                <a:spcPct val="150000"/>
              </a:lnSpc>
              <a:buFont typeface="Wingdings" panose="05000000000000000000" pitchFamily="2" charset="2"/>
              <a:buChar char="§"/>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
            </a:pPr>
            <a:endParaRPr lang="he-IL" sz="28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4" name="Rectangle 2"/>
          <p:cNvSpPr>
            <a:spLocks noGrp="1" noChangeArrowheads="1"/>
          </p:cNvSpPr>
          <p:nvPr>
            <p:ph type="title"/>
          </p:nvPr>
        </p:nvSpPr>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הקשר בין שינוי האקלים לתעשיית האופנה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extile Mill Spinning Industry Isometric 201220115 Vector Illustration  Concept">
            <a:extLst>
              <a:ext uri="{FF2B5EF4-FFF2-40B4-BE49-F238E27FC236}">
                <a16:creationId xmlns:a16="http://schemas.microsoft.com/office/drawing/2014/main" id="{FAF08340-19AD-4F98-5E50-4A2A787D2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92374"/>
            <a:ext cx="4000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1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108CF-B077-CEC9-9E22-D13D6E680A13}"/>
              </a:ext>
            </a:extLst>
          </p:cNvPr>
          <p:cNvSpPr txBox="1"/>
          <p:nvPr/>
        </p:nvSpPr>
        <p:spPr>
          <a:xfrm>
            <a:off x="512619" y="970106"/>
            <a:ext cx="10292938" cy="2597378"/>
          </a:xfrm>
          <a:prstGeom prst="rect">
            <a:avLst/>
          </a:prstGeom>
          <a:noFill/>
        </p:spPr>
        <p:txBody>
          <a:bodyPr wrap="square" rtlCol="1">
            <a:spAutoFit/>
          </a:bodyPr>
          <a:lstStyle/>
          <a:p>
            <a:pPr marL="514350" indent="-514350">
              <a:lnSpc>
                <a:spcPct val="150000"/>
              </a:lnSpc>
              <a:buFont typeface="+mj-lt"/>
              <a:buAutoNum type="arabicPeriod"/>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he-IL" altLang="en-US" sz="2800" dirty="0">
                <a:solidFill>
                  <a:srgbClr val="005574"/>
                </a:solidFill>
                <a:latin typeface="Calibri" panose="020F0502020204030204" pitchFamily="34" charset="0"/>
                <a:ea typeface="Calibri" panose="020F0502020204030204" pitchFamily="34" charset="0"/>
                <a:cs typeface="Calibri" panose="020F0502020204030204" pitchFamily="34" charset="0"/>
              </a:rPr>
              <a:t>גם כשהבגד כבר אצלנו בבית, נדרשת צריכה של חשמל לתחזוקתו</a:t>
            </a:r>
          </a:p>
          <a:p>
            <a:pPr>
              <a:lnSpc>
                <a:spcPct val="150000"/>
              </a:lnSpc>
            </a:pPr>
            <a:r>
              <a:rPr lang="he-IL" altLang="en-US" sz="2800" dirty="0">
                <a:solidFill>
                  <a:srgbClr val="005574"/>
                </a:solidFill>
                <a:latin typeface="Calibri" panose="020F0502020204030204" pitchFamily="34" charset="0"/>
                <a:ea typeface="Calibri" panose="020F0502020204030204" pitchFamily="34" charset="0"/>
                <a:cs typeface="Calibri" panose="020F0502020204030204" pitchFamily="34" charset="0"/>
              </a:rPr>
              <a:t>(מכונת הכביסה, המייבש, המגהץ)</a:t>
            </a:r>
          </a:p>
          <a:p>
            <a:pPr>
              <a:lnSpc>
                <a:spcPct val="150000"/>
              </a:lnSpc>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6438945" y="606023"/>
            <a:ext cx="4107214" cy="707886"/>
          </a:xfrm>
          <a:prstGeom prst="rect">
            <a:avLst/>
          </a:prstGeom>
          <a:noFill/>
        </p:spPr>
        <p:txBody>
          <a:bodyPr wrap="square" rtlCol="1">
            <a:spAutoFit/>
          </a:bodyPr>
          <a:lstStyle/>
          <a:p>
            <a:pPr algn="ctr"/>
            <a:r>
              <a:rPr lang="he-IL" sz="4000" dirty="0">
                <a:solidFill>
                  <a:srgbClr val="005574"/>
                </a:solidFill>
                <a:latin typeface="Calibri" panose="020F0502020204030204" pitchFamily="34" charset="0"/>
                <a:ea typeface="Calibri" panose="020F0502020204030204" pitchFamily="34" charset="0"/>
                <a:cs typeface="Calibri" panose="020F0502020204030204" pitchFamily="34" charset="0"/>
              </a:rPr>
              <a:t>תחזוקת הבגד בבית</a:t>
            </a: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9DCAEE8-4974-0CE1-669D-17029E069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77" y="2671877"/>
            <a:ext cx="5403273" cy="4052455"/>
          </a:xfrm>
          <a:prstGeom prst="rect">
            <a:avLst/>
          </a:prstGeom>
        </p:spPr>
      </p:pic>
    </p:spTree>
    <p:extLst>
      <p:ext uri="{BB962C8B-B14F-4D97-AF65-F5344CB8AC3E}">
        <p14:creationId xmlns:p14="http://schemas.microsoft.com/office/powerpoint/2010/main" val="3617461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3FDD84-64BB-4603-95B3-86B395AEE16A}"/>
              </a:ext>
            </a:extLst>
          </p:cNvPr>
          <p:cNvSpPr/>
          <p:nvPr/>
        </p:nvSpPr>
        <p:spPr>
          <a:xfrm>
            <a:off x="1095022" y="3429000"/>
            <a:ext cx="9207197" cy="3231444"/>
          </a:xfrm>
          <a:custGeom>
            <a:avLst/>
            <a:gdLst>
              <a:gd name="connsiteX0" fmla="*/ 0 w 9207197"/>
              <a:gd name="connsiteY0" fmla="*/ 538585 h 3231444"/>
              <a:gd name="connsiteX1" fmla="*/ 538585 w 9207197"/>
              <a:gd name="connsiteY1" fmla="*/ 0 h 3231444"/>
              <a:gd name="connsiteX2" fmla="*/ 1038001 w 9207197"/>
              <a:gd name="connsiteY2" fmla="*/ 0 h 3231444"/>
              <a:gd name="connsiteX3" fmla="*/ 1618717 w 9207197"/>
              <a:gd name="connsiteY3" fmla="*/ 0 h 3231444"/>
              <a:gd name="connsiteX4" fmla="*/ 2362034 w 9207197"/>
              <a:gd name="connsiteY4" fmla="*/ 0 h 3231444"/>
              <a:gd name="connsiteX5" fmla="*/ 2698849 w 9207197"/>
              <a:gd name="connsiteY5" fmla="*/ 0 h 3231444"/>
              <a:gd name="connsiteX6" fmla="*/ 3116965 w 9207197"/>
              <a:gd name="connsiteY6" fmla="*/ 0 h 3231444"/>
              <a:gd name="connsiteX7" fmla="*/ 3860282 w 9207197"/>
              <a:gd name="connsiteY7" fmla="*/ 0 h 3231444"/>
              <a:gd name="connsiteX8" fmla="*/ 4197097 w 9207197"/>
              <a:gd name="connsiteY8" fmla="*/ 0 h 3231444"/>
              <a:gd name="connsiteX9" fmla="*/ 4940414 w 9207197"/>
              <a:gd name="connsiteY9" fmla="*/ 0 h 3231444"/>
              <a:gd name="connsiteX10" fmla="*/ 5358530 w 9207197"/>
              <a:gd name="connsiteY10" fmla="*/ 0 h 3231444"/>
              <a:gd name="connsiteX11" fmla="*/ 5776645 w 9207197"/>
              <a:gd name="connsiteY11" fmla="*/ 0 h 3231444"/>
              <a:gd name="connsiteX12" fmla="*/ 6276061 w 9207197"/>
              <a:gd name="connsiteY12" fmla="*/ 0 h 3231444"/>
              <a:gd name="connsiteX13" fmla="*/ 6694177 w 9207197"/>
              <a:gd name="connsiteY13" fmla="*/ 0 h 3231444"/>
              <a:gd name="connsiteX14" fmla="*/ 7356193 w 9207197"/>
              <a:gd name="connsiteY14" fmla="*/ 0 h 3231444"/>
              <a:gd name="connsiteX15" fmla="*/ 7855609 w 9207197"/>
              <a:gd name="connsiteY15" fmla="*/ 0 h 3231444"/>
              <a:gd name="connsiteX16" fmla="*/ 8668612 w 9207197"/>
              <a:gd name="connsiteY16" fmla="*/ 0 h 3231444"/>
              <a:gd name="connsiteX17" fmla="*/ 9207197 w 9207197"/>
              <a:gd name="connsiteY17" fmla="*/ 538585 h 3231444"/>
              <a:gd name="connsiteX18" fmla="*/ 9207197 w 9207197"/>
              <a:gd name="connsiteY18" fmla="*/ 1077154 h 3231444"/>
              <a:gd name="connsiteX19" fmla="*/ 9207197 w 9207197"/>
              <a:gd name="connsiteY19" fmla="*/ 1637265 h 3231444"/>
              <a:gd name="connsiteX20" fmla="*/ 9207197 w 9207197"/>
              <a:gd name="connsiteY20" fmla="*/ 2154291 h 3231444"/>
              <a:gd name="connsiteX21" fmla="*/ 9207197 w 9207197"/>
              <a:gd name="connsiteY21" fmla="*/ 2692859 h 3231444"/>
              <a:gd name="connsiteX22" fmla="*/ 8668612 w 9207197"/>
              <a:gd name="connsiteY22" fmla="*/ 3231444 h 3231444"/>
              <a:gd name="connsiteX23" fmla="*/ 8331797 w 9207197"/>
              <a:gd name="connsiteY23" fmla="*/ 3231444 h 3231444"/>
              <a:gd name="connsiteX24" fmla="*/ 7994981 w 9207197"/>
              <a:gd name="connsiteY24" fmla="*/ 3231444 h 3231444"/>
              <a:gd name="connsiteX25" fmla="*/ 7332965 w 9207197"/>
              <a:gd name="connsiteY25" fmla="*/ 3231444 h 3231444"/>
              <a:gd name="connsiteX26" fmla="*/ 6833549 w 9207197"/>
              <a:gd name="connsiteY26" fmla="*/ 3231444 h 3231444"/>
              <a:gd name="connsiteX27" fmla="*/ 6171532 w 9207197"/>
              <a:gd name="connsiteY27" fmla="*/ 3231444 h 3231444"/>
              <a:gd name="connsiteX28" fmla="*/ 5428216 w 9207197"/>
              <a:gd name="connsiteY28" fmla="*/ 3231444 h 3231444"/>
              <a:gd name="connsiteX29" fmla="*/ 4684899 w 9207197"/>
              <a:gd name="connsiteY29" fmla="*/ 3231444 h 3231444"/>
              <a:gd name="connsiteX30" fmla="*/ 4104183 w 9207197"/>
              <a:gd name="connsiteY30" fmla="*/ 3231444 h 3231444"/>
              <a:gd name="connsiteX31" fmla="*/ 3523466 w 9207197"/>
              <a:gd name="connsiteY31" fmla="*/ 3231444 h 3231444"/>
              <a:gd name="connsiteX32" fmla="*/ 3186651 w 9207197"/>
              <a:gd name="connsiteY32" fmla="*/ 3231444 h 3231444"/>
              <a:gd name="connsiteX33" fmla="*/ 2443334 w 9207197"/>
              <a:gd name="connsiteY33" fmla="*/ 3231444 h 3231444"/>
              <a:gd name="connsiteX34" fmla="*/ 2025219 w 9207197"/>
              <a:gd name="connsiteY34" fmla="*/ 3231444 h 3231444"/>
              <a:gd name="connsiteX35" fmla="*/ 1525803 w 9207197"/>
              <a:gd name="connsiteY35" fmla="*/ 3231444 h 3231444"/>
              <a:gd name="connsiteX36" fmla="*/ 1188987 w 9207197"/>
              <a:gd name="connsiteY36" fmla="*/ 3231444 h 3231444"/>
              <a:gd name="connsiteX37" fmla="*/ 538585 w 9207197"/>
              <a:gd name="connsiteY37" fmla="*/ 3231444 h 3231444"/>
              <a:gd name="connsiteX38" fmla="*/ 0 w 9207197"/>
              <a:gd name="connsiteY38" fmla="*/ 2692859 h 3231444"/>
              <a:gd name="connsiteX39" fmla="*/ 0 w 9207197"/>
              <a:gd name="connsiteY39" fmla="*/ 2197376 h 3231444"/>
              <a:gd name="connsiteX40" fmla="*/ 0 w 9207197"/>
              <a:gd name="connsiteY40" fmla="*/ 1680350 h 3231444"/>
              <a:gd name="connsiteX41" fmla="*/ 0 w 9207197"/>
              <a:gd name="connsiteY41" fmla="*/ 1163324 h 3231444"/>
              <a:gd name="connsiteX42" fmla="*/ 0 w 9207197"/>
              <a:gd name="connsiteY42" fmla="*/ 538585 h 323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07197" h="3231444" fill="none" extrusionOk="0">
                <a:moveTo>
                  <a:pt x="0" y="538585"/>
                </a:moveTo>
                <a:cubicBezTo>
                  <a:pt x="38898" y="245156"/>
                  <a:pt x="257310" y="-31265"/>
                  <a:pt x="538585" y="0"/>
                </a:cubicBezTo>
                <a:cubicBezTo>
                  <a:pt x="777747" y="-48231"/>
                  <a:pt x="810831" y="19297"/>
                  <a:pt x="1038001" y="0"/>
                </a:cubicBezTo>
                <a:cubicBezTo>
                  <a:pt x="1265171" y="-19297"/>
                  <a:pt x="1444297" y="60620"/>
                  <a:pt x="1618717" y="0"/>
                </a:cubicBezTo>
                <a:cubicBezTo>
                  <a:pt x="1793137" y="-60620"/>
                  <a:pt x="2079711" y="67124"/>
                  <a:pt x="2362034" y="0"/>
                </a:cubicBezTo>
                <a:cubicBezTo>
                  <a:pt x="2644357" y="-67124"/>
                  <a:pt x="2598767" y="38444"/>
                  <a:pt x="2698849" y="0"/>
                </a:cubicBezTo>
                <a:cubicBezTo>
                  <a:pt x="2798932" y="-38444"/>
                  <a:pt x="2922295" y="19043"/>
                  <a:pt x="3116965" y="0"/>
                </a:cubicBezTo>
                <a:cubicBezTo>
                  <a:pt x="3311635" y="-19043"/>
                  <a:pt x="3504598" y="60894"/>
                  <a:pt x="3860282" y="0"/>
                </a:cubicBezTo>
                <a:cubicBezTo>
                  <a:pt x="4215966" y="-60894"/>
                  <a:pt x="4092366" y="36524"/>
                  <a:pt x="4197097" y="0"/>
                </a:cubicBezTo>
                <a:cubicBezTo>
                  <a:pt x="4301828" y="-36524"/>
                  <a:pt x="4785649" y="27239"/>
                  <a:pt x="4940414" y="0"/>
                </a:cubicBezTo>
                <a:cubicBezTo>
                  <a:pt x="5095179" y="-27239"/>
                  <a:pt x="5160842" y="15270"/>
                  <a:pt x="5358530" y="0"/>
                </a:cubicBezTo>
                <a:cubicBezTo>
                  <a:pt x="5556218" y="-15270"/>
                  <a:pt x="5652142" y="48860"/>
                  <a:pt x="5776645" y="0"/>
                </a:cubicBezTo>
                <a:cubicBezTo>
                  <a:pt x="5901148" y="-48860"/>
                  <a:pt x="6175509" y="32787"/>
                  <a:pt x="6276061" y="0"/>
                </a:cubicBezTo>
                <a:cubicBezTo>
                  <a:pt x="6376613" y="-32787"/>
                  <a:pt x="6529066" y="4128"/>
                  <a:pt x="6694177" y="0"/>
                </a:cubicBezTo>
                <a:cubicBezTo>
                  <a:pt x="6859288" y="-4128"/>
                  <a:pt x="7191750" y="67987"/>
                  <a:pt x="7356193" y="0"/>
                </a:cubicBezTo>
                <a:cubicBezTo>
                  <a:pt x="7520636" y="-67987"/>
                  <a:pt x="7653828" y="11821"/>
                  <a:pt x="7855609" y="0"/>
                </a:cubicBezTo>
                <a:cubicBezTo>
                  <a:pt x="8057390" y="-11821"/>
                  <a:pt x="8446080" y="7273"/>
                  <a:pt x="8668612" y="0"/>
                </a:cubicBezTo>
                <a:cubicBezTo>
                  <a:pt x="8980542" y="-2259"/>
                  <a:pt x="9197120" y="216889"/>
                  <a:pt x="9207197" y="538585"/>
                </a:cubicBezTo>
                <a:cubicBezTo>
                  <a:pt x="9208426" y="774446"/>
                  <a:pt x="9206039" y="900914"/>
                  <a:pt x="9207197" y="1077154"/>
                </a:cubicBezTo>
                <a:cubicBezTo>
                  <a:pt x="9208355" y="1253394"/>
                  <a:pt x="9143589" y="1485563"/>
                  <a:pt x="9207197" y="1637265"/>
                </a:cubicBezTo>
                <a:cubicBezTo>
                  <a:pt x="9270805" y="1788967"/>
                  <a:pt x="9197569" y="2007224"/>
                  <a:pt x="9207197" y="2154291"/>
                </a:cubicBezTo>
                <a:cubicBezTo>
                  <a:pt x="9216825" y="2301358"/>
                  <a:pt x="9205319" y="2578764"/>
                  <a:pt x="9207197" y="2692859"/>
                </a:cubicBezTo>
                <a:cubicBezTo>
                  <a:pt x="9219104" y="3060400"/>
                  <a:pt x="8961174" y="3192166"/>
                  <a:pt x="8668612" y="3231444"/>
                </a:cubicBezTo>
                <a:cubicBezTo>
                  <a:pt x="8552109" y="3260685"/>
                  <a:pt x="8445509" y="3206705"/>
                  <a:pt x="8331797" y="3231444"/>
                </a:cubicBezTo>
                <a:cubicBezTo>
                  <a:pt x="8218085" y="3256183"/>
                  <a:pt x="8082727" y="3194619"/>
                  <a:pt x="7994981" y="3231444"/>
                </a:cubicBezTo>
                <a:cubicBezTo>
                  <a:pt x="7907235" y="3268269"/>
                  <a:pt x="7627144" y="3214391"/>
                  <a:pt x="7332965" y="3231444"/>
                </a:cubicBezTo>
                <a:cubicBezTo>
                  <a:pt x="7038786" y="3248497"/>
                  <a:pt x="7076406" y="3184343"/>
                  <a:pt x="6833549" y="3231444"/>
                </a:cubicBezTo>
                <a:cubicBezTo>
                  <a:pt x="6590692" y="3278545"/>
                  <a:pt x="6382368" y="3203878"/>
                  <a:pt x="6171532" y="3231444"/>
                </a:cubicBezTo>
                <a:cubicBezTo>
                  <a:pt x="5960696" y="3259010"/>
                  <a:pt x="5609486" y="3165319"/>
                  <a:pt x="5428216" y="3231444"/>
                </a:cubicBezTo>
                <a:cubicBezTo>
                  <a:pt x="5246946" y="3297569"/>
                  <a:pt x="4847060" y="3167151"/>
                  <a:pt x="4684899" y="3231444"/>
                </a:cubicBezTo>
                <a:cubicBezTo>
                  <a:pt x="4522738" y="3295737"/>
                  <a:pt x="4263546" y="3187183"/>
                  <a:pt x="4104183" y="3231444"/>
                </a:cubicBezTo>
                <a:cubicBezTo>
                  <a:pt x="3944820" y="3275705"/>
                  <a:pt x="3806048" y="3183412"/>
                  <a:pt x="3523466" y="3231444"/>
                </a:cubicBezTo>
                <a:cubicBezTo>
                  <a:pt x="3240884" y="3279476"/>
                  <a:pt x="3335509" y="3196780"/>
                  <a:pt x="3186651" y="3231444"/>
                </a:cubicBezTo>
                <a:cubicBezTo>
                  <a:pt x="3037794" y="3266108"/>
                  <a:pt x="2651793" y="3193217"/>
                  <a:pt x="2443334" y="3231444"/>
                </a:cubicBezTo>
                <a:cubicBezTo>
                  <a:pt x="2234875" y="3269671"/>
                  <a:pt x="2151941" y="3184968"/>
                  <a:pt x="2025219" y="3231444"/>
                </a:cubicBezTo>
                <a:cubicBezTo>
                  <a:pt x="1898498" y="3277920"/>
                  <a:pt x="1705771" y="3197410"/>
                  <a:pt x="1525803" y="3231444"/>
                </a:cubicBezTo>
                <a:cubicBezTo>
                  <a:pt x="1345835" y="3265478"/>
                  <a:pt x="1332656" y="3212522"/>
                  <a:pt x="1188987" y="3231444"/>
                </a:cubicBezTo>
                <a:cubicBezTo>
                  <a:pt x="1045318" y="3250366"/>
                  <a:pt x="693028" y="3213566"/>
                  <a:pt x="538585" y="3231444"/>
                </a:cubicBezTo>
                <a:cubicBezTo>
                  <a:pt x="230476" y="3227098"/>
                  <a:pt x="-78812" y="2960697"/>
                  <a:pt x="0" y="2692859"/>
                </a:cubicBezTo>
                <a:cubicBezTo>
                  <a:pt x="-31444" y="2480463"/>
                  <a:pt x="36989" y="2379977"/>
                  <a:pt x="0" y="2197376"/>
                </a:cubicBezTo>
                <a:cubicBezTo>
                  <a:pt x="-36989" y="2014775"/>
                  <a:pt x="58983" y="1867320"/>
                  <a:pt x="0" y="1680350"/>
                </a:cubicBezTo>
                <a:cubicBezTo>
                  <a:pt x="-58983" y="1493380"/>
                  <a:pt x="33866" y="1409247"/>
                  <a:pt x="0" y="1163324"/>
                </a:cubicBezTo>
                <a:cubicBezTo>
                  <a:pt x="-33866" y="917401"/>
                  <a:pt x="30867" y="685657"/>
                  <a:pt x="0" y="538585"/>
                </a:cubicBezTo>
                <a:close/>
              </a:path>
              <a:path w="9207197" h="3231444" stroke="0" extrusionOk="0">
                <a:moveTo>
                  <a:pt x="0" y="538585"/>
                </a:moveTo>
                <a:cubicBezTo>
                  <a:pt x="-54652" y="182672"/>
                  <a:pt x="207768" y="23452"/>
                  <a:pt x="538585" y="0"/>
                </a:cubicBezTo>
                <a:cubicBezTo>
                  <a:pt x="654949" y="-7485"/>
                  <a:pt x="976180" y="64465"/>
                  <a:pt x="1119301" y="0"/>
                </a:cubicBezTo>
                <a:cubicBezTo>
                  <a:pt x="1262422" y="-64465"/>
                  <a:pt x="1657657" y="15358"/>
                  <a:pt x="1862618" y="0"/>
                </a:cubicBezTo>
                <a:cubicBezTo>
                  <a:pt x="2067579" y="-15358"/>
                  <a:pt x="2196608" y="49006"/>
                  <a:pt x="2362034" y="0"/>
                </a:cubicBezTo>
                <a:cubicBezTo>
                  <a:pt x="2527460" y="-49006"/>
                  <a:pt x="2830423" y="65652"/>
                  <a:pt x="3024050" y="0"/>
                </a:cubicBezTo>
                <a:cubicBezTo>
                  <a:pt x="3217677" y="-65652"/>
                  <a:pt x="3422348" y="6521"/>
                  <a:pt x="3604767" y="0"/>
                </a:cubicBezTo>
                <a:cubicBezTo>
                  <a:pt x="3787186" y="-6521"/>
                  <a:pt x="3875546" y="19302"/>
                  <a:pt x="4104183" y="0"/>
                </a:cubicBezTo>
                <a:cubicBezTo>
                  <a:pt x="4332820" y="-19302"/>
                  <a:pt x="4273090" y="35651"/>
                  <a:pt x="4440998" y="0"/>
                </a:cubicBezTo>
                <a:cubicBezTo>
                  <a:pt x="4608906" y="-35651"/>
                  <a:pt x="4813874" y="54590"/>
                  <a:pt x="5184315" y="0"/>
                </a:cubicBezTo>
                <a:cubicBezTo>
                  <a:pt x="5554756" y="-54590"/>
                  <a:pt x="5701142" y="75549"/>
                  <a:pt x="5927631" y="0"/>
                </a:cubicBezTo>
                <a:cubicBezTo>
                  <a:pt x="6154120" y="-75549"/>
                  <a:pt x="6220184" y="16879"/>
                  <a:pt x="6345747" y="0"/>
                </a:cubicBezTo>
                <a:cubicBezTo>
                  <a:pt x="6471310" y="-16879"/>
                  <a:pt x="6785319" y="50963"/>
                  <a:pt x="7007764" y="0"/>
                </a:cubicBezTo>
                <a:cubicBezTo>
                  <a:pt x="7230209" y="-50963"/>
                  <a:pt x="7410615" y="44377"/>
                  <a:pt x="7669780" y="0"/>
                </a:cubicBezTo>
                <a:cubicBezTo>
                  <a:pt x="7928945" y="-44377"/>
                  <a:pt x="8279213" y="44131"/>
                  <a:pt x="8668612" y="0"/>
                </a:cubicBezTo>
                <a:cubicBezTo>
                  <a:pt x="8988000" y="-66160"/>
                  <a:pt x="9212858" y="212872"/>
                  <a:pt x="9207197" y="538585"/>
                </a:cubicBezTo>
                <a:cubicBezTo>
                  <a:pt x="9217275" y="658445"/>
                  <a:pt x="9163361" y="793329"/>
                  <a:pt x="9207197" y="1012525"/>
                </a:cubicBezTo>
                <a:cubicBezTo>
                  <a:pt x="9251033" y="1231721"/>
                  <a:pt x="9178888" y="1258642"/>
                  <a:pt x="9207197" y="1486466"/>
                </a:cubicBezTo>
                <a:cubicBezTo>
                  <a:pt x="9235506" y="1714290"/>
                  <a:pt x="9192230" y="1860517"/>
                  <a:pt x="9207197" y="2046577"/>
                </a:cubicBezTo>
                <a:cubicBezTo>
                  <a:pt x="9222164" y="2232637"/>
                  <a:pt x="9200062" y="2428196"/>
                  <a:pt x="9207197" y="2692859"/>
                </a:cubicBezTo>
                <a:cubicBezTo>
                  <a:pt x="9160832" y="2930680"/>
                  <a:pt x="8948136" y="3233638"/>
                  <a:pt x="8668612" y="3231444"/>
                </a:cubicBezTo>
                <a:cubicBezTo>
                  <a:pt x="8550595" y="3266396"/>
                  <a:pt x="8445332" y="3225337"/>
                  <a:pt x="8331797" y="3231444"/>
                </a:cubicBezTo>
                <a:cubicBezTo>
                  <a:pt x="8218262" y="3237551"/>
                  <a:pt x="7944808" y="3228623"/>
                  <a:pt x="7588480" y="3231444"/>
                </a:cubicBezTo>
                <a:cubicBezTo>
                  <a:pt x="7232152" y="3234265"/>
                  <a:pt x="7137266" y="3211907"/>
                  <a:pt x="7007764" y="3231444"/>
                </a:cubicBezTo>
                <a:cubicBezTo>
                  <a:pt x="6878262" y="3250981"/>
                  <a:pt x="6619116" y="3194302"/>
                  <a:pt x="6508348" y="3231444"/>
                </a:cubicBezTo>
                <a:cubicBezTo>
                  <a:pt x="6397580" y="3268586"/>
                  <a:pt x="6206500" y="3212087"/>
                  <a:pt x="5927631" y="3231444"/>
                </a:cubicBezTo>
                <a:cubicBezTo>
                  <a:pt x="5648762" y="3250801"/>
                  <a:pt x="5699022" y="3219795"/>
                  <a:pt x="5590816" y="3231444"/>
                </a:cubicBezTo>
                <a:cubicBezTo>
                  <a:pt x="5482611" y="3243093"/>
                  <a:pt x="5140674" y="3206561"/>
                  <a:pt x="4847499" y="3231444"/>
                </a:cubicBezTo>
                <a:cubicBezTo>
                  <a:pt x="4554324" y="3256327"/>
                  <a:pt x="4294738" y="3220616"/>
                  <a:pt x="4104183" y="3231444"/>
                </a:cubicBezTo>
                <a:cubicBezTo>
                  <a:pt x="3913628" y="3242272"/>
                  <a:pt x="3813326" y="3182936"/>
                  <a:pt x="3686067" y="3231444"/>
                </a:cubicBezTo>
                <a:cubicBezTo>
                  <a:pt x="3558808" y="3279952"/>
                  <a:pt x="3458041" y="3214142"/>
                  <a:pt x="3349251" y="3231444"/>
                </a:cubicBezTo>
                <a:cubicBezTo>
                  <a:pt x="3240461" y="3248746"/>
                  <a:pt x="3133602" y="3203651"/>
                  <a:pt x="2931136" y="3231444"/>
                </a:cubicBezTo>
                <a:cubicBezTo>
                  <a:pt x="2728670" y="3259237"/>
                  <a:pt x="2507456" y="3152342"/>
                  <a:pt x="2269119" y="3231444"/>
                </a:cubicBezTo>
                <a:cubicBezTo>
                  <a:pt x="2030782" y="3310546"/>
                  <a:pt x="2044129" y="3222690"/>
                  <a:pt x="1932304" y="3231444"/>
                </a:cubicBezTo>
                <a:cubicBezTo>
                  <a:pt x="1820479" y="3240198"/>
                  <a:pt x="1678424" y="3186168"/>
                  <a:pt x="1432888" y="3231444"/>
                </a:cubicBezTo>
                <a:cubicBezTo>
                  <a:pt x="1187352" y="3276720"/>
                  <a:pt x="1201105" y="3209375"/>
                  <a:pt x="1096073" y="3231444"/>
                </a:cubicBezTo>
                <a:cubicBezTo>
                  <a:pt x="991041" y="3253513"/>
                  <a:pt x="679947" y="3209577"/>
                  <a:pt x="538585" y="3231444"/>
                </a:cubicBezTo>
                <a:cubicBezTo>
                  <a:pt x="218048" y="3263788"/>
                  <a:pt x="-39702" y="2944084"/>
                  <a:pt x="0" y="2692859"/>
                </a:cubicBezTo>
                <a:cubicBezTo>
                  <a:pt x="-4851" y="2499392"/>
                  <a:pt x="65830" y="2274433"/>
                  <a:pt x="0" y="2111205"/>
                </a:cubicBezTo>
                <a:cubicBezTo>
                  <a:pt x="-65830" y="1947977"/>
                  <a:pt x="59408" y="1823338"/>
                  <a:pt x="0" y="1594179"/>
                </a:cubicBezTo>
                <a:cubicBezTo>
                  <a:pt x="-59408" y="1365020"/>
                  <a:pt x="61360" y="1321823"/>
                  <a:pt x="0" y="1077154"/>
                </a:cubicBezTo>
                <a:cubicBezTo>
                  <a:pt x="-61360" y="832486"/>
                  <a:pt x="26757" y="745655"/>
                  <a:pt x="0" y="538585"/>
                </a:cubicBezTo>
                <a:close/>
              </a:path>
            </a:pathLst>
          </a:custGeom>
          <a:solidFill>
            <a:schemeClr val="bg1"/>
          </a:solidFill>
          <a:ln>
            <a:solidFill>
              <a:srgbClr val="005574"/>
            </a:solidFill>
            <a:extLst>
              <a:ext uri="{C807C97D-BFC1-408E-A445-0C87EB9F89A2}">
                <ask:lineSketchStyleProps xmlns:ask="http://schemas.microsoft.com/office/drawing/2018/sketchyshapes" xmlns="" sd="10895486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C0BD97C1-9921-0364-292A-8852F568DB46}"/>
              </a:ext>
            </a:extLst>
          </p:cNvPr>
          <p:cNvSpPr txBox="1">
            <a:spLocks noChangeArrowheads="1"/>
          </p:cNvSpPr>
          <p:nvPr/>
        </p:nvSpPr>
        <p:spPr>
          <a:xfrm>
            <a:off x="852814" y="404792"/>
            <a:ext cx="9786257" cy="999218"/>
          </a:xfrm>
          <a:prstGeom prst="rect">
            <a:avLst/>
          </a:prstGeom>
        </p:spPr>
        <p:txBody>
          <a:bodyPr vert="horz" lIns="91440" tIns="45720" rIns="91440" bIns="45720" rtlCol="0" anchor="ctr">
            <a:normAutofit fontScale="97500"/>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כל תהליך ייצור הבגדים הוא מזהם ופוגעני לסביבה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1417259" y="1582058"/>
            <a:ext cx="9207197" cy="2083006"/>
          </a:xfrm>
          <a:prstGeom prst="rect">
            <a:avLst/>
          </a:prstGeom>
        </p:spPr>
        <p:txBody>
          <a:bodyPr wrap="square">
            <a:spAutoFit/>
          </a:bodyPr>
          <a:lstStyle/>
          <a:p>
            <a:pPr lvl="0">
              <a:lnSpc>
                <a:spcPct val="107000"/>
              </a:lnSpc>
              <a:spcAft>
                <a:spcPts val="600"/>
              </a:spcAft>
              <a:buFont typeface="Wingdings" panose="05000000000000000000" pitchFamily="2" charset="2"/>
              <a:buChar char="§"/>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 תחזוקת הבגדים (כביסה, מייבש, גיהוץ וכו') מצריכה חשמל וגם הרבה      </a:t>
            </a:r>
          </a:p>
          <a:p>
            <a:pPr lvl="0">
              <a:lnSpc>
                <a:spcPct val="107000"/>
              </a:lnSpc>
              <a:spcAft>
                <a:spcPts val="600"/>
              </a:spcAft>
            </a:pPr>
            <a:r>
              <a:rPr lang="he-IL" sz="2400" dirty="0">
                <a:solidFill>
                  <a:srgbClr val="005574"/>
                </a:solidFill>
                <a:latin typeface="Calibri" panose="020F0502020204030204" pitchFamily="34" charset="0"/>
                <a:ea typeface="Calibri" panose="020F0502020204030204" pitchFamily="34" charset="0"/>
                <a:cs typeface="Calibri" panose="020F0502020204030204" pitchFamily="34" charset="0"/>
              </a:rPr>
              <a:t>  מים וכימיקלים ברמת השימוש האישית </a:t>
            </a:r>
            <a:endParaRPr lang="en-US" sz="24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r>
              <a:rPr lang="he-IL" altLang="en-US" sz="2400" dirty="0">
                <a:solidFill>
                  <a:srgbClr val="005574"/>
                </a:solidFill>
                <a:latin typeface="Calibri" panose="020F0502020204030204" pitchFamily="34" charset="0"/>
                <a:ea typeface="Calibri" panose="020F0502020204030204" pitchFamily="34" charset="0"/>
                <a:cs typeface="Calibri" panose="020F0502020204030204" pitchFamily="34" charset="0"/>
              </a:rPr>
              <a:t> כביסה של בדים מחומרים מלאכותיים (פלסטיק) מפרישה חלקיקי </a:t>
            </a:r>
          </a:p>
          <a:p>
            <a:r>
              <a:rPr lang="he-IL" altLang="en-US" sz="2400" dirty="0">
                <a:solidFill>
                  <a:srgbClr val="005574"/>
                </a:solidFill>
                <a:latin typeface="Calibri" panose="020F0502020204030204" pitchFamily="34" charset="0"/>
                <a:ea typeface="Calibri" panose="020F0502020204030204" pitchFamily="34" charset="0"/>
                <a:cs typeface="Calibri" panose="020F0502020204030204" pitchFamily="34" charset="0"/>
              </a:rPr>
              <a:t>   פלסטיק מזהמים למים</a:t>
            </a:r>
          </a:p>
          <a:p>
            <a:pPr lvl="1">
              <a:buFont typeface="Wingdings" panose="05000000000000000000" pitchFamily="2" charset="2"/>
              <a:buChar char="§"/>
            </a:pPr>
            <a:endParaRPr lang="he-IL" altLang="en-US" sz="20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0A1D07DA-E0C1-479C-8D0B-463A0BF40990}"/>
              </a:ext>
            </a:extLst>
          </p:cNvPr>
          <p:cNvGrpSpPr/>
          <p:nvPr/>
        </p:nvGrpSpPr>
        <p:grpSpPr>
          <a:xfrm>
            <a:off x="1272762" y="3660517"/>
            <a:ext cx="8448431" cy="2616016"/>
            <a:chOff x="1272762" y="3660517"/>
            <a:chExt cx="8448431" cy="2616016"/>
          </a:xfrm>
        </p:grpSpPr>
        <p:grpSp>
          <p:nvGrpSpPr>
            <p:cNvPr id="40" name="Group 39">
              <a:extLst>
                <a:ext uri="{FF2B5EF4-FFF2-40B4-BE49-F238E27FC236}">
                  <a16:creationId xmlns:a16="http://schemas.microsoft.com/office/drawing/2014/main" id="{4276AAE4-1DB6-442D-9A8E-A893BE372944}"/>
                </a:ext>
              </a:extLst>
            </p:cNvPr>
            <p:cNvGrpSpPr/>
            <p:nvPr/>
          </p:nvGrpSpPr>
          <p:grpSpPr>
            <a:xfrm>
              <a:off x="1272762" y="3660517"/>
              <a:ext cx="8448431" cy="2616016"/>
              <a:chOff x="1284051" y="4497615"/>
              <a:chExt cx="6070891" cy="1879823"/>
            </a:xfrm>
          </p:grpSpPr>
          <p:sp>
            <p:nvSpPr>
              <p:cNvPr id="10" name="TextBox 9">
                <a:extLst>
                  <a:ext uri="{FF2B5EF4-FFF2-40B4-BE49-F238E27FC236}">
                    <a16:creationId xmlns:a16="http://schemas.microsoft.com/office/drawing/2014/main" id="{4252C633-DFB5-49C3-B0A0-1A2BE13317E7}"/>
                  </a:ext>
                </a:extLst>
              </p:cNvPr>
              <p:cNvSpPr txBox="1"/>
              <p:nvPr/>
            </p:nvSpPr>
            <p:spPr>
              <a:xfrm>
                <a:off x="5890229" y="5896421"/>
                <a:ext cx="719847" cy="265395"/>
              </a:xfrm>
              <a:prstGeom prst="rect">
                <a:avLst/>
              </a:prstGeom>
              <a:noFill/>
            </p:spPr>
            <p:txBody>
              <a:bodyPr wrap="square" rtlCol="1">
                <a:spAutoFit/>
              </a:bodyPr>
              <a:lstStyle/>
              <a:p>
                <a:r>
                  <a:rPr lang="he-IL" b="1" dirty="0">
                    <a:solidFill>
                      <a:srgbClr val="005574"/>
                    </a:solidFill>
                    <a:latin typeface="Calibri" panose="020F0502020204030204" pitchFamily="34" charset="0"/>
                    <a:ea typeface="Calibri" panose="020F0502020204030204" pitchFamily="34" charset="0"/>
                    <a:cs typeface="Calibri" panose="020F0502020204030204" pitchFamily="34" charset="0"/>
                  </a:rPr>
                  <a:t>ים</a:t>
                </a:r>
                <a:endParaRPr lang="he-IL" sz="24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2">
                <a:extLst>
                  <a:ext uri="{FF2B5EF4-FFF2-40B4-BE49-F238E27FC236}">
                    <a16:creationId xmlns:a16="http://schemas.microsoft.com/office/drawing/2014/main" id="{3C23A64E-D1DE-4481-BE56-E6FC7DACF4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92" t="21233" r="52881" b="40113"/>
              <a:stretch/>
            </p:blipFill>
            <p:spPr bwMode="auto">
              <a:xfrm>
                <a:off x="3419338" y="4497615"/>
                <a:ext cx="846327" cy="1347380"/>
              </a:xfrm>
              <a:prstGeom prst="rect">
                <a:avLst/>
              </a:prstGeom>
            </p:spPr>
          </p:pic>
          <p:pic>
            <p:nvPicPr>
              <p:cNvPr id="19" name="Picture 2">
                <a:extLst>
                  <a:ext uri="{FF2B5EF4-FFF2-40B4-BE49-F238E27FC236}">
                    <a16:creationId xmlns:a16="http://schemas.microsoft.com/office/drawing/2014/main" id="{BFF15D7A-8348-4A3F-9475-2EB5FAD6C8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53" r="82407" b="38773"/>
              <a:stretch/>
            </p:blipFill>
            <p:spPr bwMode="auto">
              <a:xfrm>
                <a:off x="1387885" y="4497615"/>
                <a:ext cx="757060" cy="1295411"/>
              </a:xfrm>
              <a:prstGeom prst="rect">
                <a:avLst/>
              </a:prstGeom>
            </p:spPr>
          </p:pic>
          <p:pic>
            <p:nvPicPr>
              <p:cNvPr id="28" name="Picture 2">
                <a:extLst>
                  <a:ext uri="{FF2B5EF4-FFF2-40B4-BE49-F238E27FC236}">
                    <a16:creationId xmlns:a16="http://schemas.microsoft.com/office/drawing/2014/main" id="{87F455A8-985A-4E78-BA97-474BE4E5A7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72582" t="32526" r="707" b="50000"/>
              <a:stretch/>
            </p:blipFill>
            <p:spPr bwMode="auto">
              <a:xfrm>
                <a:off x="5239939" y="4679528"/>
                <a:ext cx="2115003" cy="976001"/>
              </a:xfrm>
              <a:prstGeom prst="rect">
                <a:avLst/>
              </a:prstGeom>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C73A8F5-5683-4D45-83B6-609FC00F8E44}"/>
                  </a:ext>
                </a:extLst>
              </p:cNvPr>
              <p:cNvSpPr txBox="1"/>
              <p:nvPr/>
            </p:nvSpPr>
            <p:spPr>
              <a:xfrm>
                <a:off x="1284051" y="5912996"/>
                <a:ext cx="976010" cy="464442"/>
              </a:xfrm>
              <a:prstGeom prst="rect">
                <a:avLst/>
              </a:prstGeom>
              <a:noFill/>
            </p:spPr>
            <p:txBody>
              <a:bodyPr wrap="square" rtlCol="1">
                <a:spAutoFit/>
              </a:bodyPr>
              <a:lstStyle/>
              <a:p>
                <a:r>
                  <a:rPr lang="he-IL" b="1" dirty="0">
                    <a:solidFill>
                      <a:srgbClr val="005574"/>
                    </a:solidFill>
                    <a:latin typeface="Calibri" panose="020F0502020204030204" pitchFamily="34" charset="0"/>
                    <a:ea typeface="Calibri" panose="020F0502020204030204" pitchFamily="34" charset="0"/>
                    <a:cs typeface="Calibri" panose="020F0502020204030204" pitchFamily="34" charset="0"/>
                  </a:rPr>
                  <a:t>בגדים מבד סינתטי</a:t>
                </a:r>
                <a:endParaRPr lang="he-IL" sz="24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3C3E1BDD-3168-46FD-BB1A-89E2C9787A2E}"/>
                  </a:ext>
                </a:extLst>
              </p:cNvPr>
              <p:cNvSpPr txBox="1"/>
              <p:nvPr/>
            </p:nvSpPr>
            <p:spPr>
              <a:xfrm>
                <a:off x="3323615" y="5894299"/>
                <a:ext cx="976010" cy="464442"/>
              </a:xfrm>
              <a:prstGeom prst="rect">
                <a:avLst/>
              </a:prstGeom>
              <a:noFill/>
            </p:spPr>
            <p:txBody>
              <a:bodyPr wrap="square" rtlCol="1">
                <a:spAutoFit/>
              </a:bodyPr>
              <a:lstStyle/>
              <a:p>
                <a:r>
                  <a:rPr lang="he-IL" b="1" dirty="0">
                    <a:solidFill>
                      <a:srgbClr val="005574"/>
                    </a:solidFill>
                    <a:latin typeface="Calibri" panose="020F0502020204030204" pitchFamily="34" charset="0"/>
                    <a:ea typeface="Calibri" panose="020F0502020204030204" pitchFamily="34" charset="0"/>
                    <a:cs typeface="Calibri" panose="020F0502020204030204" pitchFamily="34" charset="0"/>
                  </a:rPr>
                  <a:t>מכונת הכביסה בבית</a:t>
                </a:r>
                <a:endParaRPr lang="he-IL" sz="2400"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2" name="Straight Arrow Connector 31">
                <a:extLst>
                  <a:ext uri="{FF2B5EF4-FFF2-40B4-BE49-F238E27FC236}">
                    <a16:creationId xmlns:a16="http://schemas.microsoft.com/office/drawing/2014/main" id="{525654AA-E722-43AF-85FE-919156047D1B}"/>
                  </a:ext>
                </a:extLst>
              </p:cNvPr>
              <p:cNvCxnSpPr>
                <a:cxnSpLocks/>
              </p:cNvCxnSpPr>
              <p:nvPr/>
            </p:nvCxnSpPr>
            <p:spPr>
              <a:xfrm>
                <a:off x="2299074" y="5189915"/>
                <a:ext cx="96952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06C4E32-8974-42E0-B497-0CB0275FA8C0}"/>
                  </a:ext>
                </a:extLst>
              </p:cNvPr>
              <p:cNvCxnSpPr>
                <a:cxnSpLocks/>
              </p:cNvCxnSpPr>
              <p:nvPr/>
            </p:nvCxnSpPr>
            <p:spPr>
              <a:xfrm>
                <a:off x="4411681" y="5192666"/>
                <a:ext cx="73060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4428703D-4E51-4645-B2E7-4C8A0C59C58E}"/>
                </a:ext>
              </a:extLst>
            </p:cNvPr>
            <p:cNvSpPr txBox="1"/>
            <p:nvPr/>
          </p:nvSpPr>
          <p:spPr>
            <a:xfrm>
              <a:off x="5665986" y="4023693"/>
              <a:ext cx="976010" cy="523220"/>
            </a:xfrm>
            <a:prstGeom prst="rect">
              <a:avLst/>
            </a:prstGeom>
            <a:noFill/>
          </p:spPr>
          <p:txBody>
            <a:bodyPr wrap="square" rtlCol="1">
              <a:spAutoFit/>
            </a:bodyPr>
            <a:lstStyle/>
            <a:p>
              <a:r>
                <a:rPr lang="he-IL" sz="1400" b="1" dirty="0">
                  <a:solidFill>
                    <a:srgbClr val="005574"/>
                  </a:solidFill>
                  <a:latin typeface="Calibri" panose="020F0502020204030204" pitchFamily="34" charset="0"/>
                  <a:ea typeface="Calibri" panose="020F0502020204030204" pitchFamily="34" charset="0"/>
                  <a:cs typeface="Calibri" panose="020F0502020204030204" pitchFamily="34" charset="0"/>
                </a:rPr>
                <a:t>חלקיקי פלסטיק</a:t>
              </a:r>
              <a:endParaRPr lang="he-IL" b="1"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99323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C0BD97C1-9921-0364-292A-8852F568DB46}"/>
              </a:ext>
            </a:extLst>
          </p:cNvPr>
          <p:cNvSpPr txBox="1">
            <a:spLocks noChangeArrowheads="1"/>
          </p:cNvSpPr>
          <p:nvPr/>
        </p:nvSpPr>
        <p:spPr>
          <a:xfrm>
            <a:off x="522406" y="400860"/>
            <a:ext cx="9786257" cy="999218"/>
          </a:xfrm>
          <a:prstGeom prst="rect">
            <a:avLst/>
          </a:prstGeom>
        </p:spPr>
        <p:txBody>
          <a:bodyPr vert="horz" lIns="91440" tIns="45720" rIns="91440" bIns="45720" rtlCol="0" anchor="ctr">
            <a:normAutofit fontScale="97500"/>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כל תהליך ייצור הבגדים הוא מזהם ופוגעני לסביבה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40301" y="1541135"/>
            <a:ext cx="10220420" cy="892552"/>
          </a:xfrm>
          <a:prstGeom prst="rect">
            <a:avLst/>
          </a:prstGeom>
        </p:spPr>
        <p:txBody>
          <a:bodyPr wrap="square">
            <a:spAutoFit/>
          </a:bodyPr>
          <a:lstStyle/>
          <a:p>
            <a:pPr lvl="1">
              <a:buFont typeface="Wingdings" panose="05000000000000000000" pitchFamily="2" charset="2"/>
              <a:buChar char="§"/>
            </a:pPr>
            <a:endParaRPr lang="he-IL" altLang="en-US" sz="24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רוב הבגדים מסיימים את חיים במטמנה ואינם ממוחזרים</a:t>
            </a:r>
            <a:endParaRPr lang="he-IL" altLang="en-US"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E73CF45-6934-48F3-939F-1A7EB922AC0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061254" y="4547424"/>
            <a:ext cx="4199467" cy="1749778"/>
          </a:xfrm>
          <a:prstGeom prst="rect">
            <a:avLst/>
          </a:prstGeom>
        </p:spPr>
      </p:pic>
      <p:pic>
        <p:nvPicPr>
          <p:cNvPr id="4" name="Picture 3">
            <a:extLst>
              <a:ext uri="{FF2B5EF4-FFF2-40B4-BE49-F238E27FC236}">
                <a16:creationId xmlns:a16="http://schemas.microsoft.com/office/drawing/2014/main" id="{D88A5507-B5DD-424C-A8E6-54658397AE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59" t="20321" r="-10159" b="53073"/>
          <a:stretch/>
        </p:blipFill>
        <p:spPr>
          <a:xfrm>
            <a:off x="6061254" y="2747481"/>
            <a:ext cx="4674309" cy="1759021"/>
          </a:xfrm>
          <a:prstGeom prst="rect">
            <a:avLst/>
          </a:prstGeom>
        </p:spPr>
      </p:pic>
      <p:pic>
        <p:nvPicPr>
          <p:cNvPr id="9" name="Picture 8">
            <a:extLst>
              <a:ext uri="{FF2B5EF4-FFF2-40B4-BE49-F238E27FC236}">
                <a16:creationId xmlns:a16="http://schemas.microsoft.com/office/drawing/2014/main" id="{6582CA32-3245-4DDA-A4DD-90FF014E1F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777"/>
          <a:stretch/>
        </p:blipFill>
        <p:spPr>
          <a:xfrm>
            <a:off x="1089117" y="2715802"/>
            <a:ext cx="4848606" cy="3581400"/>
          </a:xfrm>
          <a:prstGeom prst="rect">
            <a:avLst/>
          </a:prstGeom>
        </p:spPr>
      </p:pic>
    </p:spTree>
    <p:extLst>
      <p:ext uri="{BB962C8B-B14F-4D97-AF65-F5344CB8AC3E}">
        <p14:creationId xmlns:p14="http://schemas.microsoft.com/office/powerpoint/2010/main" val="70797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Why is Fast Fashion unsustainable?">
            <a:extLst>
              <a:ext uri="{FF2B5EF4-FFF2-40B4-BE49-F238E27FC236}">
                <a16:creationId xmlns:a16="http://schemas.microsoft.com/office/drawing/2014/main" id="{F7F1314A-0F53-4D78-9F8A-487A2377AEF5}"/>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9878" t="5487"/>
          <a:stretch/>
        </p:blipFill>
        <p:spPr bwMode="auto">
          <a:xfrm>
            <a:off x="4603861" y="-11874"/>
            <a:ext cx="6392398" cy="6869874"/>
          </a:xfrm>
          <a:prstGeom prst="rect">
            <a:avLst/>
          </a:prstGeom>
          <a:extLst>
            <a:ext uri="{909E8E84-426E-40DD-AFC4-6F175D3DCCD1}">
              <a14:hiddenFill xmlns:a14="http://schemas.microsoft.com/office/drawing/2010/main">
                <a:solidFill>
                  <a:srgbClr val="FFFFFF"/>
                </a:solidFill>
              </a14:hiddenFill>
            </a:ext>
          </a:extLst>
        </p:spPr>
      </p:pic>
      <p:sp>
        <p:nvSpPr>
          <p:cNvPr id="305154" name="Rectangle 2"/>
          <p:cNvSpPr>
            <a:spLocks noGrp="1" noChangeArrowheads="1"/>
          </p:cNvSpPr>
          <p:nvPr>
            <p:ph type="title"/>
          </p:nvPr>
        </p:nvSpPr>
        <p:spPr>
          <a:xfrm>
            <a:off x="996246" y="365126"/>
            <a:ext cx="9786257" cy="999218"/>
          </a:xfrm>
        </p:spPr>
        <p:txBody>
          <a:bodyPr>
            <a:normAutofit/>
          </a:bodyPr>
          <a:lstStyle/>
          <a:p>
            <a:pPr marL="0" indent="0">
              <a:lnSpc>
                <a:spcPct val="150000"/>
              </a:lnSpc>
              <a:buNone/>
            </a:pPr>
            <a:r>
              <a:rPr lang="he-IL" sz="4000" dirty="0">
                <a:solidFill>
                  <a:srgbClr val="F5F5F5"/>
                </a:solidFill>
                <a:latin typeface="Calibri" panose="020F0502020204030204" pitchFamily="34" charset="0"/>
                <a:ea typeface="Calibri" panose="020F0502020204030204" pitchFamily="34" charset="0"/>
                <a:cs typeface="Calibri" panose="020F0502020204030204" pitchFamily="34" charset="0"/>
              </a:rPr>
              <a:t>ייצור &gt; שינוע &gt; תחזוקה&gt; הטמנה</a:t>
            </a:r>
          </a:p>
        </p:txBody>
      </p:sp>
      <p:sp>
        <p:nvSpPr>
          <p:cNvPr id="8" name="Rectangle 7">
            <a:extLst>
              <a:ext uri="{FF2B5EF4-FFF2-40B4-BE49-F238E27FC236}">
                <a16:creationId xmlns:a16="http://schemas.microsoft.com/office/drawing/2014/main" id="{437A7003-7BC5-4298-ACA8-F24EEBE381C9}"/>
              </a:ext>
            </a:extLst>
          </p:cNvPr>
          <p:cNvSpPr/>
          <p:nvPr/>
        </p:nvSpPr>
        <p:spPr>
          <a:xfrm>
            <a:off x="871425" y="655140"/>
            <a:ext cx="3732436" cy="707886"/>
          </a:xfrm>
          <a:prstGeom prst="rect">
            <a:avLst/>
          </a:prstGeom>
          <a:noFill/>
          <a:ln>
            <a:noFill/>
          </a:ln>
        </p:spPr>
        <p:txBody>
          <a:bodyPr wrap="square" lIns="91440" tIns="45720" rIns="91440" bIns="45720">
            <a:spAutoFit/>
          </a:bodyPr>
          <a:lstStyle/>
          <a:p>
            <a:pPr algn="ctr"/>
            <a:r>
              <a:rPr lang="he-IL" sz="4000" cap="none" spc="0" dirty="0">
                <a:ln w="12700" cmpd="sng">
                  <a:solidFill>
                    <a:srgbClr val="C1A969"/>
                  </a:solidFill>
                  <a:prstDash val="solid"/>
                </a:ln>
                <a:solidFill>
                  <a:srgbClr val="C1A969"/>
                </a:solidFill>
                <a:effectLst/>
                <a:cs typeface="+mj-cs"/>
              </a:rPr>
              <a:t>&gt; פולטים גזי חממה</a:t>
            </a:r>
            <a:endParaRPr lang="en-US" sz="4000" cap="none" spc="0" dirty="0">
              <a:ln w="12700" cmpd="sng">
                <a:solidFill>
                  <a:srgbClr val="C1A969"/>
                </a:solidFill>
                <a:prstDash val="solid"/>
              </a:ln>
              <a:solidFill>
                <a:srgbClr val="C1A969"/>
              </a:solidFill>
              <a:effectLst/>
              <a:cs typeface="+mj-cs"/>
            </a:endParaRPr>
          </a:p>
        </p:txBody>
      </p:sp>
      <p:sp>
        <p:nvSpPr>
          <p:cNvPr id="12" name="Rectangle 3">
            <a:extLst>
              <a:ext uri="{FF2B5EF4-FFF2-40B4-BE49-F238E27FC236}">
                <a16:creationId xmlns:a16="http://schemas.microsoft.com/office/drawing/2014/main" id="{32E4A986-56FF-487F-8EDC-5DD1B5967553}"/>
              </a:ext>
            </a:extLst>
          </p:cNvPr>
          <p:cNvSpPr txBox="1">
            <a:spLocks noChangeArrowheads="1"/>
          </p:cNvSpPr>
          <p:nvPr/>
        </p:nvSpPr>
        <p:spPr>
          <a:xfrm>
            <a:off x="5889374" y="1582058"/>
            <a:ext cx="4897920" cy="5007428"/>
          </a:xfrm>
          <a:prstGeom prst="rect">
            <a:avLst/>
          </a:prstGeom>
          <a:ln>
            <a:noFill/>
          </a:ln>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360"/>
              </a:lnSpc>
              <a:buFont typeface="Arial" panose="020B0604020202020204" pitchFamily="34" charset="0"/>
              <a:buNone/>
            </a:pPr>
            <a:r>
              <a:rPr lang="he-IL" sz="2800">
                <a:solidFill>
                  <a:schemeClr val="bg1"/>
                </a:solidFill>
                <a:latin typeface="Arial" panose="020B0604020202020204" pitchFamily="34" charset="0"/>
                <a:cs typeface="+mj-cs"/>
              </a:rPr>
              <a:t>תעשיית האופנה מגבירה את אפקט החממה על ידי שחרור פחמן            דו-חמצני לאטמוספרה בתהליכי ייצור הבגדים,  הפצתם, ולאחר מכן בשלבי התחזוקה שלהם (כביסה) ולבסוף בזריקתם לפח. </a:t>
            </a:r>
            <a:endParaRPr lang="he-IL" sz="2800" dirty="0">
              <a:solidFill>
                <a:schemeClr val="bg1"/>
              </a:solidFill>
              <a:latin typeface="Arial" panose="020B0604020202020204" pitchFamily="34" charset="0"/>
              <a:cs typeface="+mj-cs"/>
            </a:endParaRPr>
          </a:p>
        </p:txBody>
      </p:sp>
      <p:pic>
        <p:nvPicPr>
          <p:cNvPr id="13" name="Picture 2" descr="Why is Fast Fashion unsustainable?">
            <a:extLst>
              <a:ext uri="{FF2B5EF4-FFF2-40B4-BE49-F238E27FC236}">
                <a16:creationId xmlns:a16="http://schemas.microsoft.com/office/drawing/2014/main" id="{0469DD46-18F8-4301-9754-2B4282D51720}"/>
              </a:ext>
            </a:extLst>
          </p:cNvPr>
          <p:cNvPicPr>
            <a:picLocks noChangeAspect="1" noChangeArrowheads="1"/>
          </p:cNvPicPr>
          <p:nvPr/>
        </p:nvPicPr>
        <p:blipFill rotWithShape="1">
          <a:blip r:embed="rId3" cstate="print">
            <a:alphaModFix amt="3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9878" t="5487"/>
          <a:stretch/>
        </p:blipFill>
        <p:spPr bwMode="auto">
          <a:xfrm rot="10800000">
            <a:off x="-4106073" y="4085772"/>
            <a:ext cx="6392398" cy="6869874"/>
          </a:xfrm>
          <a:prstGeom prst="pi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36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1A42-C375-41B8-A37F-0B75A5B9F8F8}"/>
              </a:ext>
            </a:extLst>
          </p:cNvPr>
          <p:cNvSpPr>
            <a:spLocks noGrp="1"/>
          </p:cNvSpPr>
          <p:nvPr>
            <p:ph type="title"/>
          </p:nvPr>
        </p:nvSpPr>
        <p:spPr/>
        <p:txBody>
          <a:bodyPr/>
          <a:lstStyle/>
          <a:p>
            <a:endParaRPr lang="he-IL" dirty="0"/>
          </a:p>
        </p:txBody>
      </p:sp>
      <p:sp>
        <p:nvSpPr>
          <p:cNvPr id="3" name="Content Placeholder 2">
            <a:extLst>
              <a:ext uri="{FF2B5EF4-FFF2-40B4-BE49-F238E27FC236}">
                <a16:creationId xmlns:a16="http://schemas.microsoft.com/office/drawing/2014/main" id="{B6B75400-F7B9-4316-8600-231C0C47F20B}"/>
              </a:ext>
            </a:extLst>
          </p:cNvPr>
          <p:cNvSpPr>
            <a:spLocks noGrp="1"/>
          </p:cNvSpPr>
          <p:nvPr>
            <p:ph idx="1"/>
          </p:nvPr>
        </p:nvSpPr>
        <p:spPr>
          <a:effectLst>
            <a:glow rad="88900">
              <a:srgbClr val="005574">
                <a:alpha val="0"/>
              </a:srgbClr>
            </a:glow>
          </a:effectLst>
        </p:spPr>
        <p:txBody>
          <a:bodyPr/>
          <a:lstStyle/>
          <a:p>
            <a:endParaRPr lang="he-IL" dirty="0"/>
          </a:p>
        </p:txBody>
      </p:sp>
      <p:sp>
        <p:nvSpPr>
          <p:cNvPr id="5" name="TextBox 4">
            <a:extLst>
              <a:ext uri="{FF2B5EF4-FFF2-40B4-BE49-F238E27FC236}">
                <a16:creationId xmlns:a16="http://schemas.microsoft.com/office/drawing/2014/main" id="{7A30FBB5-0795-46B6-9E00-4A9133A1D8CB}"/>
              </a:ext>
            </a:extLst>
          </p:cNvPr>
          <p:cNvSpPr txBox="1"/>
          <p:nvPr/>
        </p:nvSpPr>
        <p:spPr>
          <a:xfrm>
            <a:off x="3467595" y="2959282"/>
            <a:ext cx="5005196" cy="707886"/>
          </a:xfrm>
          <a:prstGeom prst="rect">
            <a:avLst/>
          </a:prstGeom>
          <a:solidFill>
            <a:schemeClr val="bg1"/>
          </a:solidFill>
          <a:effectLst>
            <a:glow rad="63500">
              <a:schemeClr val="accent1">
                <a:satMod val="175000"/>
                <a:alpha val="40000"/>
              </a:schemeClr>
            </a:glow>
          </a:effectLst>
        </p:spPr>
        <p:txBody>
          <a:bodyPr wrap="square">
            <a:spAutoFit/>
          </a:bodyPr>
          <a:lstStyle/>
          <a:p>
            <a:r>
              <a:rPr lang="he-IL" altLang="en-US" sz="40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278444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a:xfrm>
            <a:off x="3991564" y="1595614"/>
            <a:ext cx="9786257" cy="999218"/>
          </a:xfrm>
        </p:spPr>
        <p:txBody>
          <a:bodyPr/>
          <a:lstStyle/>
          <a:p>
            <a:endParaRPr lang="he-IL" dirty="0"/>
          </a:p>
        </p:txBody>
      </p:sp>
      <p:grpSp>
        <p:nvGrpSpPr>
          <p:cNvPr id="8" name="Group 7"/>
          <p:cNvGrpSpPr/>
          <p:nvPr/>
        </p:nvGrpSpPr>
        <p:grpSpPr>
          <a:xfrm>
            <a:off x="1543105" y="1727766"/>
            <a:ext cx="8369752" cy="4865077"/>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32626" y="3765448"/>
              <a:ext cx="474227" cy="260312"/>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58EB8E02-C149-4043-9A99-F812FC5E2BE0}"/>
              </a:ext>
            </a:extLst>
          </p:cNvPr>
          <p:cNvSpPr txBox="1">
            <a:spLocks noChangeArrowheads="1"/>
          </p:cNvSpPr>
          <p:nvPr/>
        </p:nvSpPr>
        <p:spPr>
          <a:xfrm>
            <a:off x="397933" y="240140"/>
            <a:ext cx="9786257" cy="2480481"/>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600" dirty="0">
                <a:solidFill>
                  <a:srgbClr val="005574"/>
                </a:solidFill>
                <a:latin typeface="Calibri" panose="020F0502020204030204" pitchFamily="34" charset="0"/>
                <a:ea typeface="Calibri" panose="020F0502020204030204" pitchFamily="34" charset="0"/>
                <a:cs typeface="Calibri" panose="020F0502020204030204" pitchFamily="34" charset="0"/>
              </a:rPr>
              <a:t>הזמנה והחזרה של בגדים שהוזמנו מחו"ל גורמת להרבה פליטות עקב השינוע באמצעי תחבורה</a:t>
            </a:r>
            <a:endParaRPr lang="en-US" sz="36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endPar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 </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4AE83C2-2C25-E1AD-CF3F-7284C4474AE5}"/>
              </a:ext>
            </a:extLst>
          </p:cNvPr>
          <p:cNvSpPr txBox="1"/>
          <p:nvPr/>
        </p:nvSpPr>
        <p:spPr>
          <a:xfrm>
            <a:off x="1459089" y="6257378"/>
            <a:ext cx="1409810" cy="369332"/>
          </a:xfrm>
          <a:prstGeom prst="rect">
            <a:avLst/>
          </a:prstGeom>
          <a:noFill/>
        </p:spPr>
        <p:txBody>
          <a:bodyPr wrap="none" rtlCol="1">
            <a:spAutoFit/>
          </a:bodyPr>
          <a:lstStyle/>
          <a:p>
            <a:r>
              <a:rPr lang="en-US" dirty="0">
                <a:solidFill>
                  <a:schemeClr val="bg1"/>
                </a:solidFill>
              </a:rPr>
              <a:t>Google maps</a:t>
            </a:r>
            <a:endParaRPr lang="he-IL" dirty="0">
              <a:solidFill>
                <a:schemeClr val="bg1"/>
              </a:solidFill>
            </a:endParaRPr>
          </a:p>
        </p:txBody>
      </p:sp>
      <p:sp>
        <p:nvSpPr>
          <p:cNvPr id="11" name="TextBox 10">
            <a:extLst>
              <a:ext uri="{FF2B5EF4-FFF2-40B4-BE49-F238E27FC236}">
                <a16:creationId xmlns:a16="http://schemas.microsoft.com/office/drawing/2014/main" id="{898CC1D8-7D49-4D2C-9A2E-9244601CA76A}"/>
              </a:ext>
            </a:extLst>
          </p:cNvPr>
          <p:cNvSpPr txBox="1"/>
          <p:nvPr/>
        </p:nvSpPr>
        <p:spPr>
          <a:xfrm>
            <a:off x="2868899" y="3614160"/>
            <a:ext cx="3827713" cy="523220"/>
          </a:xfrm>
          <a:prstGeom prst="rect">
            <a:avLst/>
          </a:prstGeom>
          <a:solidFill>
            <a:schemeClr val="bg1"/>
          </a:solidFill>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572895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Why is Fast Fashion unsustainable?">
            <a:extLst>
              <a:ext uri="{FF2B5EF4-FFF2-40B4-BE49-F238E27FC236}">
                <a16:creationId xmlns:a16="http://schemas.microsoft.com/office/drawing/2014/main" id="{716A9C2C-677E-48F2-96E5-65A1413CC7C0}"/>
              </a:ext>
            </a:extLst>
          </p:cNvPr>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l="50691"/>
          <a:stretch/>
        </p:blipFill>
        <p:spPr bwMode="auto">
          <a:xfrm>
            <a:off x="5880267" y="0"/>
            <a:ext cx="5092534" cy="688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58EB8E02-C149-4043-9A99-F812FC5E2BE0}"/>
              </a:ext>
            </a:extLst>
          </p:cNvPr>
          <p:cNvSpPr txBox="1">
            <a:spLocks noChangeArrowheads="1"/>
          </p:cNvSpPr>
          <p:nvPr/>
        </p:nvSpPr>
        <p:spPr>
          <a:xfrm>
            <a:off x="609600" y="421450"/>
            <a:ext cx="10092267" cy="2480481"/>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900" dirty="0">
                <a:solidFill>
                  <a:srgbClr val="005574"/>
                </a:solidFill>
                <a:latin typeface="Calibri" panose="020F0502020204030204" pitchFamily="34" charset="0"/>
                <a:ea typeface="Calibri" panose="020F0502020204030204" pitchFamily="34" charset="0"/>
                <a:cs typeface="Calibri" panose="020F0502020204030204" pitchFamily="34" charset="0"/>
              </a:rPr>
              <a:t>ייצור בגדים דורש הרבה משאבים, כמו אנרגיה ומים</a:t>
            </a:r>
            <a:endParaRPr lang="en-US" sz="39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endPar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 </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BF6EF52-C721-4030-B276-C6B3AF528E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933308" y="1954972"/>
            <a:ext cx="1893917" cy="1893917"/>
          </a:xfrm>
          <a:prstGeom prst="rect">
            <a:avLst/>
          </a:prstGeom>
        </p:spPr>
      </p:pic>
      <p:pic>
        <p:nvPicPr>
          <p:cNvPr id="16" name="Picture 6" descr="Cleaning up behind the fashion industry">
            <a:extLst>
              <a:ext uri="{FF2B5EF4-FFF2-40B4-BE49-F238E27FC236}">
                <a16:creationId xmlns:a16="http://schemas.microsoft.com/office/drawing/2014/main" id="{B048E109-A485-45C0-9558-86301B001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401519"/>
            <a:ext cx="3452003" cy="2480481"/>
          </a:xfrm>
          <a:prstGeom prst="flowChartDelay">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6D48C8-1BF2-4439-A631-ACC8B4DE2C01}"/>
              </a:ext>
            </a:extLst>
          </p:cNvPr>
          <p:cNvSpPr txBox="1"/>
          <p:nvPr/>
        </p:nvSpPr>
        <p:spPr>
          <a:xfrm>
            <a:off x="4296578" y="4196509"/>
            <a:ext cx="3827713" cy="523220"/>
          </a:xfrm>
          <a:prstGeom prst="rect">
            <a:avLst/>
          </a:prstGeom>
          <a:solidFill>
            <a:schemeClr val="bg1"/>
          </a:solidFill>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37513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3FDD84-64BB-4603-95B3-86B395AEE16A}"/>
              </a:ext>
            </a:extLst>
          </p:cNvPr>
          <p:cNvSpPr/>
          <p:nvPr/>
        </p:nvSpPr>
        <p:spPr>
          <a:xfrm>
            <a:off x="1095022" y="3429000"/>
            <a:ext cx="9207197" cy="3231444"/>
          </a:xfrm>
          <a:custGeom>
            <a:avLst/>
            <a:gdLst>
              <a:gd name="connsiteX0" fmla="*/ 0 w 9207197"/>
              <a:gd name="connsiteY0" fmla="*/ 538585 h 3231444"/>
              <a:gd name="connsiteX1" fmla="*/ 538585 w 9207197"/>
              <a:gd name="connsiteY1" fmla="*/ 0 h 3231444"/>
              <a:gd name="connsiteX2" fmla="*/ 1200601 w 9207197"/>
              <a:gd name="connsiteY2" fmla="*/ 0 h 3231444"/>
              <a:gd name="connsiteX3" fmla="*/ 1700017 w 9207197"/>
              <a:gd name="connsiteY3" fmla="*/ 0 h 3231444"/>
              <a:gd name="connsiteX4" fmla="*/ 2362034 w 9207197"/>
              <a:gd name="connsiteY4" fmla="*/ 0 h 3231444"/>
              <a:gd name="connsiteX5" fmla="*/ 2861450 w 9207197"/>
              <a:gd name="connsiteY5" fmla="*/ 0 h 3231444"/>
              <a:gd name="connsiteX6" fmla="*/ 3360866 w 9207197"/>
              <a:gd name="connsiteY6" fmla="*/ 0 h 3231444"/>
              <a:gd name="connsiteX7" fmla="*/ 3941582 w 9207197"/>
              <a:gd name="connsiteY7" fmla="*/ 0 h 3231444"/>
              <a:gd name="connsiteX8" fmla="*/ 4440998 w 9207197"/>
              <a:gd name="connsiteY8" fmla="*/ 0 h 3231444"/>
              <a:gd name="connsiteX9" fmla="*/ 5021714 w 9207197"/>
              <a:gd name="connsiteY9" fmla="*/ 0 h 3231444"/>
              <a:gd name="connsiteX10" fmla="*/ 5765031 w 9207197"/>
              <a:gd name="connsiteY10" fmla="*/ 0 h 3231444"/>
              <a:gd name="connsiteX11" fmla="*/ 6264447 w 9207197"/>
              <a:gd name="connsiteY11" fmla="*/ 0 h 3231444"/>
              <a:gd name="connsiteX12" fmla="*/ 6926463 w 9207197"/>
              <a:gd name="connsiteY12" fmla="*/ 0 h 3231444"/>
              <a:gd name="connsiteX13" fmla="*/ 7344579 w 9207197"/>
              <a:gd name="connsiteY13" fmla="*/ 0 h 3231444"/>
              <a:gd name="connsiteX14" fmla="*/ 8006596 w 9207197"/>
              <a:gd name="connsiteY14" fmla="*/ 0 h 3231444"/>
              <a:gd name="connsiteX15" fmla="*/ 8668612 w 9207197"/>
              <a:gd name="connsiteY15" fmla="*/ 0 h 3231444"/>
              <a:gd name="connsiteX16" fmla="*/ 9207197 w 9207197"/>
              <a:gd name="connsiteY16" fmla="*/ 538585 h 3231444"/>
              <a:gd name="connsiteX17" fmla="*/ 9207197 w 9207197"/>
              <a:gd name="connsiteY17" fmla="*/ 1012525 h 3231444"/>
              <a:gd name="connsiteX18" fmla="*/ 9207197 w 9207197"/>
              <a:gd name="connsiteY18" fmla="*/ 1594179 h 3231444"/>
              <a:gd name="connsiteX19" fmla="*/ 9207197 w 9207197"/>
              <a:gd name="connsiteY19" fmla="*/ 2175833 h 3231444"/>
              <a:gd name="connsiteX20" fmla="*/ 9207197 w 9207197"/>
              <a:gd name="connsiteY20" fmla="*/ 2692859 h 3231444"/>
              <a:gd name="connsiteX21" fmla="*/ 8668612 w 9207197"/>
              <a:gd name="connsiteY21" fmla="*/ 3231444 h 3231444"/>
              <a:gd name="connsiteX22" fmla="*/ 7925295 w 9207197"/>
              <a:gd name="connsiteY22" fmla="*/ 3231444 h 3231444"/>
              <a:gd name="connsiteX23" fmla="*/ 7507180 w 9207197"/>
              <a:gd name="connsiteY23" fmla="*/ 3231444 h 3231444"/>
              <a:gd name="connsiteX24" fmla="*/ 7007764 w 9207197"/>
              <a:gd name="connsiteY24" fmla="*/ 3231444 h 3231444"/>
              <a:gd name="connsiteX25" fmla="*/ 6264447 w 9207197"/>
              <a:gd name="connsiteY25" fmla="*/ 3231444 h 3231444"/>
              <a:gd name="connsiteX26" fmla="*/ 5683731 w 9207197"/>
              <a:gd name="connsiteY26" fmla="*/ 3231444 h 3231444"/>
              <a:gd name="connsiteX27" fmla="*/ 5103014 w 9207197"/>
              <a:gd name="connsiteY27" fmla="*/ 3231444 h 3231444"/>
              <a:gd name="connsiteX28" fmla="*/ 4766199 w 9207197"/>
              <a:gd name="connsiteY28" fmla="*/ 3231444 h 3231444"/>
              <a:gd name="connsiteX29" fmla="*/ 4429384 w 9207197"/>
              <a:gd name="connsiteY29" fmla="*/ 3231444 h 3231444"/>
              <a:gd name="connsiteX30" fmla="*/ 4011268 w 9207197"/>
              <a:gd name="connsiteY30" fmla="*/ 3231444 h 3231444"/>
              <a:gd name="connsiteX31" fmla="*/ 3267951 w 9207197"/>
              <a:gd name="connsiteY31" fmla="*/ 3231444 h 3231444"/>
              <a:gd name="connsiteX32" fmla="*/ 2687235 w 9207197"/>
              <a:gd name="connsiteY32" fmla="*/ 3231444 h 3231444"/>
              <a:gd name="connsiteX33" fmla="*/ 2350420 w 9207197"/>
              <a:gd name="connsiteY33" fmla="*/ 3231444 h 3231444"/>
              <a:gd name="connsiteX34" fmla="*/ 1688403 w 9207197"/>
              <a:gd name="connsiteY34" fmla="*/ 3231444 h 3231444"/>
              <a:gd name="connsiteX35" fmla="*/ 1270287 w 9207197"/>
              <a:gd name="connsiteY35" fmla="*/ 3231444 h 3231444"/>
              <a:gd name="connsiteX36" fmla="*/ 538585 w 9207197"/>
              <a:gd name="connsiteY36" fmla="*/ 3231444 h 3231444"/>
              <a:gd name="connsiteX37" fmla="*/ 0 w 9207197"/>
              <a:gd name="connsiteY37" fmla="*/ 2692859 h 3231444"/>
              <a:gd name="connsiteX38" fmla="*/ 0 w 9207197"/>
              <a:gd name="connsiteY38" fmla="*/ 2154291 h 3231444"/>
              <a:gd name="connsiteX39" fmla="*/ 0 w 9207197"/>
              <a:gd name="connsiteY39" fmla="*/ 1615722 h 3231444"/>
              <a:gd name="connsiteX40" fmla="*/ 0 w 9207197"/>
              <a:gd name="connsiteY40" fmla="*/ 1120239 h 3231444"/>
              <a:gd name="connsiteX41" fmla="*/ 0 w 9207197"/>
              <a:gd name="connsiteY41" fmla="*/ 538585 h 323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207197" h="3231444" fill="none" extrusionOk="0">
                <a:moveTo>
                  <a:pt x="0" y="538585"/>
                </a:moveTo>
                <a:cubicBezTo>
                  <a:pt x="12525" y="249232"/>
                  <a:pt x="259932" y="-69007"/>
                  <a:pt x="538585" y="0"/>
                </a:cubicBezTo>
                <a:cubicBezTo>
                  <a:pt x="868804" y="-8047"/>
                  <a:pt x="896952" y="17390"/>
                  <a:pt x="1200601" y="0"/>
                </a:cubicBezTo>
                <a:cubicBezTo>
                  <a:pt x="1504250" y="-17390"/>
                  <a:pt x="1493902" y="48439"/>
                  <a:pt x="1700017" y="0"/>
                </a:cubicBezTo>
                <a:cubicBezTo>
                  <a:pt x="1906132" y="-48439"/>
                  <a:pt x="2074639" y="57420"/>
                  <a:pt x="2362034" y="0"/>
                </a:cubicBezTo>
                <a:cubicBezTo>
                  <a:pt x="2649429" y="-57420"/>
                  <a:pt x="2736429" y="42433"/>
                  <a:pt x="2861450" y="0"/>
                </a:cubicBezTo>
                <a:cubicBezTo>
                  <a:pt x="2986471" y="-42433"/>
                  <a:pt x="3152704" y="48754"/>
                  <a:pt x="3360866" y="0"/>
                </a:cubicBezTo>
                <a:cubicBezTo>
                  <a:pt x="3569028" y="-48754"/>
                  <a:pt x="3792316" y="33794"/>
                  <a:pt x="3941582" y="0"/>
                </a:cubicBezTo>
                <a:cubicBezTo>
                  <a:pt x="4090848" y="-33794"/>
                  <a:pt x="4238893" y="41656"/>
                  <a:pt x="4440998" y="0"/>
                </a:cubicBezTo>
                <a:cubicBezTo>
                  <a:pt x="4643103" y="-41656"/>
                  <a:pt x="4752069" y="17017"/>
                  <a:pt x="5021714" y="0"/>
                </a:cubicBezTo>
                <a:cubicBezTo>
                  <a:pt x="5291359" y="-17017"/>
                  <a:pt x="5590957" y="6033"/>
                  <a:pt x="5765031" y="0"/>
                </a:cubicBezTo>
                <a:cubicBezTo>
                  <a:pt x="5939105" y="-6033"/>
                  <a:pt x="6130854" y="25585"/>
                  <a:pt x="6264447" y="0"/>
                </a:cubicBezTo>
                <a:cubicBezTo>
                  <a:pt x="6398040" y="-25585"/>
                  <a:pt x="6653852" y="30515"/>
                  <a:pt x="6926463" y="0"/>
                </a:cubicBezTo>
                <a:cubicBezTo>
                  <a:pt x="7199074" y="-30515"/>
                  <a:pt x="7175312" y="20417"/>
                  <a:pt x="7344579" y="0"/>
                </a:cubicBezTo>
                <a:cubicBezTo>
                  <a:pt x="7513846" y="-20417"/>
                  <a:pt x="7851311" y="40641"/>
                  <a:pt x="8006596" y="0"/>
                </a:cubicBezTo>
                <a:cubicBezTo>
                  <a:pt x="8161881" y="-40641"/>
                  <a:pt x="8356460" y="54572"/>
                  <a:pt x="8668612" y="0"/>
                </a:cubicBezTo>
                <a:cubicBezTo>
                  <a:pt x="8954538" y="-23190"/>
                  <a:pt x="9160717" y="314279"/>
                  <a:pt x="9207197" y="538585"/>
                </a:cubicBezTo>
                <a:cubicBezTo>
                  <a:pt x="9247936" y="735736"/>
                  <a:pt x="9204748" y="891016"/>
                  <a:pt x="9207197" y="1012525"/>
                </a:cubicBezTo>
                <a:cubicBezTo>
                  <a:pt x="9209646" y="1134034"/>
                  <a:pt x="9165321" y="1315195"/>
                  <a:pt x="9207197" y="1594179"/>
                </a:cubicBezTo>
                <a:cubicBezTo>
                  <a:pt x="9249073" y="1873163"/>
                  <a:pt x="9178110" y="2054453"/>
                  <a:pt x="9207197" y="2175833"/>
                </a:cubicBezTo>
                <a:cubicBezTo>
                  <a:pt x="9236284" y="2297213"/>
                  <a:pt x="9176054" y="2447047"/>
                  <a:pt x="9207197" y="2692859"/>
                </a:cubicBezTo>
                <a:cubicBezTo>
                  <a:pt x="9168180" y="2911697"/>
                  <a:pt x="8931202" y="3280231"/>
                  <a:pt x="8668612" y="3231444"/>
                </a:cubicBezTo>
                <a:cubicBezTo>
                  <a:pt x="8367161" y="3250946"/>
                  <a:pt x="8271479" y="3148999"/>
                  <a:pt x="7925295" y="3231444"/>
                </a:cubicBezTo>
                <a:cubicBezTo>
                  <a:pt x="7579111" y="3313889"/>
                  <a:pt x="7653389" y="3219188"/>
                  <a:pt x="7507180" y="3231444"/>
                </a:cubicBezTo>
                <a:cubicBezTo>
                  <a:pt x="7360972" y="3243700"/>
                  <a:pt x="7220128" y="3224110"/>
                  <a:pt x="7007764" y="3231444"/>
                </a:cubicBezTo>
                <a:cubicBezTo>
                  <a:pt x="6795400" y="3238778"/>
                  <a:pt x="6475854" y="3142746"/>
                  <a:pt x="6264447" y="3231444"/>
                </a:cubicBezTo>
                <a:cubicBezTo>
                  <a:pt x="6053040" y="3320142"/>
                  <a:pt x="5949413" y="3179643"/>
                  <a:pt x="5683731" y="3231444"/>
                </a:cubicBezTo>
                <a:cubicBezTo>
                  <a:pt x="5418049" y="3283245"/>
                  <a:pt x="5241704" y="3178100"/>
                  <a:pt x="5103014" y="3231444"/>
                </a:cubicBezTo>
                <a:cubicBezTo>
                  <a:pt x="4964324" y="3284788"/>
                  <a:pt x="4915983" y="3220438"/>
                  <a:pt x="4766199" y="3231444"/>
                </a:cubicBezTo>
                <a:cubicBezTo>
                  <a:pt x="4616416" y="3242450"/>
                  <a:pt x="4558955" y="3200595"/>
                  <a:pt x="4429384" y="3231444"/>
                </a:cubicBezTo>
                <a:cubicBezTo>
                  <a:pt x="4299814" y="3262293"/>
                  <a:pt x="4180178" y="3192627"/>
                  <a:pt x="4011268" y="3231444"/>
                </a:cubicBezTo>
                <a:cubicBezTo>
                  <a:pt x="3842358" y="3270261"/>
                  <a:pt x="3472667" y="3221004"/>
                  <a:pt x="3267951" y="3231444"/>
                </a:cubicBezTo>
                <a:cubicBezTo>
                  <a:pt x="3063235" y="3241884"/>
                  <a:pt x="2963975" y="3184817"/>
                  <a:pt x="2687235" y="3231444"/>
                </a:cubicBezTo>
                <a:cubicBezTo>
                  <a:pt x="2410495" y="3278071"/>
                  <a:pt x="2468918" y="3203688"/>
                  <a:pt x="2350420" y="3231444"/>
                </a:cubicBezTo>
                <a:cubicBezTo>
                  <a:pt x="2231923" y="3259200"/>
                  <a:pt x="1969860" y="3191150"/>
                  <a:pt x="1688403" y="3231444"/>
                </a:cubicBezTo>
                <a:cubicBezTo>
                  <a:pt x="1406946" y="3271738"/>
                  <a:pt x="1388231" y="3209655"/>
                  <a:pt x="1270287" y="3231444"/>
                </a:cubicBezTo>
                <a:cubicBezTo>
                  <a:pt x="1152343" y="3253233"/>
                  <a:pt x="827351" y="3174991"/>
                  <a:pt x="538585" y="3231444"/>
                </a:cubicBezTo>
                <a:cubicBezTo>
                  <a:pt x="277135" y="3186222"/>
                  <a:pt x="-87635" y="3007055"/>
                  <a:pt x="0" y="2692859"/>
                </a:cubicBezTo>
                <a:cubicBezTo>
                  <a:pt x="-25437" y="2534300"/>
                  <a:pt x="12141" y="2331606"/>
                  <a:pt x="0" y="2154291"/>
                </a:cubicBezTo>
                <a:cubicBezTo>
                  <a:pt x="-12141" y="1976976"/>
                  <a:pt x="54330" y="1830081"/>
                  <a:pt x="0" y="1615722"/>
                </a:cubicBezTo>
                <a:cubicBezTo>
                  <a:pt x="-54330" y="1401363"/>
                  <a:pt x="48050" y="1310570"/>
                  <a:pt x="0" y="1120239"/>
                </a:cubicBezTo>
                <a:cubicBezTo>
                  <a:pt x="-48050" y="929908"/>
                  <a:pt x="6403" y="765369"/>
                  <a:pt x="0" y="538585"/>
                </a:cubicBezTo>
                <a:close/>
              </a:path>
              <a:path w="9207197" h="3231444" stroke="0" extrusionOk="0">
                <a:moveTo>
                  <a:pt x="0" y="538585"/>
                </a:moveTo>
                <a:cubicBezTo>
                  <a:pt x="14685" y="216806"/>
                  <a:pt x="254069" y="-68515"/>
                  <a:pt x="538585" y="0"/>
                </a:cubicBezTo>
                <a:cubicBezTo>
                  <a:pt x="689548" y="-48901"/>
                  <a:pt x="797510" y="21148"/>
                  <a:pt x="956701" y="0"/>
                </a:cubicBezTo>
                <a:cubicBezTo>
                  <a:pt x="1115892" y="-21148"/>
                  <a:pt x="1185111" y="6655"/>
                  <a:pt x="1293516" y="0"/>
                </a:cubicBezTo>
                <a:cubicBezTo>
                  <a:pt x="1401921" y="-6655"/>
                  <a:pt x="1604985" y="9492"/>
                  <a:pt x="1711632" y="0"/>
                </a:cubicBezTo>
                <a:cubicBezTo>
                  <a:pt x="1818279" y="-9492"/>
                  <a:pt x="2304220" y="24909"/>
                  <a:pt x="2454949" y="0"/>
                </a:cubicBezTo>
                <a:cubicBezTo>
                  <a:pt x="2605678" y="-24909"/>
                  <a:pt x="2920159" y="44022"/>
                  <a:pt x="3116965" y="0"/>
                </a:cubicBezTo>
                <a:cubicBezTo>
                  <a:pt x="3313771" y="-44022"/>
                  <a:pt x="3498063" y="49450"/>
                  <a:pt x="3778981" y="0"/>
                </a:cubicBezTo>
                <a:cubicBezTo>
                  <a:pt x="4059899" y="-49450"/>
                  <a:pt x="4017658" y="2236"/>
                  <a:pt x="4115797" y="0"/>
                </a:cubicBezTo>
                <a:cubicBezTo>
                  <a:pt x="4213936" y="-2236"/>
                  <a:pt x="4489954" y="47184"/>
                  <a:pt x="4859114" y="0"/>
                </a:cubicBezTo>
                <a:cubicBezTo>
                  <a:pt x="5228274" y="-47184"/>
                  <a:pt x="5369646" y="51055"/>
                  <a:pt x="5521130" y="0"/>
                </a:cubicBezTo>
                <a:cubicBezTo>
                  <a:pt x="5672614" y="-51055"/>
                  <a:pt x="5742803" y="884"/>
                  <a:pt x="5857946" y="0"/>
                </a:cubicBezTo>
                <a:cubicBezTo>
                  <a:pt x="5973089" y="-884"/>
                  <a:pt x="6244689" y="1867"/>
                  <a:pt x="6519962" y="0"/>
                </a:cubicBezTo>
                <a:cubicBezTo>
                  <a:pt x="6795235" y="-1867"/>
                  <a:pt x="6813952" y="26137"/>
                  <a:pt x="6938078" y="0"/>
                </a:cubicBezTo>
                <a:cubicBezTo>
                  <a:pt x="7062204" y="-26137"/>
                  <a:pt x="7211518" y="58747"/>
                  <a:pt x="7437494" y="0"/>
                </a:cubicBezTo>
                <a:cubicBezTo>
                  <a:pt x="7663470" y="-58747"/>
                  <a:pt x="7961637" y="57307"/>
                  <a:pt x="8099510" y="0"/>
                </a:cubicBezTo>
                <a:cubicBezTo>
                  <a:pt x="8237383" y="-57307"/>
                  <a:pt x="8471590" y="59405"/>
                  <a:pt x="8668612" y="0"/>
                </a:cubicBezTo>
                <a:cubicBezTo>
                  <a:pt x="8921764" y="63784"/>
                  <a:pt x="9164286" y="205096"/>
                  <a:pt x="9207197" y="538585"/>
                </a:cubicBezTo>
                <a:cubicBezTo>
                  <a:pt x="9265227" y="748127"/>
                  <a:pt x="9163133" y="792221"/>
                  <a:pt x="9207197" y="1034068"/>
                </a:cubicBezTo>
                <a:cubicBezTo>
                  <a:pt x="9251261" y="1275915"/>
                  <a:pt x="9205327" y="1323675"/>
                  <a:pt x="9207197" y="1572637"/>
                </a:cubicBezTo>
                <a:cubicBezTo>
                  <a:pt x="9209067" y="1821599"/>
                  <a:pt x="9185399" y="1963675"/>
                  <a:pt x="9207197" y="2111205"/>
                </a:cubicBezTo>
                <a:cubicBezTo>
                  <a:pt x="9228995" y="2258735"/>
                  <a:pt x="9148961" y="2471309"/>
                  <a:pt x="9207197" y="2692859"/>
                </a:cubicBezTo>
                <a:cubicBezTo>
                  <a:pt x="9146577" y="2962370"/>
                  <a:pt x="8981922" y="3208864"/>
                  <a:pt x="8668612" y="3231444"/>
                </a:cubicBezTo>
                <a:cubicBezTo>
                  <a:pt x="8559535" y="3254376"/>
                  <a:pt x="8411207" y="3201148"/>
                  <a:pt x="8250496" y="3231444"/>
                </a:cubicBezTo>
                <a:cubicBezTo>
                  <a:pt x="8089785" y="3261740"/>
                  <a:pt x="8053611" y="3193281"/>
                  <a:pt x="7913681" y="3231444"/>
                </a:cubicBezTo>
                <a:cubicBezTo>
                  <a:pt x="7773751" y="3269607"/>
                  <a:pt x="7461670" y="3227017"/>
                  <a:pt x="7332965" y="3231444"/>
                </a:cubicBezTo>
                <a:cubicBezTo>
                  <a:pt x="7204260" y="3235871"/>
                  <a:pt x="7086660" y="3218323"/>
                  <a:pt x="6996149" y="3231444"/>
                </a:cubicBezTo>
                <a:cubicBezTo>
                  <a:pt x="6905638" y="3244565"/>
                  <a:pt x="6575196" y="3166661"/>
                  <a:pt x="6415433" y="3231444"/>
                </a:cubicBezTo>
                <a:cubicBezTo>
                  <a:pt x="6255670" y="3296227"/>
                  <a:pt x="6037929" y="3184070"/>
                  <a:pt x="5672116" y="3231444"/>
                </a:cubicBezTo>
                <a:cubicBezTo>
                  <a:pt x="5306303" y="3278818"/>
                  <a:pt x="5369690" y="3192532"/>
                  <a:pt x="5254001" y="3231444"/>
                </a:cubicBezTo>
                <a:cubicBezTo>
                  <a:pt x="5138313" y="3270356"/>
                  <a:pt x="4915426" y="3228786"/>
                  <a:pt x="4754585" y="3231444"/>
                </a:cubicBezTo>
                <a:cubicBezTo>
                  <a:pt x="4593744" y="3234102"/>
                  <a:pt x="4456076" y="3224177"/>
                  <a:pt x="4336469" y="3231444"/>
                </a:cubicBezTo>
                <a:cubicBezTo>
                  <a:pt x="4216862" y="3238711"/>
                  <a:pt x="4081265" y="3207733"/>
                  <a:pt x="3918353" y="3231444"/>
                </a:cubicBezTo>
                <a:cubicBezTo>
                  <a:pt x="3755441" y="3255155"/>
                  <a:pt x="3522705" y="3164867"/>
                  <a:pt x="3337637" y="3231444"/>
                </a:cubicBezTo>
                <a:cubicBezTo>
                  <a:pt x="3152569" y="3298021"/>
                  <a:pt x="3041335" y="3189862"/>
                  <a:pt x="2919521" y="3231444"/>
                </a:cubicBezTo>
                <a:cubicBezTo>
                  <a:pt x="2797707" y="3273026"/>
                  <a:pt x="2587989" y="3167211"/>
                  <a:pt x="2338805" y="3231444"/>
                </a:cubicBezTo>
                <a:cubicBezTo>
                  <a:pt x="2089621" y="3295677"/>
                  <a:pt x="2028555" y="3228992"/>
                  <a:pt x="1839389" y="3231444"/>
                </a:cubicBezTo>
                <a:cubicBezTo>
                  <a:pt x="1650223" y="3233896"/>
                  <a:pt x="1611901" y="3208746"/>
                  <a:pt x="1421274" y="3231444"/>
                </a:cubicBezTo>
                <a:cubicBezTo>
                  <a:pt x="1230648" y="3254142"/>
                  <a:pt x="749619" y="3142861"/>
                  <a:pt x="538585" y="3231444"/>
                </a:cubicBezTo>
                <a:cubicBezTo>
                  <a:pt x="249753" y="3230827"/>
                  <a:pt x="9975" y="2905822"/>
                  <a:pt x="0" y="2692859"/>
                </a:cubicBezTo>
                <a:cubicBezTo>
                  <a:pt x="-40507" y="2506056"/>
                  <a:pt x="2240" y="2376590"/>
                  <a:pt x="0" y="2175833"/>
                </a:cubicBezTo>
                <a:cubicBezTo>
                  <a:pt x="-2240" y="1975076"/>
                  <a:pt x="20572" y="1842952"/>
                  <a:pt x="0" y="1680350"/>
                </a:cubicBezTo>
                <a:cubicBezTo>
                  <a:pt x="-20572" y="1517748"/>
                  <a:pt x="31149" y="1373220"/>
                  <a:pt x="0" y="1141782"/>
                </a:cubicBezTo>
                <a:cubicBezTo>
                  <a:pt x="-31149" y="910344"/>
                  <a:pt x="42067" y="723228"/>
                  <a:pt x="0" y="538585"/>
                </a:cubicBezTo>
                <a:close/>
              </a:path>
            </a:pathLst>
          </a:custGeom>
          <a:solidFill>
            <a:schemeClr val="bg1"/>
          </a:solidFill>
          <a:ln>
            <a:solidFill>
              <a:srgbClr val="005574"/>
            </a:solidFill>
            <a:extLst>
              <a:ext uri="{C807C97D-BFC1-408E-A445-0C87EB9F89A2}">
                <ask:lineSketchStyleProps xmlns:ask="http://schemas.microsoft.com/office/drawing/2018/sketchyshapes" xmlns="" sd="282857105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2">
            <a:extLst>
              <a:ext uri="{FF2B5EF4-FFF2-40B4-BE49-F238E27FC236}">
                <a16:creationId xmlns:a16="http://schemas.microsoft.com/office/drawing/2014/main" id="{C0BD97C1-9921-0364-292A-8852F568DB46}"/>
              </a:ext>
            </a:extLst>
          </p:cNvPr>
          <p:cNvSpPr txBox="1">
            <a:spLocks noChangeArrowheads="1"/>
          </p:cNvSpPr>
          <p:nvPr/>
        </p:nvSpPr>
        <p:spPr>
          <a:xfrm>
            <a:off x="914400" y="404792"/>
            <a:ext cx="9724671" cy="999218"/>
          </a:xfrm>
          <a:prstGeom prst="rect">
            <a:avLst/>
          </a:prstGeom>
        </p:spPr>
        <p:txBody>
          <a:bodyPr vert="horz" lIns="91440" tIns="45720" rIns="91440" bIns="45720" rtlCol="0" anchor="ctr">
            <a:normAutofit fontScale="97500"/>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rPr>
              <a:t>אפילו כיבוס הבגדים החדשים הוא תהליך מזהם ופוגעני לסביבה</a:t>
            </a:r>
            <a:endParaRPr lang="en-US" altLang="en-US" sz="32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0A1D07DA-E0C1-479C-8D0B-463A0BF40990}"/>
              </a:ext>
            </a:extLst>
          </p:cNvPr>
          <p:cNvGrpSpPr/>
          <p:nvPr/>
        </p:nvGrpSpPr>
        <p:grpSpPr>
          <a:xfrm>
            <a:off x="1272762" y="3660516"/>
            <a:ext cx="8448431" cy="2866996"/>
            <a:chOff x="1272762" y="3660516"/>
            <a:chExt cx="8448431" cy="2866996"/>
          </a:xfrm>
        </p:grpSpPr>
        <p:grpSp>
          <p:nvGrpSpPr>
            <p:cNvPr id="40" name="Group 39">
              <a:extLst>
                <a:ext uri="{FF2B5EF4-FFF2-40B4-BE49-F238E27FC236}">
                  <a16:creationId xmlns:a16="http://schemas.microsoft.com/office/drawing/2014/main" id="{4276AAE4-1DB6-442D-9A8E-A893BE372944}"/>
                </a:ext>
              </a:extLst>
            </p:cNvPr>
            <p:cNvGrpSpPr/>
            <p:nvPr/>
          </p:nvGrpSpPr>
          <p:grpSpPr>
            <a:xfrm>
              <a:off x="1272762" y="3660516"/>
              <a:ext cx="8448431" cy="2866996"/>
              <a:chOff x="1284051" y="4497615"/>
              <a:chExt cx="6070891" cy="2060173"/>
            </a:xfrm>
          </p:grpSpPr>
          <p:sp>
            <p:nvSpPr>
              <p:cNvPr id="10" name="TextBox 9">
                <a:extLst>
                  <a:ext uri="{FF2B5EF4-FFF2-40B4-BE49-F238E27FC236}">
                    <a16:creationId xmlns:a16="http://schemas.microsoft.com/office/drawing/2014/main" id="{4252C633-DFB5-49C3-B0A0-1A2BE13317E7}"/>
                  </a:ext>
                </a:extLst>
              </p:cNvPr>
              <p:cNvSpPr txBox="1"/>
              <p:nvPr/>
            </p:nvSpPr>
            <p:spPr>
              <a:xfrm>
                <a:off x="5890229" y="5896421"/>
                <a:ext cx="719847" cy="265395"/>
              </a:xfrm>
              <a:prstGeom prst="rect">
                <a:avLst/>
              </a:prstGeom>
              <a:noFill/>
            </p:spPr>
            <p:txBody>
              <a:bodyPr wrap="square" rtlCol="1">
                <a:spAutoFit/>
              </a:bodyPr>
              <a:lstStyle/>
              <a:p>
                <a:r>
                  <a:rPr lang="he-IL" b="1" dirty="0">
                    <a:solidFill>
                      <a:srgbClr val="005574"/>
                    </a:solidFill>
                    <a:cs typeface="Arial" panose="020B0604020202020204" pitchFamily="34" charset="0"/>
                  </a:rPr>
                  <a:t>ים</a:t>
                </a:r>
                <a:endParaRPr lang="he-IL" sz="2400" b="1" dirty="0">
                  <a:solidFill>
                    <a:srgbClr val="005574"/>
                  </a:solidFill>
                  <a:cs typeface="Arial" panose="020B0604020202020204" pitchFamily="34" charset="0"/>
                </a:endParaRPr>
              </a:p>
            </p:txBody>
          </p:sp>
          <p:pic>
            <p:nvPicPr>
              <p:cNvPr id="16" name="Picture 2">
                <a:extLst>
                  <a:ext uri="{FF2B5EF4-FFF2-40B4-BE49-F238E27FC236}">
                    <a16:creationId xmlns:a16="http://schemas.microsoft.com/office/drawing/2014/main" id="{3C23A64E-D1DE-4481-BE56-E6FC7DACF4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92" t="21233" r="52881" b="40113"/>
              <a:stretch/>
            </p:blipFill>
            <p:spPr bwMode="auto">
              <a:xfrm>
                <a:off x="3419338" y="4497615"/>
                <a:ext cx="846327" cy="1347380"/>
              </a:xfrm>
              <a:prstGeom prst="rect">
                <a:avLst/>
              </a:prstGeom>
            </p:spPr>
          </p:pic>
          <p:pic>
            <p:nvPicPr>
              <p:cNvPr id="19" name="Picture 2">
                <a:extLst>
                  <a:ext uri="{FF2B5EF4-FFF2-40B4-BE49-F238E27FC236}">
                    <a16:creationId xmlns:a16="http://schemas.microsoft.com/office/drawing/2014/main" id="{BFF15D7A-8348-4A3F-9475-2EB5FAD6C8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53" r="82407" b="38773"/>
              <a:stretch/>
            </p:blipFill>
            <p:spPr bwMode="auto">
              <a:xfrm>
                <a:off x="1387885" y="4497615"/>
                <a:ext cx="757060" cy="1295411"/>
              </a:xfrm>
              <a:prstGeom prst="rect">
                <a:avLst/>
              </a:prstGeom>
            </p:spPr>
          </p:pic>
          <p:pic>
            <p:nvPicPr>
              <p:cNvPr id="28" name="Picture 2">
                <a:extLst>
                  <a:ext uri="{FF2B5EF4-FFF2-40B4-BE49-F238E27FC236}">
                    <a16:creationId xmlns:a16="http://schemas.microsoft.com/office/drawing/2014/main" id="{87F455A8-985A-4E78-BA97-474BE4E5A7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72582" t="32526" r="707" b="50000"/>
              <a:stretch/>
            </p:blipFill>
            <p:spPr bwMode="auto">
              <a:xfrm>
                <a:off x="5239939" y="4679528"/>
                <a:ext cx="2115003" cy="976001"/>
              </a:xfrm>
              <a:prstGeom prst="rect">
                <a:avLst/>
              </a:prstGeom>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C73A8F5-5683-4D45-83B6-609FC00F8E44}"/>
                  </a:ext>
                </a:extLst>
              </p:cNvPr>
              <p:cNvSpPr txBox="1"/>
              <p:nvPr/>
            </p:nvSpPr>
            <p:spPr>
              <a:xfrm>
                <a:off x="1284051" y="5912996"/>
                <a:ext cx="976010" cy="464442"/>
              </a:xfrm>
              <a:prstGeom prst="rect">
                <a:avLst/>
              </a:prstGeom>
              <a:noFill/>
            </p:spPr>
            <p:txBody>
              <a:bodyPr wrap="square" rtlCol="1">
                <a:spAutoFit/>
              </a:bodyPr>
              <a:lstStyle/>
              <a:p>
                <a:r>
                  <a:rPr lang="he-IL" b="1" dirty="0">
                    <a:solidFill>
                      <a:srgbClr val="005574"/>
                    </a:solidFill>
                    <a:cs typeface="Arial" panose="020B0604020202020204" pitchFamily="34" charset="0"/>
                  </a:rPr>
                  <a:t>בגדים מבד סינתטי</a:t>
                </a:r>
                <a:endParaRPr lang="he-IL" sz="2400" b="1" dirty="0">
                  <a:solidFill>
                    <a:srgbClr val="005574"/>
                  </a:solidFill>
                  <a:cs typeface="Arial" panose="020B0604020202020204" pitchFamily="34" charset="0"/>
                </a:endParaRPr>
              </a:p>
            </p:txBody>
          </p:sp>
          <p:sp>
            <p:nvSpPr>
              <p:cNvPr id="31" name="TextBox 30">
                <a:extLst>
                  <a:ext uri="{FF2B5EF4-FFF2-40B4-BE49-F238E27FC236}">
                    <a16:creationId xmlns:a16="http://schemas.microsoft.com/office/drawing/2014/main" id="{3C3E1BDD-3168-46FD-BB1A-89E2C9787A2E}"/>
                  </a:ext>
                </a:extLst>
              </p:cNvPr>
              <p:cNvSpPr txBox="1"/>
              <p:nvPr/>
            </p:nvSpPr>
            <p:spPr>
              <a:xfrm>
                <a:off x="3323615" y="5894299"/>
                <a:ext cx="976010" cy="663489"/>
              </a:xfrm>
              <a:prstGeom prst="rect">
                <a:avLst/>
              </a:prstGeom>
              <a:noFill/>
            </p:spPr>
            <p:txBody>
              <a:bodyPr wrap="square" rtlCol="1">
                <a:spAutoFit/>
              </a:bodyPr>
              <a:lstStyle/>
              <a:p>
                <a:r>
                  <a:rPr lang="he-IL" b="1" dirty="0">
                    <a:solidFill>
                      <a:srgbClr val="005574"/>
                    </a:solidFill>
                    <a:cs typeface="Arial" panose="020B0604020202020204" pitchFamily="34" charset="0"/>
                  </a:rPr>
                  <a:t>מכונת הכביסה בבית</a:t>
                </a:r>
                <a:endParaRPr lang="he-IL" sz="2400" b="1" dirty="0">
                  <a:solidFill>
                    <a:srgbClr val="005574"/>
                  </a:solidFill>
                  <a:cs typeface="Arial" panose="020B0604020202020204" pitchFamily="34" charset="0"/>
                </a:endParaRPr>
              </a:p>
            </p:txBody>
          </p:sp>
          <p:cxnSp>
            <p:nvCxnSpPr>
              <p:cNvPr id="32" name="Straight Arrow Connector 31">
                <a:extLst>
                  <a:ext uri="{FF2B5EF4-FFF2-40B4-BE49-F238E27FC236}">
                    <a16:creationId xmlns:a16="http://schemas.microsoft.com/office/drawing/2014/main" id="{525654AA-E722-43AF-85FE-919156047D1B}"/>
                  </a:ext>
                </a:extLst>
              </p:cNvPr>
              <p:cNvCxnSpPr>
                <a:cxnSpLocks/>
              </p:cNvCxnSpPr>
              <p:nvPr/>
            </p:nvCxnSpPr>
            <p:spPr>
              <a:xfrm>
                <a:off x="2299074" y="5189915"/>
                <a:ext cx="96952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06C4E32-8974-42E0-B497-0CB0275FA8C0}"/>
                  </a:ext>
                </a:extLst>
              </p:cNvPr>
              <p:cNvCxnSpPr>
                <a:cxnSpLocks/>
              </p:cNvCxnSpPr>
              <p:nvPr/>
            </p:nvCxnSpPr>
            <p:spPr>
              <a:xfrm>
                <a:off x="4411681" y="5192666"/>
                <a:ext cx="73060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4428703D-4E51-4645-B2E7-4C8A0C59C58E}"/>
                </a:ext>
              </a:extLst>
            </p:cNvPr>
            <p:cNvSpPr txBox="1"/>
            <p:nvPr/>
          </p:nvSpPr>
          <p:spPr>
            <a:xfrm>
              <a:off x="5665986" y="4023693"/>
              <a:ext cx="976010" cy="523220"/>
            </a:xfrm>
            <a:prstGeom prst="rect">
              <a:avLst/>
            </a:prstGeom>
            <a:noFill/>
          </p:spPr>
          <p:txBody>
            <a:bodyPr wrap="square" rtlCol="1">
              <a:spAutoFit/>
            </a:bodyPr>
            <a:lstStyle/>
            <a:p>
              <a:r>
                <a:rPr lang="he-IL" sz="1400" b="1" dirty="0">
                  <a:solidFill>
                    <a:srgbClr val="005574"/>
                  </a:solidFill>
                  <a:cs typeface="Arial" panose="020B0604020202020204" pitchFamily="34" charset="0"/>
                </a:rPr>
                <a:t>חלקיקי פלסטיק</a:t>
              </a:r>
              <a:endParaRPr lang="he-IL" b="1" dirty="0">
                <a:solidFill>
                  <a:srgbClr val="005574"/>
                </a:solidFill>
                <a:cs typeface="Arial" panose="020B0604020202020204" pitchFamily="34" charset="0"/>
              </a:endParaRPr>
            </a:p>
          </p:txBody>
        </p:sp>
      </p:grpSp>
      <p:sp>
        <p:nvSpPr>
          <p:cNvPr id="17" name="TextBox 16">
            <a:extLst>
              <a:ext uri="{FF2B5EF4-FFF2-40B4-BE49-F238E27FC236}">
                <a16:creationId xmlns:a16="http://schemas.microsoft.com/office/drawing/2014/main" id="{F6846FA6-D30F-43C5-BC5F-19468B2766D3}"/>
              </a:ext>
            </a:extLst>
          </p:cNvPr>
          <p:cNvSpPr txBox="1"/>
          <p:nvPr/>
        </p:nvSpPr>
        <p:spPr>
          <a:xfrm>
            <a:off x="3855142" y="2453318"/>
            <a:ext cx="3827713" cy="523220"/>
          </a:xfrm>
          <a:prstGeom prst="rect">
            <a:avLst/>
          </a:prstGeom>
          <a:solidFill>
            <a:schemeClr val="bg1"/>
          </a:solidFill>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1371920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y is Fast Fashion unsustainable?">
            <a:extLst>
              <a:ext uri="{FF2B5EF4-FFF2-40B4-BE49-F238E27FC236}">
                <a16:creationId xmlns:a16="http://schemas.microsoft.com/office/drawing/2014/main" id="{7803EE8E-9805-4F8B-A823-93E735D67E1F}"/>
              </a:ext>
            </a:extLst>
          </p:cNvPr>
          <p:cNvPicPr>
            <a:picLocks noChangeAspect="1" noChangeArrowheads="1"/>
          </p:cNvPicPr>
          <p:nvPr/>
        </p:nvPicPr>
        <p:blipFill rotWithShape="1">
          <a:blip r:embed="rId3" cstate="print">
            <a:alphaModFix amt="85000"/>
            <a:extLst>
              <a:ext uri="{28A0092B-C50C-407E-A947-70E740481C1C}">
                <a14:useLocalDpi xmlns:a14="http://schemas.microsoft.com/office/drawing/2010/main" val="0"/>
              </a:ext>
            </a:extLst>
          </a:blip>
          <a:srcRect l="10757" t="-880" r="50997" b="-1"/>
          <a:stretch/>
        </p:blipFill>
        <p:spPr bwMode="auto">
          <a:xfrm>
            <a:off x="0" y="-71172"/>
            <a:ext cx="4603862"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2" descr="Why is Fast Fashion unsustainable?">
            <a:extLst>
              <a:ext uri="{FF2B5EF4-FFF2-40B4-BE49-F238E27FC236}">
                <a16:creationId xmlns:a16="http://schemas.microsoft.com/office/drawing/2014/main" id="{F7F1314A-0F53-4D78-9F8A-487A2377AEF5}"/>
              </a:ext>
            </a:extLst>
          </p:cNvPr>
          <p:cNvPicPr>
            <a:picLocks noChangeAspect="1" noChangeArrowheads="1"/>
          </p:cNvPicPr>
          <p:nvPr/>
        </p:nvPicPr>
        <p:blipFill rotWithShape="1">
          <a:blip r:embed="rId4" cstate="print">
            <a:alphaModFix/>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49878" t="5487"/>
          <a:stretch/>
        </p:blipFill>
        <p:spPr bwMode="auto">
          <a:xfrm>
            <a:off x="4614909" y="0"/>
            <a:ext cx="6381349" cy="6858000"/>
          </a:xfrm>
          <a:prstGeom prst="rect">
            <a:avLst/>
          </a:prstGeom>
          <a:extLst>
            <a:ext uri="{909E8E84-426E-40DD-AFC4-6F175D3DCCD1}">
              <a14:hiddenFill xmlns:a14="http://schemas.microsoft.com/office/drawing/2010/main">
                <a:solidFill>
                  <a:srgbClr val="FFFFFF"/>
                </a:solidFill>
              </a14:hiddenFill>
            </a:ext>
          </a:extLst>
        </p:spPr>
      </p:pic>
      <p:sp>
        <p:nvSpPr>
          <p:cNvPr id="305154" name="Rectangle 2"/>
          <p:cNvSpPr>
            <a:spLocks noGrp="1" noChangeArrowheads="1"/>
          </p:cNvSpPr>
          <p:nvPr>
            <p:ph type="title"/>
          </p:nvPr>
        </p:nvSpPr>
        <p:spPr>
          <a:xfrm>
            <a:off x="996246" y="365126"/>
            <a:ext cx="9786257" cy="999218"/>
          </a:xfrm>
        </p:spPr>
        <p:txBody>
          <a:bodyPr>
            <a:normAutofit/>
          </a:bodyPr>
          <a:lstStyle/>
          <a:p>
            <a:pPr marL="0" indent="0">
              <a:lnSpc>
                <a:spcPct val="150000"/>
              </a:lnSpc>
              <a:buNone/>
            </a:pPr>
            <a:r>
              <a:rPr lang="he-IL" sz="4000" dirty="0">
                <a:solidFill>
                  <a:srgbClr val="F5F5F5"/>
                </a:solidFill>
                <a:latin typeface="Calibri" panose="020F0502020204030204" pitchFamily="34" charset="0"/>
                <a:ea typeface="Calibri" panose="020F0502020204030204" pitchFamily="34" charset="0"/>
                <a:cs typeface="Calibri" panose="020F0502020204030204" pitchFamily="34" charset="0"/>
              </a:rPr>
              <a:t>ייצור &gt; שינוע &gt; תחזוקה&gt; הטמנה</a:t>
            </a:r>
          </a:p>
        </p:txBody>
      </p:sp>
      <p:sp>
        <p:nvSpPr>
          <p:cNvPr id="8" name="Rectangle 7">
            <a:extLst>
              <a:ext uri="{FF2B5EF4-FFF2-40B4-BE49-F238E27FC236}">
                <a16:creationId xmlns:a16="http://schemas.microsoft.com/office/drawing/2014/main" id="{437A7003-7BC5-4298-ACA8-F24EEBE381C9}"/>
              </a:ext>
            </a:extLst>
          </p:cNvPr>
          <p:cNvSpPr/>
          <p:nvPr/>
        </p:nvSpPr>
        <p:spPr>
          <a:xfrm>
            <a:off x="871425" y="655140"/>
            <a:ext cx="3732436" cy="707886"/>
          </a:xfrm>
          <a:prstGeom prst="rect">
            <a:avLst/>
          </a:prstGeom>
          <a:noFill/>
          <a:ln>
            <a:noFill/>
          </a:ln>
        </p:spPr>
        <p:txBody>
          <a:bodyPr wrap="square" lIns="91440" tIns="45720" rIns="91440" bIns="45720">
            <a:spAutoFit/>
          </a:bodyPr>
          <a:lstStyle/>
          <a:p>
            <a:pPr algn="ctr"/>
            <a:r>
              <a:rPr lang="he-IL" sz="4000" cap="none" spc="0" dirty="0">
                <a:ln w="12700" cmpd="sng">
                  <a:solidFill>
                    <a:srgbClr val="C1A969"/>
                  </a:solidFill>
                  <a:prstDash val="solid"/>
                </a:ln>
                <a:solidFill>
                  <a:srgbClr val="F5F5F5"/>
                </a:solidFill>
                <a:effectLst>
                  <a:outerShdw blurRad="38100" dist="38100" dir="2700000" algn="tl">
                    <a:srgbClr val="000000">
                      <a:alpha val="43137"/>
                    </a:srgbClr>
                  </a:outerShdw>
                </a:effectLst>
                <a:cs typeface="+mj-cs"/>
              </a:rPr>
              <a:t>&gt; פולטים גזי חממה</a:t>
            </a:r>
            <a:endParaRPr lang="en-US" sz="4000" cap="none" spc="0" dirty="0">
              <a:ln w="12700" cmpd="sng">
                <a:solidFill>
                  <a:srgbClr val="C1A969"/>
                </a:solidFill>
                <a:prstDash val="solid"/>
              </a:ln>
              <a:solidFill>
                <a:srgbClr val="F5F5F5"/>
              </a:solidFill>
              <a:effectLst>
                <a:outerShdw blurRad="38100" dist="38100" dir="2700000" algn="tl">
                  <a:srgbClr val="000000">
                    <a:alpha val="43137"/>
                  </a:srgbClr>
                </a:outerShdw>
              </a:effectLst>
              <a:cs typeface="+mj-cs"/>
            </a:endParaRPr>
          </a:p>
        </p:txBody>
      </p:sp>
      <p:sp>
        <p:nvSpPr>
          <p:cNvPr id="12" name="Rectangle 3">
            <a:extLst>
              <a:ext uri="{FF2B5EF4-FFF2-40B4-BE49-F238E27FC236}">
                <a16:creationId xmlns:a16="http://schemas.microsoft.com/office/drawing/2014/main" id="{32E4A986-56FF-487F-8EDC-5DD1B5967553}"/>
              </a:ext>
            </a:extLst>
          </p:cNvPr>
          <p:cNvSpPr txBox="1">
            <a:spLocks noChangeArrowheads="1"/>
          </p:cNvSpPr>
          <p:nvPr/>
        </p:nvSpPr>
        <p:spPr>
          <a:xfrm>
            <a:off x="5889374" y="1582058"/>
            <a:ext cx="4897920" cy="5007428"/>
          </a:xfrm>
          <a:prstGeom prst="rect">
            <a:avLst/>
          </a:prstGeom>
          <a:ln>
            <a:noFill/>
          </a:ln>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360"/>
              </a:lnSpc>
              <a:buFont typeface="Arial" panose="020B0604020202020204" pitchFamily="34" charset="0"/>
              <a:buNone/>
            </a:pPr>
            <a:r>
              <a:rPr lang="he-IL" sz="2800">
                <a:solidFill>
                  <a:schemeClr val="bg1"/>
                </a:solidFill>
                <a:latin typeface="Arial" panose="020B0604020202020204" pitchFamily="34" charset="0"/>
                <a:cs typeface="+mj-cs"/>
              </a:rPr>
              <a:t>תעשיית האופנה מגבירה את אפקט החממה על ידי שחרור פחמן            דו-חמצני לאטמוספרה בתהליכי ייצור הבגדים,  הפצתם, ולאחר מכן בשלבי התחזוקה שלהם (כביסה) ולבסוף בזריקתם לפח. </a:t>
            </a:r>
            <a:endParaRPr lang="he-IL" sz="2800" dirty="0">
              <a:solidFill>
                <a:schemeClr val="bg1"/>
              </a:solidFill>
              <a:latin typeface="Arial" panose="020B0604020202020204" pitchFamily="34" charset="0"/>
              <a:cs typeface="+mj-cs"/>
            </a:endParaRPr>
          </a:p>
        </p:txBody>
      </p:sp>
      <p:sp>
        <p:nvSpPr>
          <p:cNvPr id="7" name="TextBox 6">
            <a:extLst>
              <a:ext uri="{FF2B5EF4-FFF2-40B4-BE49-F238E27FC236}">
                <a16:creationId xmlns:a16="http://schemas.microsoft.com/office/drawing/2014/main" id="{19B5F144-CB6D-486E-A19C-BCFB3F1C1ABD}"/>
              </a:ext>
            </a:extLst>
          </p:cNvPr>
          <p:cNvSpPr txBox="1"/>
          <p:nvPr/>
        </p:nvSpPr>
        <p:spPr>
          <a:xfrm>
            <a:off x="1404706" y="4952776"/>
            <a:ext cx="4484668" cy="584775"/>
          </a:xfrm>
          <a:prstGeom prst="rect">
            <a:avLst/>
          </a:prstGeom>
          <a:solidFill>
            <a:schemeClr val="bg1"/>
          </a:solidFill>
          <a:ln>
            <a:noFill/>
          </a:ln>
        </p:spPr>
        <p:txBody>
          <a:bodyPr wrap="square">
            <a:spAutoFit/>
          </a:bodyPr>
          <a:lstStyle/>
          <a:p>
            <a:pPr>
              <a:spcAft>
                <a:spcPts val="800"/>
              </a:spcAft>
            </a:pPr>
            <a:r>
              <a:rPr lang="he-IL" sz="3200" b="1" dirty="0">
                <a:solidFill>
                  <a:srgbClr val="005574"/>
                </a:solidFill>
                <a:effectLst>
                  <a:outerShdw blurRad="38100" dist="38100" dir="2700000" algn="tl">
                    <a:srgbClr val="000000">
                      <a:alpha val="43137"/>
                    </a:srgbClr>
                  </a:outerShdw>
                </a:effectLst>
                <a:latin typeface="Arial" panose="020B0604020202020204" pitchFamily="34" charset="0"/>
                <a:cs typeface="+mj-cs"/>
              </a:rPr>
              <a:t>הכי טוב: לא לקנות סתם! </a:t>
            </a:r>
            <a:r>
              <a:rPr lang="en-US" sz="3200" b="1" dirty="0">
                <a:solidFill>
                  <a:srgbClr val="005574"/>
                </a:solidFill>
                <a:effectLst>
                  <a:outerShdw blurRad="38100" dist="38100" dir="2700000" algn="tl">
                    <a:srgbClr val="000000">
                      <a:alpha val="43137"/>
                    </a:srgbClr>
                  </a:outerShdw>
                </a:effectLst>
                <a:latin typeface="Arial" panose="020B0604020202020204" pitchFamily="34" charset="0"/>
                <a:cs typeface="+mj-cs"/>
              </a:rPr>
              <a:t>  </a:t>
            </a:r>
          </a:p>
        </p:txBody>
      </p:sp>
      <p:sp>
        <p:nvSpPr>
          <p:cNvPr id="9" name="TextBox 8">
            <a:extLst>
              <a:ext uri="{FF2B5EF4-FFF2-40B4-BE49-F238E27FC236}">
                <a16:creationId xmlns:a16="http://schemas.microsoft.com/office/drawing/2014/main" id="{C9D39E4D-C251-43B2-AFEC-90E003AEA9C5}"/>
              </a:ext>
            </a:extLst>
          </p:cNvPr>
          <p:cNvSpPr txBox="1"/>
          <p:nvPr/>
        </p:nvSpPr>
        <p:spPr>
          <a:xfrm>
            <a:off x="1957140" y="4018705"/>
            <a:ext cx="3827713" cy="523220"/>
          </a:xfrm>
          <a:prstGeom prst="rect">
            <a:avLst/>
          </a:prstGeom>
          <a:solidFill>
            <a:schemeClr val="bg1"/>
          </a:solidFill>
          <a:ln>
            <a:noFill/>
          </a:ln>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94722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CYCLED DENIM FOR MEN">
            <a:extLst>
              <a:ext uri="{FF2B5EF4-FFF2-40B4-BE49-F238E27FC236}">
                <a16:creationId xmlns:a16="http://schemas.microsoft.com/office/drawing/2014/main" id="{1FA32E2C-E038-4A15-A2FC-815465FC121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11" b="96546" l="9951" r="89995">
                        <a14:foregroundMark x1="50439" y1="95870" x2="50439" y2="95870"/>
                        <a14:foregroundMark x1="50795" y1="93348" x2="50795" y2="93348"/>
                        <a14:foregroundMark x1="42544" y1="84430" x2="42544" y2="84430"/>
                        <a14:foregroundMark x1="41859" y1="88085" x2="41859" y2="88085"/>
                        <a14:foregroundMark x1="40159" y1="86933" x2="40159" y2="86933"/>
                        <a14:foregroundMark x1="40844" y1="7529" x2="40844" y2="7529"/>
                        <a14:foregroundMark x1="44600" y1="8205" x2="44600" y2="8205"/>
                        <a14:foregroundMark x1="47697" y1="8205" x2="47697" y2="8205"/>
                        <a14:foregroundMark x1="48739" y1="8662" x2="48739" y2="8662"/>
                        <a14:foregroundMark x1="46683" y1="8662" x2="46683" y2="8662"/>
                        <a14:foregroundMark x1="45998" y1="8443" x2="45998" y2="8443"/>
                        <a14:foregroundMark x1="45313" y1="8205" x2="45313" y2="8205"/>
                        <a14:foregroundMark x1="42900" y1="7749" x2="42900" y2="7749"/>
                        <a14:foregroundMark x1="40488" y1="9119" x2="40488" y2="9119"/>
                        <a14:foregroundMark x1="40488" y1="9357" x2="40488" y2="9357"/>
                        <a14:foregroundMark x1="41859" y1="7749" x2="41859" y2="7749"/>
                        <a14:foregroundMark x1="24370" y1="45066" x2="24370" y2="45066"/>
                        <a14:foregroundMark x1="24013" y1="45285" x2="24013" y2="45285"/>
                        <a14:foregroundMark x1="23684" y1="44828" x2="23684" y2="44828"/>
                        <a14:foregroundMark x1="40159" y1="87628" x2="40159" y2="87628"/>
                        <a14:foregroundMark x1="40844" y1="88999" x2="40844" y2="88999"/>
                        <a14:foregroundMark x1="40159" y1="88542" x2="40159" y2="88542"/>
                        <a14:foregroundMark x1="38103" y1="88542" x2="38103" y2="88542"/>
                        <a14:foregroundMark x1="53207" y1="94956" x2="53207" y2="94956"/>
                        <a14:foregroundMark x1="50439" y1="95175" x2="50439" y2="95175"/>
                        <a14:foregroundMark x1="50439" y1="94042" x2="50439" y2="94042"/>
                        <a14:foregroundMark x1="52166" y1="92197" x2="52166" y2="92197"/>
                        <a14:foregroundMark x1="52495" y1="91977" x2="52495" y2="91977"/>
                        <a14:foregroundMark x1="52495" y1="90607" x2="52495" y2="90607"/>
                        <a14:foregroundMark x1="52495" y1="90607" x2="52495" y2="90607"/>
                        <a14:foregroundMark x1="52495" y1="90369" x2="52495" y2="90369"/>
                        <a14:foregroundMark x1="50110" y1="90607" x2="50110" y2="90607"/>
                        <a14:foregroundMark x1="50110" y1="92197" x2="50110" y2="92197"/>
                        <a14:foregroundMark x1="50110" y1="93348" x2="50110" y2="93348"/>
                        <a14:foregroundMark x1="55592" y1="87390" x2="46327" y2="96546"/>
                        <a14:foregroundMark x1="45998" y1="96327" x2="50439" y2="87390"/>
                        <a14:foregroundMark x1="50439" y1="87390" x2="50439" y2="87390"/>
                        <a14:foregroundMark x1="49424" y1="88542" x2="52851" y2="87171"/>
                        <a14:foregroundMark x1="50110" y1="91064" x2="50110" y2="91064"/>
                        <a14:foregroundMark x1="48383" y1="94262" x2="53893" y2="87171"/>
                        <a14:foregroundMark x1="52851" y1="95870" x2="52851" y2="95870"/>
                        <a14:foregroundMark x1="46683" y1="96327" x2="51480" y2="95870"/>
                        <a14:foregroundMark x1="48739" y1="93586" x2="47012" y2="94719"/>
                        <a14:foregroundMark x1="48054" y1="94042" x2="48054" y2="94042"/>
                        <a14:foregroundMark x1="47368" y1="94262" x2="54907" y2="92197"/>
                        <a14:foregroundMark x1="40844" y1="83498" x2="40844" y2="83498"/>
                        <a14:foregroundMark x1="42215" y1="83498" x2="42215" y2="85344"/>
                      </a14:backgroundRemoval>
                    </a14:imgEffect>
                  </a14:imgLayer>
                </a14:imgProps>
              </a:ext>
              <a:ext uri="{28A0092B-C50C-407E-A947-70E740481C1C}">
                <a14:useLocalDpi xmlns:a14="http://schemas.microsoft.com/office/drawing/2010/main" val="0"/>
              </a:ext>
            </a:extLst>
          </a:blip>
          <a:srcRect/>
          <a:stretch>
            <a:fillRect/>
          </a:stretch>
        </p:blipFill>
        <p:spPr bwMode="auto">
          <a:xfrm>
            <a:off x="4367028" y="1700209"/>
            <a:ext cx="3459224" cy="5188836"/>
          </a:xfrm>
          <a:custGeom>
            <a:avLst/>
            <a:gdLst>
              <a:gd name="connsiteX0" fmla="*/ 0 w 3459224"/>
              <a:gd name="connsiteY0" fmla="*/ 0 h 5188836"/>
              <a:gd name="connsiteX1" fmla="*/ 657253 w 3459224"/>
              <a:gd name="connsiteY1" fmla="*/ 0 h 5188836"/>
              <a:gd name="connsiteX2" fmla="*/ 1279913 w 3459224"/>
              <a:gd name="connsiteY2" fmla="*/ 0 h 5188836"/>
              <a:gd name="connsiteX3" fmla="*/ 2006350 w 3459224"/>
              <a:gd name="connsiteY3" fmla="*/ 0 h 5188836"/>
              <a:gd name="connsiteX4" fmla="*/ 2594418 w 3459224"/>
              <a:gd name="connsiteY4" fmla="*/ 0 h 5188836"/>
              <a:gd name="connsiteX5" fmla="*/ 3459224 w 3459224"/>
              <a:gd name="connsiteY5" fmla="*/ 0 h 5188836"/>
              <a:gd name="connsiteX6" fmla="*/ 3459224 w 3459224"/>
              <a:gd name="connsiteY6" fmla="*/ 648605 h 5188836"/>
              <a:gd name="connsiteX7" fmla="*/ 3459224 w 3459224"/>
              <a:gd name="connsiteY7" fmla="*/ 1141544 h 5188836"/>
              <a:gd name="connsiteX8" fmla="*/ 3459224 w 3459224"/>
              <a:gd name="connsiteY8" fmla="*/ 1686372 h 5188836"/>
              <a:gd name="connsiteX9" fmla="*/ 3459224 w 3459224"/>
              <a:gd name="connsiteY9" fmla="*/ 2283088 h 5188836"/>
              <a:gd name="connsiteX10" fmla="*/ 3459224 w 3459224"/>
              <a:gd name="connsiteY10" fmla="*/ 2879804 h 5188836"/>
              <a:gd name="connsiteX11" fmla="*/ 3459224 w 3459224"/>
              <a:gd name="connsiteY11" fmla="*/ 3476520 h 5188836"/>
              <a:gd name="connsiteX12" fmla="*/ 3459224 w 3459224"/>
              <a:gd name="connsiteY12" fmla="*/ 4073236 h 5188836"/>
              <a:gd name="connsiteX13" fmla="*/ 3459224 w 3459224"/>
              <a:gd name="connsiteY13" fmla="*/ 5188836 h 5188836"/>
              <a:gd name="connsiteX14" fmla="*/ 2698195 w 3459224"/>
              <a:gd name="connsiteY14" fmla="*/ 5188836 h 5188836"/>
              <a:gd name="connsiteX15" fmla="*/ 2006350 w 3459224"/>
              <a:gd name="connsiteY15" fmla="*/ 5188836 h 5188836"/>
              <a:gd name="connsiteX16" fmla="*/ 1383690 w 3459224"/>
              <a:gd name="connsiteY16" fmla="*/ 5188836 h 5188836"/>
              <a:gd name="connsiteX17" fmla="*/ 691845 w 3459224"/>
              <a:gd name="connsiteY17" fmla="*/ 5188836 h 5188836"/>
              <a:gd name="connsiteX18" fmla="*/ 0 w 3459224"/>
              <a:gd name="connsiteY18" fmla="*/ 5188836 h 5188836"/>
              <a:gd name="connsiteX19" fmla="*/ 0 w 3459224"/>
              <a:gd name="connsiteY19" fmla="*/ 4644008 h 5188836"/>
              <a:gd name="connsiteX20" fmla="*/ 0 w 3459224"/>
              <a:gd name="connsiteY20" fmla="*/ 4151069 h 5188836"/>
              <a:gd name="connsiteX21" fmla="*/ 0 w 3459224"/>
              <a:gd name="connsiteY21" fmla="*/ 3450576 h 5188836"/>
              <a:gd name="connsiteX22" fmla="*/ 0 w 3459224"/>
              <a:gd name="connsiteY22" fmla="*/ 2957637 h 5188836"/>
              <a:gd name="connsiteX23" fmla="*/ 0 w 3459224"/>
              <a:gd name="connsiteY23" fmla="*/ 2464697 h 5188836"/>
              <a:gd name="connsiteX24" fmla="*/ 0 w 3459224"/>
              <a:gd name="connsiteY24" fmla="*/ 1971758 h 5188836"/>
              <a:gd name="connsiteX25" fmla="*/ 0 w 3459224"/>
              <a:gd name="connsiteY25" fmla="*/ 1375042 h 5188836"/>
              <a:gd name="connsiteX26" fmla="*/ 0 w 3459224"/>
              <a:gd name="connsiteY26" fmla="*/ 726437 h 5188836"/>
              <a:gd name="connsiteX27" fmla="*/ 0 w 3459224"/>
              <a:gd name="connsiteY27" fmla="*/ 0 h 518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59224" h="5188836" extrusionOk="0">
                <a:moveTo>
                  <a:pt x="0" y="0"/>
                </a:moveTo>
                <a:cubicBezTo>
                  <a:pt x="291708" y="-15058"/>
                  <a:pt x="390080" y="20493"/>
                  <a:pt x="657253" y="0"/>
                </a:cubicBezTo>
                <a:cubicBezTo>
                  <a:pt x="924426" y="-20493"/>
                  <a:pt x="1110612" y="-15972"/>
                  <a:pt x="1279913" y="0"/>
                </a:cubicBezTo>
                <a:cubicBezTo>
                  <a:pt x="1449214" y="15972"/>
                  <a:pt x="1677653" y="15428"/>
                  <a:pt x="2006350" y="0"/>
                </a:cubicBezTo>
                <a:cubicBezTo>
                  <a:pt x="2335047" y="-15428"/>
                  <a:pt x="2307828" y="-17139"/>
                  <a:pt x="2594418" y="0"/>
                </a:cubicBezTo>
                <a:cubicBezTo>
                  <a:pt x="2881008" y="17139"/>
                  <a:pt x="3174714" y="33116"/>
                  <a:pt x="3459224" y="0"/>
                </a:cubicBezTo>
                <a:cubicBezTo>
                  <a:pt x="3484919" y="200954"/>
                  <a:pt x="3446669" y="464174"/>
                  <a:pt x="3459224" y="648605"/>
                </a:cubicBezTo>
                <a:cubicBezTo>
                  <a:pt x="3471779" y="833037"/>
                  <a:pt x="3466317" y="965814"/>
                  <a:pt x="3459224" y="1141544"/>
                </a:cubicBezTo>
                <a:cubicBezTo>
                  <a:pt x="3452131" y="1317274"/>
                  <a:pt x="3474633" y="1565024"/>
                  <a:pt x="3459224" y="1686372"/>
                </a:cubicBezTo>
                <a:cubicBezTo>
                  <a:pt x="3443815" y="1807720"/>
                  <a:pt x="3459343" y="2082704"/>
                  <a:pt x="3459224" y="2283088"/>
                </a:cubicBezTo>
                <a:cubicBezTo>
                  <a:pt x="3459105" y="2483472"/>
                  <a:pt x="3474900" y="2584581"/>
                  <a:pt x="3459224" y="2879804"/>
                </a:cubicBezTo>
                <a:cubicBezTo>
                  <a:pt x="3443548" y="3175027"/>
                  <a:pt x="3442623" y="3237220"/>
                  <a:pt x="3459224" y="3476520"/>
                </a:cubicBezTo>
                <a:cubicBezTo>
                  <a:pt x="3475825" y="3715820"/>
                  <a:pt x="3446900" y="3818182"/>
                  <a:pt x="3459224" y="4073236"/>
                </a:cubicBezTo>
                <a:cubicBezTo>
                  <a:pt x="3471548" y="4328290"/>
                  <a:pt x="3424394" y="4903752"/>
                  <a:pt x="3459224" y="5188836"/>
                </a:cubicBezTo>
                <a:cubicBezTo>
                  <a:pt x="3151392" y="5184587"/>
                  <a:pt x="3039823" y="5208729"/>
                  <a:pt x="2698195" y="5188836"/>
                </a:cubicBezTo>
                <a:cubicBezTo>
                  <a:pt x="2356567" y="5168943"/>
                  <a:pt x="2291193" y="5210466"/>
                  <a:pt x="2006350" y="5188836"/>
                </a:cubicBezTo>
                <a:cubicBezTo>
                  <a:pt x="1721507" y="5167206"/>
                  <a:pt x="1627333" y="5193991"/>
                  <a:pt x="1383690" y="5188836"/>
                </a:cubicBezTo>
                <a:cubicBezTo>
                  <a:pt x="1140047" y="5183681"/>
                  <a:pt x="898943" y="5186422"/>
                  <a:pt x="691845" y="5188836"/>
                </a:cubicBezTo>
                <a:cubicBezTo>
                  <a:pt x="484748" y="5191250"/>
                  <a:pt x="239161" y="5175134"/>
                  <a:pt x="0" y="5188836"/>
                </a:cubicBezTo>
                <a:cubicBezTo>
                  <a:pt x="2709" y="5040100"/>
                  <a:pt x="-11682" y="4810759"/>
                  <a:pt x="0" y="4644008"/>
                </a:cubicBezTo>
                <a:cubicBezTo>
                  <a:pt x="11682" y="4477257"/>
                  <a:pt x="-4050" y="4262457"/>
                  <a:pt x="0" y="4151069"/>
                </a:cubicBezTo>
                <a:cubicBezTo>
                  <a:pt x="4050" y="4039681"/>
                  <a:pt x="3805" y="3658293"/>
                  <a:pt x="0" y="3450576"/>
                </a:cubicBezTo>
                <a:cubicBezTo>
                  <a:pt x="-3805" y="3242859"/>
                  <a:pt x="-21376" y="3108134"/>
                  <a:pt x="0" y="2957637"/>
                </a:cubicBezTo>
                <a:cubicBezTo>
                  <a:pt x="21376" y="2807140"/>
                  <a:pt x="13644" y="2703461"/>
                  <a:pt x="0" y="2464697"/>
                </a:cubicBezTo>
                <a:cubicBezTo>
                  <a:pt x="-13644" y="2225933"/>
                  <a:pt x="17728" y="2083598"/>
                  <a:pt x="0" y="1971758"/>
                </a:cubicBezTo>
                <a:cubicBezTo>
                  <a:pt x="-17728" y="1859918"/>
                  <a:pt x="-11588" y="1590732"/>
                  <a:pt x="0" y="1375042"/>
                </a:cubicBezTo>
                <a:cubicBezTo>
                  <a:pt x="11588" y="1159352"/>
                  <a:pt x="29815" y="915761"/>
                  <a:pt x="0" y="726437"/>
                </a:cubicBezTo>
                <a:cubicBezTo>
                  <a:pt x="-29815" y="537113"/>
                  <a:pt x="-30526" y="153938"/>
                  <a:pt x="0" y="0"/>
                </a:cubicBezTo>
                <a:close/>
              </a:path>
            </a:pathLst>
          </a:custGeom>
          <a:noFill/>
          <a:ln>
            <a:noFill/>
            <a:extLst>
              <a:ext uri="{C807C97D-BFC1-408E-A445-0C87EB9F89A2}">
                <ask:lineSketchStyleProps xmlns:ask="http://schemas.microsoft.com/office/drawing/2018/sketchyshapes" xmlns="" sd="348249065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06E910D-F0FC-4D0E-BDD5-853CAF1FDFA2}"/>
              </a:ext>
            </a:extLst>
          </p:cNvPr>
          <p:cNvPicPr>
            <a:picLocks noChangeAspect="1"/>
          </p:cNvPicPr>
          <p:nvPr/>
        </p:nvPicPr>
        <p:blipFill rotWithShape="1">
          <a:blip r:embed="rId5"/>
          <a:srcRect t="24162"/>
          <a:stretch/>
        </p:blipFill>
        <p:spPr>
          <a:xfrm>
            <a:off x="404037" y="2245296"/>
            <a:ext cx="3060089" cy="3479394"/>
          </a:xfrm>
          <a:custGeom>
            <a:avLst/>
            <a:gdLst>
              <a:gd name="connsiteX0" fmla="*/ 0 w 3060089"/>
              <a:gd name="connsiteY0" fmla="*/ 0 h 3479394"/>
              <a:gd name="connsiteX1" fmla="*/ 612018 w 3060089"/>
              <a:gd name="connsiteY1" fmla="*/ 0 h 3479394"/>
              <a:gd name="connsiteX2" fmla="*/ 1132233 w 3060089"/>
              <a:gd name="connsiteY2" fmla="*/ 0 h 3479394"/>
              <a:gd name="connsiteX3" fmla="*/ 1683049 w 3060089"/>
              <a:gd name="connsiteY3" fmla="*/ 0 h 3479394"/>
              <a:gd name="connsiteX4" fmla="*/ 2233865 w 3060089"/>
              <a:gd name="connsiteY4" fmla="*/ 0 h 3479394"/>
              <a:gd name="connsiteX5" fmla="*/ 3060089 w 3060089"/>
              <a:gd name="connsiteY5" fmla="*/ 0 h 3479394"/>
              <a:gd name="connsiteX6" fmla="*/ 3060089 w 3060089"/>
              <a:gd name="connsiteY6" fmla="*/ 661085 h 3479394"/>
              <a:gd name="connsiteX7" fmla="*/ 3060089 w 3060089"/>
              <a:gd name="connsiteY7" fmla="*/ 1356964 h 3479394"/>
              <a:gd name="connsiteX8" fmla="*/ 3060089 w 3060089"/>
              <a:gd name="connsiteY8" fmla="*/ 2122430 h 3479394"/>
              <a:gd name="connsiteX9" fmla="*/ 3060089 w 3060089"/>
              <a:gd name="connsiteY9" fmla="*/ 2818309 h 3479394"/>
              <a:gd name="connsiteX10" fmla="*/ 3060089 w 3060089"/>
              <a:gd name="connsiteY10" fmla="*/ 3479394 h 3479394"/>
              <a:gd name="connsiteX11" fmla="*/ 2448071 w 3060089"/>
              <a:gd name="connsiteY11" fmla="*/ 3479394 h 3479394"/>
              <a:gd name="connsiteX12" fmla="*/ 1836053 w 3060089"/>
              <a:gd name="connsiteY12" fmla="*/ 3479394 h 3479394"/>
              <a:gd name="connsiteX13" fmla="*/ 1285237 w 3060089"/>
              <a:gd name="connsiteY13" fmla="*/ 3479394 h 3479394"/>
              <a:gd name="connsiteX14" fmla="*/ 703820 w 3060089"/>
              <a:gd name="connsiteY14" fmla="*/ 3479394 h 3479394"/>
              <a:gd name="connsiteX15" fmla="*/ 0 w 3060089"/>
              <a:gd name="connsiteY15" fmla="*/ 3479394 h 3479394"/>
              <a:gd name="connsiteX16" fmla="*/ 0 w 3060089"/>
              <a:gd name="connsiteY16" fmla="*/ 2783515 h 3479394"/>
              <a:gd name="connsiteX17" fmla="*/ 0 w 3060089"/>
              <a:gd name="connsiteY17" fmla="*/ 2018049 h 3479394"/>
              <a:gd name="connsiteX18" fmla="*/ 0 w 3060089"/>
              <a:gd name="connsiteY18" fmla="*/ 1322170 h 3479394"/>
              <a:gd name="connsiteX19" fmla="*/ 0 w 3060089"/>
              <a:gd name="connsiteY19" fmla="*/ 0 h 3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0089" h="3479394" fill="none" extrusionOk="0">
                <a:moveTo>
                  <a:pt x="0" y="0"/>
                </a:moveTo>
                <a:cubicBezTo>
                  <a:pt x="133893" y="-14136"/>
                  <a:pt x="343739" y="6968"/>
                  <a:pt x="612018" y="0"/>
                </a:cubicBezTo>
                <a:cubicBezTo>
                  <a:pt x="880297" y="-6968"/>
                  <a:pt x="976964" y="3183"/>
                  <a:pt x="1132233" y="0"/>
                </a:cubicBezTo>
                <a:cubicBezTo>
                  <a:pt x="1287503" y="-3183"/>
                  <a:pt x="1559759" y="-21935"/>
                  <a:pt x="1683049" y="0"/>
                </a:cubicBezTo>
                <a:cubicBezTo>
                  <a:pt x="1806339" y="21935"/>
                  <a:pt x="1960368" y="-25740"/>
                  <a:pt x="2233865" y="0"/>
                </a:cubicBezTo>
                <a:cubicBezTo>
                  <a:pt x="2507362" y="25740"/>
                  <a:pt x="2688496" y="19158"/>
                  <a:pt x="3060089" y="0"/>
                </a:cubicBezTo>
                <a:cubicBezTo>
                  <a:pt x="3031097" y="232016"/>
                  <a:pt x="3048252" y="449106"/>
                  <a:pt x="3060089" y="661085"/>
                </a:cubicBezTo>
                <a:cubicBezTo>
                  <a:pt x="3071926" y="873065"/>
                  <a:pt x="3056776" y="1180186"/>
                  <a:pt x="3060089" y="1356964"/>
                </a:cubicBezTo>
                <a:cubicBezTo>
                  <a:pt x="3063402" y="1533742"/>
                  <a:pt x="3046378" y="1965903"/>
                  <a:pt x="3060089" y="2122430"/>
                </a:cubicBezTo>
                <a:cubicBezTo>
                  <a:pt x="3073800" y="2278957"/>
                  <a:pt x="3067556" y="2655961"/>
                  <a:pt x="3060089" y="2818309"/>
                </a:cubicBezTo>
                <a:cubicBezTo>
                  <a:pt x="3052622" y="2980657"/>
                  <a:pt x="3063426" y="3330606"/>
                  <a:pt x="3060089" y="3479394"/>
                </a:cubicBezTo>
                <a:cubicBezTo>
                  <a:pt x="2811261" y="3461351"/>
                  <a:pt x="2696104" y="3492270"/>
                  <a:pt x="2448071" y="3479394"/>
                </a:cubicBezTo>
                <a:cubicBezTo>
                  <a:pt x="2200038" y="3466518"/>
                  <a:pt x="1982765" y="3491635"/>
                  <a:pt x="1836053" y="3479394"/>
                </a:cubicBezTo>
                <a:cubicBezTo>
                  <a:pt x="1689341" y="3467153"/>
                  <a:pt x="1510448" y="3497747"/>
                  <a:pt x="1285237" y="3479394"/>
                </a:cubicBezTo>
                <a:cubicBezTo>
                  <a:pt x="1060026" y="3461041"/>
                  <a:pt x="840222" y="3508012"/>
                  <a:pt x="703820" y="3479394"/>
                </a:cubicBezTo>
                <a:cubicBezTo>
                  <a:pt x="567418" y="3450776"/>
                  <a:pt x="195910" y="3448323"/>
                  <a:pt x="0" y="3479394"/>
                </a:cubicBezTo>
                <a:cubicBezTo>
                  <a:pt x="23636" y="3251986"/>
                  <a:pt x="-361" y="3079573"/>
                  <a:pt x="0" y="2783515"/>
                </a:cubicBezTo>
                <a:cubicBezTo>
                  <a:pt x="361" y="2487457"/>
                  <a:pt x="25561" y="2195283"/>
                  <a:pt x="0" y="2018049"/>
                </a:cubicBezTo>
                <a:cubicBezTo>
                  <a:pt x="-25561" y="1840815"/>
                  <a:pt x="4262" y="1604575"/>
                  <a:pt x="0" y="1322170"/>
                </a:cubicBezTo>
                <a:cubicBezTo>
                  <a:pt x="-4262" y="1039765"/>
                  <a:pt x="-30102" y="377125"/>
                  <a:pt x="0" y="0"/>
                </a:cubicBezTo>
                <a:close/>
              </a:path>
              <a:path w="3060089" h="3479394" stroke="0" extrusionOk="0">
                <a:moveTo>
                  <a:pt x="0" y="0"/>
                </a:moveTo>
                <a:cubicBezTo>
                  <a:pt x="167734" y="13470"/>
                  <a:pt x="446274" y="-23190"/>
                  <a:pt x="673220" y="0"/>
                </a:cubicBezTo>
                <a:cubicBezTo>
                  <a:pt x="900166" y="23190"/>
                  <a:pt x="954825" y="-4929"/>
                  <a:pt x="1224036" y="0"/>
                </a:cubicBezTo>
                <a:cubicBezTo>
                  <a:pt x="1493247" y="4929"/>
                  <a:pt x="1684829" y="13505"/>
                  <a:pt x="1897255" y="0"/>
                </a:cubicBezTo>
                <a:cubicBezTo>
                  <a:pt x="2109681" y="-13505"/>
                  <a:pt x="2748337" y="-53483"/>
                  <a:pt x="3060089" y="0"/>
                </a:cubicBezTo>
                <a:cubicBezTo>
                  <a:pt x="3084849" y="259564"/>
                  <a:pt x="3025513" y="423259"/>
                  <a:pt x="3060089" y="765467"/>
                </a:cubicBezTo>
                <a:cubicBezTo>
                  <a:pt x="3094665" y="1107675"/>
                  <a:pt x="3032486" y="1178249"/>
                  <a:pt x="3060089" y="1356964"/>
                </a:cubicBezTo>
                <a:cubicBezTo>
                  <a:pt x="3087692" y="1535679"/>
                  <a:pt x="3050088" y="1854964"/>
                  <a:pt x="3060089" y="1983255"/>
                </a:cubicBezTo>
                <a:cubicBezTo>
                  <a:pt x="3070090" y="2111546"/>
                  <a:pt x="3058551" y="2429969"/>
                  <a:pt x="3060089" y="2644339"/>
                </a:cubicBezTo>
                <a:cubicBezTo>
                  <a:pt x="3061627" y="2858709"/>
                  <a:pt x="3023790" y="3309792"/>
                  <a:pt x="3060089" y="3479394"/>
                </a:cubicBezTo>
                <a:cubicBezTo>
                  <a:pt x="2871507" y="3489654"/>
                  <a:pt x="2705749" y="3487671"/>
                  <a:pt x="2539874" y="3479394"/>
                </a:cubicBezTo>
                <a:cubicBezTo>
                  <a:pt x="2373999" y="3471117"/>
                  <a:pt x="2053679" y="3505612"/>
                  <a:pt x="1866654" y="3479394"/>
                </a:cubicBezTo>
                <a:cubicBezTo>
                  <a:pt x="1679629" y="3453176"/>
                  <a:pt x="1381763" y="3472497"/>
                  <a:pt x="1224036" y="3479394"/>
                </a:cubicBezTo>
                <a:cubicBezTo>
                  <a:pt x="1066309" y="3486291"/>
                  <a:pt x="755229" y="3475125"/>
                  <a:pt x="612018" y="3479394"/>
                </a:cubicBezTo>
                <a:cubicBezTo>
                  <a:pt x="468807" y="3483663"/>
                  <a:pt x="184823" y="3488853"/>
                  <a:pt x="0" y="3479394"/>
                </a:cubicBezTo>
                <a:cubicBezTo>
                  <a:pt x="3174" y="3329219"/>
                  <a:pt x="-29021" y="3154780"/>
                  <a:pt x="0" y="2887897"/>
                </a:cubicBezTo>
                <a:cubicBezTo>
                  <a:pt x="29021" y="2621014"/>
                  <a:pt x="10179" y="2504315"/>
                  <a:pt x="0" y="2261606"/>
                </a:cubicBezTo>
                <a:cubicBezTo>
                  <a:pt x="-10179" y="2018897"/>
                  <a:pt x="-7026" y="1874795"/>
                  <a:pt x="0" y="1670109"/>
                </a:cubicBezTo>
                <a:cubicBezTo>
                  <a:pt x="7026" y="1465423"/>
                  <a:pt x="-6864" y="1242815"/>
                  <a:pt x="0" y="904642"/>
                </a:cubicBezTo>
                <a:cubicBezTo>
                  <a:pt x="6864" y="566469"/>
                  <a:pt x="-6641" y="308827"/>
                  <a:pt x="0" y="0"/>
                </a:cubicBezTo>
                <a:close/>
              </a:path>
            </a:pathLst>
          </a:custGeom>
          <a:ln>
            <a:solidFill>
              <a:schemeClr val="tx1"/>
            </a:solidFill>
            <a:extLst>
              <a:ext uri="{C807C97D-BFC1-408E-A445-0C87EB9F89A2}">
                <ask:lineSketchStyleProps xmlns:ask="http://schemas.microsoft.com/office/drawing/2018/sketchyshapes" xmlns="" sd="4026647384">
                  <a:prstGeom prst="rect">
                    <a:avLst/>
                  </a:prstGeom>
                  <ask:type>
                    <ask:lineSketchFreehand/>
                  </ask:type>
                </ask:lineSketchStyleProps>
              </a:ext>
            </a:extLst>
          </a:ln>
        </p:spPr>
      </p:pic>
      <p:sp>
        <p:nvSpPr>
          <p:cNvPr id="2" name="Rectangle 1"/>
          <p:cNvSpPr/>
          <p:nvPr/>
        </p:nvSpPr>
        <p:spPr>
          <a:xfrm>
            <a:off x="404037" y="1582058"/>
            <a:ext cx="10220420" cy="1138773"/>
          </a:xfrm>
          <a:prstGeom prst="rect">
            <a:avLst/>
          </a:prstGeom>
        </p:spPr>
        <p:txBody>
          <a:bodyPr wrap="square">
            <a:spAutoFit/>
          </a:bodyPr>
          <a:lstStyle/>
          <a:p>
            <a:pPr>
              <a:buFont typeface="Wingdings" panose="05000000000000000000" pitchFamily="2" charset="2"/>
              <a:buChar char="§"/>
            </a:pPr>
            <a:endParaRPr lang="he-IL" altLang="en-US" sz="2400" b="1" dirty="0">
              <a:solidFill>
                <a:srgbClr val="005574"/>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he-IL" altLang="en-US" sz="2400" b="1" dirty="0">
              <a:solidFill>
                <a:srgbClr val="005574"/>
              </a:solidFill>
              <a:latin typeface="Arial" panose="020B0604020202020204" pitchFamily="34" charset="0"/>
              <a:cs typeface="Arial" panose="020B0604020202020204" pitchFamily="34" charset="0"/>
            </a:endParaRPr>
          </a:p>
          <a:p>
            <a:pPr lvl="1">
              <a:buFont typeface="Wingdings" panose="05000000000000000000" pitchFamily="2" charset="2"/>
              <a:buChar char="§"/>
            </a:pPr>
            <a:endParaRPr lang="he-IL" altLang="en-US" sz="2000" b="1" dirty="0">
              <a:solidFill>
                <a:srgbClr val="005574"/>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3589E6-17FF-4165-83B6-249C131E0CD0}"/>
              </a:ext>
            </a:extLst>
          </p:cNvPr>
          <p:cNvSpPr txBox="1"/>
          <p:nvPr/>
        </p:nvSpPr>
        <p:spPr>
          <a:xfrm>
            <a:off x="3726947" y="1008845"/>
            <a:ext cx="6897510" cy="523220"/>
          </a:xfrm>
          <a:prstGeom prst="rect">
            <a:avLst/>
          </a:prstGeom>
          <a:noFill/>
        </p:spPr>
        <p:txBody>
          <a:bodyPr wrap="square">
            <a:spAutoFit/>
          </a:bodyPr>
          <a:lstStyle/>
          <a:p>
            <a:r>
              <a:rPr lang="he-IL" sz="2800" dirty="0" err="1">
                <a:solidFill>
                  <a:srgbClr val="005574"/>
                </a:solidFill>
                <a:latin typeface="Arial" panose="020B0604020202020204" pitchFamily="34" charset="0"/>
                <a:cs typeface="+mj-cs"/>
              </a:rPr>
              <a:t>מִחְדּוּש</a:t>
            </a:r>
            <a:r>
              <a:rPr lang="he-IL" sz="2800" dirty="0">
                <a:solidFill>
                  <a:srgbClr val="005574"/>
                </a:solidFill>
                <a:latin typeface="Arial" panose="020B0604020202020204" pitchFamily="34" charset="0"/>
                <a:cs typeface="+mj-cs"/>
              </a:rPr>
              <a:t>ׁ</a:t>
            </a:r>
            <a:r>
              <a:rPr lang="he-IL" altLang="en-US" sz="2800" dirty="0">
                <a:solidFill>
                  <a:srgbClr val="005574"/>
                </a:solidFill>
                <a:latin typeface="Arial" panose="020B0604020202020204" pitchFamily="34" charset="0"/>
                <a:cs typeface="+mj-cs"/>
              </a:rPr>
              <a:t> (</a:t>
            </a:r>
            <a:r>
              <a:rPr lang="he-IL" altLang="en-US" sz="2800" dirty="0" err="1">
                <a:solidFill>
                  <a:srgbClr val="005574"/>
                </a:solidFill>
                <a:latin typeface="Arial" panose="020B0604020202020204" pitchFamily="34" charset="0"/>
                <a:cs typeface="+mj-cs"/>
              </a:rPr>
              <a:t>מיחזור</a:t>
            </a:r>
            <a:r>
              <a:rPr lang="he-IL" altLang="en-US" sz="2800" dirty="0">
                <a:solidFill>
                  <a:srgbClr val="005574"/>
                </a:solidFill>
                <a:latin typeface="Arial" panose="020B0604020202020204" pitchFamily="34" charset="0"/>
                <a:cs typeface="+mj-cs"/>
              </a:rPr>
              <a:t>+ חידוש):</a:t>
            </a:r>
          </a:p>
        </p:txBody>
      </p:sp>
      <p:sp>
        <p:nvSpPr>
          <p:cNvPr id="10" name="TextBox 9">
            <a:extLst>
              <a:ext uri="{FF2B5EF4-FFF2-40B4-BE49-F238E27FC236}">
                <a16:creationId xmlns:a16="http://schemas.microsoft.com/office/drawing/2014/main" id="{F5A56803-863D-4653-AF99-1569E8ADD1DC}"/>
              </a:ext>
            </a:extLst>
          </p:cNvPr>
          <p:cNvSpPr txBox="1"/>
          <p:nvPr/>
        </p:nvSpPr>
        <p:spPr>
          <a:xfrm>
            <a:off x="178131" y="1474925"/>
            <a:ext cx="10521694" cy="954107"/>
          </a:xfrm>
          <a:prstGeom prst="rect">
            <a:avLst/>
          </a:prstGeom>
          <a:noFill/>
        </p:spPr>
        <p:txBody>
          <a:bodyPr wrap="square">
            <a:spAutoFit/>
          </a:bodyPr>
          <a:lstStyle/>
          <a:p>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תהליך יצירתי בו חומרי גלם ישנים מומרים לפריטים חדשים שמעלים את ערך חומרי הגלם. ולא רק בבדים.</a:t>
            </a:r>
          </a:p>
        </p:txBody>
      </p:sp>
      <p:pic>
        <p:nvPicPr>
          <p:cNvPr id="4102" name="Picture 6" descr="מתלה תמונות מגלגל אפוניים">
            <a:extLst>
              <a:ext uri="{FF2B5EF4-FFF2-40B4-BE49-F238E27FC236}">
                <a16:creationId xmlns:a16="http://schemas.microsoft.com/office/drawing/2014/main" id="{6F359218-CA57-4488-A9D4-724731845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725" y="3429000"/>
            <a:ext cx="2406732" cy="3208976"/>
          </a:xfrm>
          <a:custGeom>
            <a:avLst/>
            <a:gdLst>
              <a:gd name="connsiteX0" fmla="*/ 0 w 2406732"/>
              <a:gd name="connsiteY0" fmla="*/ 0 h 3208976"/>
              <a:gd name="connsiteX1" fmla="*/ 529481 w 2406732"/>
              <a:gd name="connsiteY1" fmla="*/ 0 h 3208976"/>
              <a:gd name="connsiteX2" fmla="*/ 1131164 w 2406732"/>
              <a:gd name="connsiteY2" fmla="*/ 0 h 3208976"/>
              <a:gd name="connsiteX3" fmla="*/ 1708780 w 2406732"/>
              <a:gd name="connsiteY3" fmla="*/ 0 h 3208976"/>
              <a:gd name="connsiteX4" fmla="*/ 2406732 w 2406732"/>
              <a:gd name="connsiteY4" fmla="*/ 0 h 3208976"/>
              <a:gd name="connsiteX5" fmla="*/ 2406732 w 2406732"/>
              <a:gd name="connsiteY5" fmla="*/ 641795 h 3208976"/>
              <a:gd name="connsiteX6" fmla="*/ 2406732 w 2406732"/>
              <a:gd name="connsiteY6" fmla="*/ 1347770 h 3208976"/>
              <a:gd name="connsiteX7" fmla="*/ 2406732 w 2406732"/>
              <a:gd name="connsiteY7" fmla="*/ 1957475 h 3208976"/>
              <a:gd name="connsiteX8" fmla="*/ 2406732 w 2406732"/>
              <a:gd name="connsiteY8" fmla="*/ 2631360 h 3208976"/>
              <a:gd name="connsiteX9" fmla="*/ 2406732 w 2406732"/>
              <a:gd name="connsiteY9" fmla="*/ 3208976 h 3208976"/>
              <a:gd name="connsiteX10" fmla="*/ 1877251 w 2406732"/>
              <a:gd name="connsiteY10" fmla="*/ 3208976 h 3208976"/>
              <a:gd name="connsiteX11" fmla="*/ 1251501 w 2406732"/>
              <a:gd name="connsiteY11" fmla="*/ 3208976 h 3208976"/>
              <a:gd name="connsiteX12" fmla="*/ 601683 w 2406732"/>
              <a:gd name="connsiteY12" fmla="*/ 3208976 h 3208976"/>
              <a:gd name="connsiteX13" fmla="*/ 0 w 2406732"/>
              <a:gd name="connsiteY13" fmla="*/ 3208976 h 3208976"/>
              <a:gd name="connsiteX14" fmla="*/ 0 w 2406732"/>
              <a:gd name="connsiteY14" fmla="*/ 2567181 h 3208976"/>
              <a:gd name="connsiteX15" fmla="*/ 0 w 2406732"/>
              <a:gd name="connsiteY15" fmla="*/ 1861206 h 3208976"/>
              <a:gd name="connsiteX16" fmla="*/ 0 w 2406732"/>
              <a:gd name="connsiteY16" fmla="*/ 1315680 h 3208976"/>
              <a:gd name="connsiteX17" fmla="*/ 0 w 2406732"/>
              <a:gd name="connsiteY17" fmla="*/ 738064 h 3208976"/>
              <a:gd name="connsiteX18" fmla="*/ 0 w 2406732"/>
              <a:gd name="connsiteY18" fmla="*/ 0 h 320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6732" h="3208976" extrusionOk="0">
                <a:moveTo>
                  <a:pt x="0" y="0"/>
                </a:moveTo>
                <a:cubicBezTo>
                  <a:pt x="116154" y="-16451"/>
                  <a:pt x="410303" y="-23639"/>
                  <a:pt x="529481" y="0"/>
                </a:cubicBezTo>
                <a:cubicBezTo>
                  <a:pt x="648659" y="23639"/>
                  <a:pt x="903457" y="-15859"/>
                  <a:pt x="1131164" y="0"/>
                </a:cubicBezTo>
                <a:cubicBezTo>
                  <a:pt x="1358871" y="15859"/>
                  <a:pt x="1518418" y="20793"/>
                  <a:pt x="1708780" y="0"/>
                </a:cubicBezTo>
                <a:cubicBezTo>
                  <a:pt x="1899142" y="-20793"/>
                  <a:pt x="2078704" y="14225"/>
                  <a:pt x="2406732" y="0"/>
                </a:cubicBezTo>
                <a:cubicBezTo>
                  <a:pt x="2437927" y="299229"/>
                  <a:pt x="2391165" y="396062"/>
                  <a:pt x="2406732" y="641795"/>
                </a:cubicBezTo>
                <a:cubicBezTo>
                  <a:pt x="2422299" y="887528"/>
                  <a:pt x="2424274" y="1119435"/>
                  <a:pt x="2406732" y="1347770"/>
                </a:cubicBezTo>
                <a:cubicBezTo>
                  <a:pt x="2389190" y="1576105"/>
                  <a:pt x="2395550" y="1658928"/>
                  <a:pt x="2406732" y="1957475"/>
                </a:cubicBezTo>
                <a:cubicBezTo>
                  <a:pt x="2417914" y="2256023"/>
                  <a:pt x="2420323" y="2312741"/>
                  <a:pt x="2406732" y="2631360"/>
                </a:cubicBezTo>
                <a:cubicBezTo>
                  <a:pt x="2393141" y="2949979"/>
                  <a:pt x="2384814" y="3028700"/>
                  <a:pt x="2406732" y="3208976"/>
                </a:cubicBezTo>
                <a:cubicBezTo>
                  <a:pt x="2254747" y="3228321"/>
                  <a:pt x="1989905" y="3221079"/>
                  <a:pt x="1877251" y="3208976"/>
                </a:cubicBezTo>
                <a:cubicBezTo>
                  <a:pt x="1764597" y="3196873"/>
                  <a:pt x="1424959" y="3203208"/>
                  <a:pt x="1251501" y="3208976"/>
                </a:cubicBezTo>
                <a:cubicBezTo>
                  <a:pt x="1078043" y="3214745"/>
                  <a:pt x="869906" y="3227455"/>
                  <a:pt x="601683" y="3208976"/>
                </a:cubicBezTo>
                <a:cubicBezTo>
                  <a:pt x="333460" y="3190497"/>
                  <a:pt x="230796" y="3197359"/>
                  <a:pt x="0" y="3208976"/>
                </a:cubicBezTo>
                <a:cubicBezTo>
                  <a:pt x="9952" y="2967209"/>
                  <a:pt x="14355" y="2853568"/>
                  <a:pt x="0" y="2567181"/>
                </a:cubicBezTo>
                <a:cubicBezTo>
                  <a:pt x="-14355" y="2280794"/>
                  <a:pt x="-1936" y="2080463"/>
                  <a:pt x="0" y="1861206"/>
                </a:cubicBezTo>
                <a:cubicBezTo>
                  <a:pt x="1936" y="1641949"/>
                  <a:pt x="23610" y="1468148"/>
                  <a:pt x="0" y="1315680"/>
                </a:cubicBezTo>
                <a:cubicBezTo>
                  <a:pt x="-23610" y="1163212"/>
                  <a:pt x="-6837" y="995834"/>
                  <a:pt x="0" y="738064"/>
                </a:cubicBezTo>
                <a:cubicBezTo>
                  <a:pt x="6837" y="480294"/>
                  <a:pt x="-20244" y="213094"/>
                  <a:pt x="0" y="0"/>
                </a:cubicBezTo>
                <a:close/>
              </a:path>
            </a:pathLst>
          </a:custGeom>
          <a:noFill/>
          <a:ln>
            <a:solidFill>
              <a:schemeClr val="tx1"/>
            </a:solidFill>
            <a:extLst>
              <a:ext uri="{C807C97D-BFC1-408E-A445-0C87EB9F89A2}">
                <ask:lineSketchStyleProps xmlns:ask="http://schemas.microsoft.com/office/drawing/2018/sketchyshapes" xmlns="" sd="367591027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3B60952-0439-4B6A-BD7A-128B1B75A6C3}"/>
              </a:ext>
            </a:extLst>
          </p:cNvPr>
          <p:cNvSpPr txBox="1"/>
          <p:nvPr/>
        </p:nvSpPr>
        <p:spPr>
          <a:xfrm>
            <a:off x="6796744" y="320470"/>
            <a:ext cx="3827713" cy="523220"/>
          </a:xfrm>
          <a:prstGeom prst="rect">
            <a:avLst/>
          </a:prstGeom>
          <a:solidFill>
            <a:schemeClr val="bg1"/>
          </a:solidFill>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pic>
        <p:nvPicPr>
          <p:cNvPr id="14" name="Picture 4">
            <a:extLst>
              <a:ext uri="{FF2B5EF4-FFF2-40B4-BE49-F238E27FC236}">
                <a16:creationId xmlns:a16="http://schemas.microsoft.com/office/drawing/2014/main" id="{1FBF6664-46A7-43DA-B4D4-E0A7E32AEA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9415" y="4905540"/>
            <a:ext cx="1638300" cy="1638300"/>
          </a:xfrm>
          <a:custGeom>
            <a:avLst/>
            <a:gdLst>
              <a:gd name="connsiteX0" fmla="*/ 0 w 1638300"/>
              <a:gd name="connsiteY0" fmla="*/ 0 h 1638300"/>
              <a:gd name="connsiteX1" fmla="*/ 562483 w 1638300"/>
              <a:gd name="connsiteY1" fmla="*/ 0 h 1638300"/>
              <a:gd name="connsiteX2" fmla="*/ 1108583 w 1638300"/>
              <a:gd name="connsiteY2" fmla="*/ 0 h 1638300"/>
              <a:gd name="connsiteX3" fmla="*/ 1638300 w 1638300"/>
              <a:gd name="connsiteY3" fmla="*/ 0 h 1638300"/>
              <a:gd name="connsiteX4" fmla="*/ 1638300 w 1638300"/>
              <a:gd name="connsiteY4" fmla="*/ 578866 h 1638300"/>
              <a:gd name="connsiteX5" fmla="*/ 1638300 w 1638300"/>
              <a:gd name="connsiteY5" fmla="*/ 1157732 h 1638300"/>
              <a:gd name="connsiteX6" fmla="*/ 1638300 w 1638300"/>
              <a:gd name="connsiteY6" fmla="*/ 1638300 h 1638300"/>
              <a:gd name="connsiteX7" fmla="*/ 1141349 w 1638300"/>
              <a:gd name="connsiteY7" fmla="*/ 1638300 h 1638300"/>
              <a:gd name="connsiteX8" fmla="*/ 611632 w 1638300"/>
              <a:gd name="connsiteY8" fmla="*/ 1638300 h 1638300"/>
              <a:gd name="connsiteX9" fmla="*/ 0 w 1638300"/>
              <a:gd name="connsiteY9" fmla="*/ 1638300 h 1638300"/>
              <a:gd name="connsiteX10" fmla="*/ 0 w 1638300"/>
              <a:gd name="connsiteY10" fmla="*/ 1141349 h 1638300"/>
              <a:gd name="connsiteX11" fmla="*/ 0 w 1638300"/>
              <a:gd name="connsiteY11" fmla="*/ 611632 h 1638300"/>
              <a:gd name="connsiteX12" fmla="*/ 0 w 1638300"/>
              <a:gd name="connsiteY1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300" h="1638300" extrusionOk="0">
                <a:moveTo>
                  <a:pt x="0" y="0"/>
                </a:moveTo>
                <a:cubicBezTo>
                  <a:pt x="263391" y="5974"/>
                  <a:pt x="347026" y="10982"/>
                  <a:pt x="562483" y="0"/>
                </a:cubicBezTo>
                <a:cubicBezTo>
                  <a:pt x="777940" y="-10982"/>
                  <a:pt x="956229" y="-17995"/>
                  <a:pt x="1108583" y="0"/>
                </a:cubicBezTo>
                <a:cubicBezTo>
                  <a:pt x="1260937" y="17995"/>
                  <a:pt x="1503173" y="18988"/>
                  <a:pt x="1638300" y="0"/>
                </a:cubicBezTo>
                <a:cubicBezTo>
                  <a:pt x="1616251" y="147854"/>
                  <a:pt x="1649027" y="355693"/>
                  <a:pt x="1638300" y="578866"/>
                </a:cubicBezTo>
                <a:cubicBezTo>
                  <a:pt x="1627573" y="802039"/>
                  <a:pt x="1664209" y="956403"/>
                  <a:pt x="1638300" y="1157732"/>
                </a:cubicBezTo>
                <a:cubicBezTo>
                  <a:pt x="1612391" y="1359061"/>
                  <a:pt x="1625010" y="1437443"/>
                  <a:pt x="1638300" y="1638300"/>
                </a:cubicBezTo>
                <a:cubicBezTo>
                  <a:pt x="1485675" y="1661293"/>
                  <a:pt x="1320113" y="1617095"/>
                  <a:pt x="1141349" y="1638300"/>
                </a:cubicBezTo>
                <a:cubicBezTo>
                  <a:pt x="962585" y="1659505"/>
                  <a:pt x="759730" y="1656458"/>
                  <a:pt x="611632" y="1638300"/>
                </a:cubicBezTo>
                <a:cubicBezTo>
                  <a:pt x="463534" y="1620142"/>
                  <a:pt x="188573" y="1642363"/>
                  <a:pt x="0" y="1638300"/>
                </a:cubicBezTo>
                <a:cubicBezTo>
                  <a:pt x="24777" y="1456314"/>
                  <a:pt x="8110" y="1268222"/>
                  <a:pt x="0" y="1141349"/>
                </a:cubicBezTo>
                <a:cubicBezTo>
                  <a:pt x="-8110" y="1014476"/>
                  <a:pt x="16694" y="774228"/>
                  <a:pt x="0" y="611632"/>
                </a:cubicBezTo>
                <a:cubicBezTo>
                  <a:pt x="-16694" y="449036"/>
                  <a:pt x="7194" y="151663"/>
                  <a:pt x="0" y="0"/>
                </a:cubicBezTo>
                <a:close/>
              </a:path>
            </a:pathLst>
          </a:custGeom>
          <a:noFill/>
          <a:ln>
            <a:solidFill>
              <a:schemeClr val="tx1"/>
            </a:solidFill>
            <a:extLst>
              <a:ext uri="{C807C97D-BFC1-408E-A445-0C87EB9F89A2}">
                <ask:lineSketchStyleProps xmlns:ask="http://schemas.microsoft.com/office/drawing/2018/sketchyshapes" xmlns="" sd="6810598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497F71-4DCE-4E47-9864-8D0EB6DAD52B}"/>
              </a:ext>
            </a:extLst>
          </p:cNvPr>
          <p:cNvPicPr>
            <a:picLocks noChangeAspect="1"/>
          </p:cNvPicPr>
          <p:nvPr/>
        </p:nvPicPr>
        <p:blipFill>
          <a:blip r:embed="rId8"/>
          <a:stretch>
            <a:fillRect/>
          </a:stretch>
        </p:blipFill>
        <p:spPr>
          <a:xfrm>
            <a:off x="5950177" y="6175828"/>
            <a:ext cx="1810003" cy="495369"/>
          </a:xfrm>
          <a:prstGeom prst="rect">
            <a:avLst/>
          </a:prstGeom>
        </p:spPr>
      </p:pic>
      <p:pic>
        <p:nvPicPr>
          <p:cNvPr id="16" name="Picture 2" descr="מיחדוש | Re.gal | Tel Aviv-yafo">
            <a:extLst>
              <a:ext uri="{FF2B5EF4-FFF2-40B4-BE49-F238E27FC236}">
                <a16:creationId xmlns:a16="http://schemas.microsoft.com/office/drawing/2014/main" id="{EDC53157-0016-477F-B617-AD3F60FCD0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78776" y="5807817"/>
            <a:ext cx="736023" cy="7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2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238991" y="1582058"/>
            <a:ext cx="10385466" cy="5007428"/>
          </a:xfrm>
        </p:spPr>
        <p:txBody>
          <a:bodyPr>
            <a:normAutofit/>
          </a:bodyPr>
          <a:lstStyle/>
          <a:p>
            <a:pPr>
              <a:lnSpc>
                <a:spcPct val="150000"/>
              </a:lnSpc>
              <a:buFont typeface="Wingdings" panose="05000000000000000000" pitchFamily="2" charset="2"/>
              <a:buChar char="§"/>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מהם השלבים של יצירת חולצה, משלב ייצור החומרים ועד שהיא מגיעה אלינו לארון?</a:t>
            </a:r>
          </a:p>
          <a:p>
            <a:pPr>
              <a:lnSpc>
                <a:spcPct val="150000"/>
              </a:lnSpc>
              <a:buFont typeface="Wingdings" panose="05000000000000000000" pitchFamily="2" charset="2"/>
              <a:buChar char="§"/>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מה הקשר בין התהליך הזה</a:t>
            </a:r>
          </a:p>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    לשינוי האקלים? בואו נגלה!</a:t>
            </a:r>
          </a:p>
          <a:p>
            <a:pPr marL="0" indent="0">
              <a:lnSpc>
                <a:spcPct val="150000"/>
              </a:lnSpc>
              <a:buNone/>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305154" name="Rectangle 2"/>
          <p:cNvSpPr>
            <a:spLocks noGrp="1" noChangeArrowheads="1"/>
          </p:cNvSpPr>
          <p:nvPr>
            <p:ph type="title"/>
          </p:nvPr>
        </p:nvSpPr>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הקשר בין שינוי האקלים לתעשיית האופנה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2" descr="Textile Mill Spinning Industry Isometric 201220115 Vector Illustration  Concept">
            <a:extLst>
              <a:ext uri="{FF2B5EF4-FFF2-40B4-BE49-F238E27FC236}">
                <a16:creationId xmlns:a16="http://schemas.microsoft.com/office/drawing/2014/main" id="{09C0BB97-09D7-4987-6719-E6313893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92374"/>
            <a:ext cx="4000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88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3C4EF-75A6-42F6-B318-E2BA4A01B74F}"/>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65875"/>
          <a:stretch/>
        </p:blipFill>
        <p:spPr>
          <a:xfrm>
            <a:off x="404038" y="1582058"/>
            <a:ext cx="10220419" cy="4933048"/>
          </a:xfrm>
          <a:custGeom>
            <a:avLst/>
            <a:gdLst>
              <a:gd name="connsiteX0" fmla="*/ 0 w 10220419"/>
              <a:gd name="connsiteY0" fmla="*/ 0 h 4933048"/>
              <a:gd name="connsiteX1" fmla="*/ 261188 w 10220419"/>
              <a:gd name="connsiteY1" fmla="*/ 0 h 4933048"/>
              <a:gd name="connsiteX2" fmla="*/ 726785 w 10220419"/>
              <a:gd name="connsiteY2" fmla="*/ 0 h 4933048"/>
              <a:gd name="connsiteX3" fmla="*/ 987974 w 10220419"/>
              <a:gd name="connsiteY3" fmla="*/ 0 h 4933048"/>
              <a:gd name="connsiteX4" fmla="*/ 1760183 w 10220419"/>
              <a:gd name="connsiteY4" fmla="*/ 0 h 4933048"/>
              <a:gd name="connsiteX5" fmla="*/ 2532393 w 10220419"/>
              <a:gd name="connsiteY5" fmla="*/ 0 h 4933048"/>
              <a:gd name="connsiteX6" fmla="*/ 3202398 w 10220419"/>
              <a:gd name="connsiteY6" fmla="*/ 0 h 4933048"/>
              <a:gd name="connsiteX7" fmla="*/ 3974607 w 10220419"/>
              <a:gd name="connsiteY7" fmla="*/ 0 h 4933048"/>
              <a:gd name="connsiteX8" fmla="*/ 4338000 w 10220419"/>
              <a:gd name="connsiteY8" fmla="*/ 0 h 4933048"/>
              <a:gd name="connsiteX9" fmla="*/ 5110209 w 10220419"/>
              <a:gd name="connsiteY9" fmla="*/ 0 h 4933048"/>
              <a:gd name="connsiteX10" fmla="*/ 5371398 w 10220419"/>
              <a:gd name="connsiteY10" fmla="*/ 0 h 4933048"/>
              <a:gd name="connsiteX11" fmla="*/ 5734791 w 10220419"/>
              <a:gd name="connsiteY11" fmla="*/ 0 h 4933048"/>
              <a:gd name="connsiteX12" fmla="*/ 6404796 w 10220419"/>
              <a:gd name="connsiteY12" fmla="*/ 0 h 4933048"/>
              <a:gd name="connsiteX13" fmla="*/ 6768189 w 10220419"/>
              <a:gd name="connsiteY13" fmla="*/ 0 h 4933048"/>
              <a:gd name="connsiteX14" fmla="*/ 7438194 w 10220419"/>
              <a:gd name="connsiteY14" fmla="*/ 0 h 4933048"/>
              <a:gd name="connsiteX15" fmla="*/ 8108199 w 10220419"/>
              <a:gd name="connsiteY15" fmla="*/ 0 h 4933048"/>
              <a:gd name="connsiteX16" fmla="*/ 8471592 w 10220419"/>
              <a:gd name="connsiteY16" fmla="*/ 0 h 4933048"/>
              <a:gd name="connsiteX17" fmla="*/ 9039393 w 10220419"/>
              <a:gd name="connsiteY17" fmla="*/ 0 h 4933048"/>
              <a:gd name="connsiteX18" fmla="*/ 9402785 w 10220419"/>
              <a:gd name="connsiteY18" fmla="*/ 0 h 4933048"/>
              <a:gd name="connsiteX19" fmla="*/ 10220419 w 10220419"/>
              <a:gd name="connsiteY19" fmla="*/ 0 h 4933048"/>
              <a:gd name="connsiteX20" fmla="*/ 10220419 w 10220419"/>
              <a:gd name="connsiteY20" fmla="*/ 400125 h 4933048"/>
              <a:gd name="connsiteX21" fmla="*/ 10220419 w 10220419"/>
              <a:gd name="connsiteY21" fmla="*/ 1046902 h 4933048"/>
              <a:gd name="connsiteX22" fmla="*/ 10220419 w 10220419"/>
              <a:gd name="connsiteY22" fmla="*/ 1644349 h 4933048"/>
              <a:gd name="connsiteX23" fmla="*/ 10220419 w 10220419"/>
              <a:gd name="connsiteY23" fmla="*/ 2044474 h 4933048"/>
              <a:gd name="connsiteX24" fmla="*/ 10220419 w 10220419"/>
              <a:gd name="connsiteY24" fmla="*/ 2543260 h 4933048"/>
              <a:gd name="connsiteX25" fmla="*/ 10220419 w 10220419"/>
              <a:gd name="connsiteY25" fmla="*/ 3042046 h 4933048"/>
              <a:gd name="connsiteX26" fmla="*/ 10220419 w 10220419"/>
              <a:gd name="connsiteY26" fmla="*/ 3639493 h 4933048"/>
              <a:gd name="connsiteX27" fmla="*/ 10220419 w 10220419"/>
              <a:gd name="connsiteY27" fmla="*/ 4138279 h 4933048"/>
              <a:gd name="connsiteX28" fmla="*/ 10220419 w 10220419"/>
              <a:gd name="connsiteY28" fmla="*/ 4933048 h 4933048"/>
              <a:gd name="connsiteX29" fmla="*/ 9754822 w 10220419"/>
              <a:gd name="connsiteY29" fmla="*/ 4933048 h 4933048"/>
              <a:gd name="connsiteX30" fmla="*/ 9187021 w 10220419"/>
              <a:gd name="connsiteY30" fmla="*/ 4933048 h 4933048"/>
              <a:gd name="connsiteX31" fmla="*/ 8823628 w 10220419"/>
              <a:gd name="connsiteY31" fmla="*/ 4933048 h 4933048"/>
              <a:gd name="connsiteX32" fmla="*/ 8051419 w 10220419"/>
              <a:gd name="connsiteY32" fmla="*/ 4933048 h 4933048"/>
              <a:gd name="connsiteX33" fmla="*/ 7483618 w 10220419"/>
              <a:gd name="connsiteY33" fmla="*/ 4933048 h 4933048"/>
              <a:gd name="connsiteX34" fmla="*/ 6711408 w 10220419"/>
              <a:gd name="connsiteY34" fmla="*/ 4933048 h 4933048"/>
              <a:gd name="connsiteX35" fmla="*/ 6041403 w 10220419"/>
              <a:gd name="connsiteY35" fmla="*/ 4933048 h 4933048"/>
              <a:gd name="connsiteX36" fmla="*/ 5371398 w 10220419"/>
              <a:gd name="connsiteY36" fmla="*/ 4933048 h 4933048"/>
              <a:gd name="connsiteX37" fmla="*/ 4701393 w 10220419"/>
              <a:gd name="connsiteY37" fmla="*/ 4933048 h 4933048"/>
              <a:gd name="connsiteX38" fmla="*/ 4440204 w 10220419"/>
              <a:gd name="connsiteY38" fmla="*/ 4933048 h 4933048"/>
              <a:gd name="connsiteX39" fmla="*/ 4179016 w 10220419"/>
              <a:gd name="connsiteY39" fmla="*/ 4933048 h 4933048"/>
              <a:gd name="connsiteX40" fmla="*/ 3406806 w 10220419"/>
              <a:gd name="connsiteY40" fmla="*/ 4933048 h 4933048"/>
              <a:gd name="connsiteX41" fmla="*/ 2839005 w 10220419"/>
              <a:gd name="connsiteY41" fmla="*/ 4933048 h 4933048"/>
              <a:gd name="connsiteX42" fmla="*/ 2169000 w 10220419"/>
              <a:gd name="connsiteY42" fmla="*/ 4933048 h 4933048"/>
              <a:gd name="connsiteX43" fmla="*/ 1703403 w 10220419"/>
              <a:gd name="connsiteY43" fmla="*/ 4933048 h 4933048"/>
              <a:gd name="connsiteX44" fmla="*/ 931194 w 10220419"/>
              <a:gd name="connsiteY44" fmla="*/ 4933048 h 4933048"/>
              <a:gd name="connsiteX45" fmla="*/ 567801 w 10220419"/>
              <a:gd name="connsiteY45" fmla="*/ 4933048 h 4933048"/>
              <a:gd name="connsiteX46" fmla="*/ 0 w 10220419"/>
              <a:gd name="connsiteY46" fmla="*/ 4933048 h 4933048"/>
              <a:gd name="connsiteX47" fmla="*/ 0 w 10220419"/>
              <a:gd name="connsiteY47" fmla="*/ 4434262 h 4933048"/>
              <a:gd name="connsiteX48" fmla="*/ 0 w 10220419"/>
              <a:gd name="connsiteY48" fmla="*/ 3787485 h 4933048"/>
              <a:gd name="connsiteX49" fmla="*/ 0 w 10220419"/>
              <a:gd name="connsiteY49" fmla="*/ 3387360 h 4933048"/>
              <a:gd name="connsiteX50" fmla="*/ 0 w 10220419"/>
              <a:gd name="connsiteY50" fmla="*/ 2789913 h 4933048"/>
              <a:gd name="connsiteX51" fmla="*/ 0 w 10220419"/>
              <a:gd name="connsiteY51" fmla="*/ 2241796 h 4933048"/>
              <a:gd name="connsiteX52" fmla="*/ 0 w 10220419"/>
              <a:gd name="connsiteY52" fmla="*/ 1595019 h 4933048"/>
              <a:gd name="connsiteX53" fmla="*/ 0 w 10220419"/>
              <a:gd name="connsiteY53" fmla="*/ 1096233 h 4933048"/>
              <a:gd name="connsiteX54" fmla="*/ 0 w 10220419"/>
              <a:gd name="connsiteY54" fmla="*/ 498786 h 4933048"/>
              <a:gd name="connsiteX55" fmla="*/ 0 w 10220419"/>
              <a:gd name="connsiteY55" fmla="*/ 0 h 49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220419" h="4933048" fill="none" extrusionOk="0">
                <a:moveTo>
                  <a:pt x="0" y="0"/>
                </a:moveTo>
                <a:cubicBezTo>
                  <a:pt x="83178" y="-14695"/>
                  <a:pt x="150686" y="3130"/>
                  <a:pt x="261188" y="0"/>
                </a:cubicBezTo>
                <a:cubicBezTo>
                  <a:pt x="371690" y="-3130"/>
                  <a:pt x="629953" y="35127"/>
                  <a:pt x="726785" y="0"/>
                </a:cubicBezTo>
                <a:cubicBezTo>
                  <a:pt x="823617" y="-35127"/>
                  <a:pt x="918878" y="12170"/>
                  <a:pt x="987974" y="0"/>
                </a:cubicBezTo>
                <a:cubicBezTo>
                  <a:pt x="1057070" y="-12170"/>
                  <a:pt x="1549293" y="21670"/>
                  <a:pt x="1760183" y="0"/>
                </a:cubicBezTo>
                <a:cubicBezTo>
                  <a:pt x="1971073" y="-21670"/>
                  <a:pt x="2168585" y="15930"/>
                  <a:pt x="2532393" y="0"/>
                </a:cubicBezTo>
                <a:cubicBezTo>
                  <a:pt x="2896201" y="-15930"/>
                  <a:pt x="2964797" y="34528"/>
                  <a:pt x="3202398" y="0"/>
                </a:cubicBezTo>
                <a:cubicBezTo>
                  <a:pt x="3439999" y="-34528"/>
                  <a:pt x="3618635" y="83548"/>
                  <a:pt x="3974607" y="0"/>
                </a:cubicBezTo>
                <a:cubicBezTo>
                  <a:pt x="4330579" y="-83548"/>
                  <a:pt x="4231365" y="10523"/>
                  <a:pt x="4338000" y="0"/>
                </a:cubicBezTo>
                <a:cubicBezTo>
                  <a:pt x="4444635" y="-10523"/>
                  <a:pt x="4748597" y="5076"/>
                  <a:pt x="5110209" y="0"/>
                </a:cubicBezTo>
                <a:cubicBezTo>
                  <a:pt x="5471821" y="-5076"/>
                  <a:pt x="5302857" y="21760"/>
                  <a:pt x="5371398" y="0"/>
                </a:cubicBezTo>
                <a:cubicBezTo>
                  <a:pt x="5439939" y="-21760"/>
                  <a:pt x="5617932" y="4128"/>
                  <a:pt x="5734791" y="0"/>
                </a:cubicBezTo>
                <a:cubicBezTo>
                  <a:pt x="5851650" y="-4128"/>
                  <a:pt x="6158183" y="42457"/>
                  <a:pt x="6404796" y="0"/>
                </a:cubicBezTo>
                <a:cubicBezTo>
                  <a:pt x="6651409" y="-42457"/>
                  <a:pt x="6679825" y="4072"/>
                  <a:pt x="6768189" y="0"/>
                </a:cubicBezTo>
                <a:cubicBezTo>
                  <a:pt x="6856553" y="-4072"/>
                  <a:pt x="7245914" y="38903"/>
                  <a:pt x="7438194" y="0"/>
                </a:cubicBezTo>
                <a:cubicBezTo>
                  <a:pt x="7630475" y="-38903"/>
                  <a:pt x="7892522" y="69109"/>
                  <a:pt x="8108199" y="0"/>
                </a:cubicBezTo>
                <a:cubicBezTo>
                  <a:pt x="8323877" y="-69109"/>
                  <a:pt x="8374891" y="27989"/>
                  <a:pt x="8471592" y="0"/>
                </a:cubicBezTo>
                <a:cubicBezTo>
                  <a:pt x="8568293" y="-27989"/>
                  <a:pt x="8891278" y="27072"/>
                  <a:pt x="9039393" y="0"/>
                </a:cubicBezTo>
                <a:cubicBezTo>
                  <a:pt x="9187508" y="-27072"/>
                  <a:pt x="9306011" y="32687"/>
                  <a:pt x="9402785" y="0"/>
                </a:cubicBezTo>
                <a:cubicBezTo>
                  <a:pt x="9499559" y="-32687"/>
                  <a:pt x="9825034" y="83479"/>
                  <a:pt x="10220419" y="0"/>
                </a:cubicBezTo>
                <a:cubicBezTo>
                  <a:pt x="10234510" y="104019"/>
                  <a:pt x="10179584" y="228456"/>
                  <a:pt x="10220419" y="400125"/>
                </a:cubicBezTo>
                <a:cubicBezTo>
                  <a:pt x="10261254" y="571795"/>
                  <a:pt x="10166950" y="784269"/>
                  <a:pt x="10220419" y="1046902"/>
                </a:cubicBezTo>
                <a:cubicBezTo>
                  <a:pt x="10273888" y="1309535"/>
                  <a:pt x="10209532" y="1451445"/>
                  <a:pt x="10220419" y="1644349"/>
                </a:cubicBezTo>
                <a:cubicBezTo>
                  <a:pt x="10231306" y="1837253"/>
                  <a:pt x="10195178" y="1959923"/>
                  <a:pt x="10220419" y="2044474"/>
                </a:cubicBezTo>
                <a:cubicBezTo>
                  <a:pt x="10245660" y="2129025"/>
                  <a:pt x="10196555" y="2367026"/>
                  <a:pt x="10220419" y="2543260"/>
                </a:cubicBezTo>
                <a:cubicBezTo>
                  <a:pt x="10244283" y="2719494"/>
                  <a:pt x="10182104" y="2848109"/>
                  <a:pt x="10220419" y="3042046"/>
                </a:cubicBezTo>
                <a:cubicBezTo>
                  <a:pt x="10258734" y="3235983"/>
                  <a:pt x="10173324" y="3496601"/>
                  <a:pt x="10220419" y="3639493"/>
                </a:cubicBezTo>
                <a:cubicBezTo>
                  <a:pt x="10267514" y="3782385"/>
                  <a:pt x="10219114" y="3890212"/>
                  <a:pt x="10220419" y="4138279"/>
                </a:cubicBezTo>
                <a:cubicBezTo>
                  <a:pt x="10221724" y="4386346"/>
                  <a:pt x="10125678" y="4747248"/>
                  <a:pt x="10220419" y="4933048"/>
                </a:cubicBezTo>
                <a:cubicBezTo>
                  <a:pt x="9999734" y="4938353"/>
                  <a:pt x="9934060" y="4908706"/>
                  <a:pt x="9754822" y="4933048"/>
                </a:cubicBezTo>
                <a:cubicBezTo>
                  <a:pt x="9575584" y="4957390"/>
                  <a:pt x="9374561" y="4913342"/>
                  <a:pt x="9187021" y="4933048"/>
                </a:cubicBezTo>
                <a:cubicBezTo>
                  <a:pt x="8999481" y="4952754"/>
                  <a:pt x="8920893" y="4892294"/>
                  <a:pt x="8823628" y="4933048"/>
                </a:cubicBezTo>
                <a:cubicBezTo>
                  <a:pt x="8726363" y="4973802"/>
                  <a:pt x="8222673" y="4885241"/>
                  <a:pt x="8051419" y="4933048"/>
                </a:cubicBezTo>
                <a:cubicBezTo>
                  <a:pt x="7880165" y="4980855"/>
                  <a:pt x="7660850" y="4882164"/>
                  <a:pt x="7483618" y="4933048"/>
                </a:cubicBezTo>
                <a:cubicBezTo>
                  <a:pt x="7306386" y="4983932"/>
                  <a:pt x="7010807" y="4852111"/>
                  <a:pt x="6711408" y="4933048"/>
                </a:cubicBezTo>
                <a:cubicBezTo>
                  <a:pt x="6412009" y="5013985"/>
                  <a:pt x="6204733" y="4867984"/>
                  <a:pt x="6041403" y="4933048"/>
                </a:cubicBezTo>
                <a:cubicBezTo>
                  <a:pt x="5878074" y="4998112"/>
                  <a:pt x="5568338" y="4870790"/>
                  <a:pt x="5371398" y="4933048"/>
                </a:cubicBezTo>
                <a:cubicBezTo>
                  <a:pt x="5174458" y="4995306"/>
                  <a:pt x="4990062" y="4855606"/>
                  <a:pt x="4701393" y="4933048"/>
                </a:cubicBezTo>
                <a:cubicBezTo>
                  <a:pt x="4412725" y="5010490"/>
                  <a:pt x="4512833" y="4919545"/>
                  <a:pt x="4440204" y="4933048"/>
                </a:cubicBezTo>
                <a:cubicBezTo>
                  <a:pt x="4367575" y="4946551"/>
                  <a:pt x="4261458" y="4930983"/>
                  <a:pt x="4179016" y="4933048"/>
                </a:cubicBezTo>
                <a:cubicBezTo>
                  <a:pt x="4096574" y="4935113"/>
                  <a:pt x="3588080" y="4909555"/>
                  <a:pt x="3406806" y="4933048"/>
                </a:cubicBezTo>
                <a:cubicBezTo>
                  <a:pt x="3225532" y="4956541"/>
                  <a:pt x="3026380" y="4900286"/>
                  <a:pt x="2839005" y="4933048"/>
                </a:cubicBezTo>
                <a:cubicBezTo>
                  <a:pt x="2651630" y="4965810"/>
                  <a:pt x="2476716" y="4893333"/>
                  <a:pt x="2169000" y="4933048"/>
                </a:cubicBezTo>
                <a:cubicBezTo>
                  <a:pt x="1861284" y="4972763"/>
                  <a:pt x="1802398" y="4912529"/>
                  <a:pt x="1703403" y="4933048"/>
                </a:cubicBezTo>
                <a:cubicBezTo>
                  <a:pt x="1604408" y="4953567"/>
                  <a:pt x="1248358" y="4897091"/>
                  <a:pt x="931194" y="4933048"/>
                </a:cubicBezTo>
                <a:cubicBezTo>
                  <a:pt x="614030" y="4969005"/>
                  <a:pt x="724712" y="4908648"/>
                  <a:pt x="567801" y="4933048"/>
                </a:cubicBezTo>
                <a:cubicBezTo>
                  <a:pt x="410890" y="4957448"/>
                  <a:pt x="127186" y="4904886"/>
                  <a:pt x="0" y="4933048"/>
                </a:cubicBezTo>
                <a:cubicBezTo>
                  <a:pt x="-55457" y="4786193"/>
                  <a:pt x="19281" y="4584829"/>
                  <a:pt x="0" y="4434262"/>
                </a:cubicBezTo>
                <a:cubicBezTo>
                  <a:pt x="-19281" y="4283695"/>
                  <a:pt x="39733" y="4036928"/>
                  <a:pt x="0" y="3787485"/>
                </a:cubicBezTo>
                <a:cubicBezTo>
                  <a:pt x="-39733" y="3538042"/>
                  <a:pt x="22450" y="3491871"/>
                  <a:pt x="0" y="3387360"/>
                </a:cubicBezTo>
                <a:cubicBezTo>
                  <a:pt x="-22450" y="3282849"/>
                  <a:pt x="29865" y="3016895"/>
                  <a:pt x="0" y="2789913"/>
                </a:cubicBezTo>
                <a:cubicBezTo>
                  <a:pt x="-29865" y="2562931"/>
                  <a:pt x="44209" y="2356748"/>
                  <a:pt x="0" y="2241796"/>
                </a:cubicBezTo>
                <a:cubicBezTo>
                  <a:pt x="-44209" y="2126844"/>
                  <a:pt x="35853" y="1859539"/>
                  <a:pt x="0" y="1595019"/>
                </a:cubicBezTo>
                <a:cubicBezTo>
                  <a:pt x="-35853" y="1330499"/>
                  <a:pt x="57212" y="1262523"/>
                  <a:pt x="0" y="1096233"/>
                </a:cubicBezTo>
                <a:cubicBezTo>
                  <a:pt x="-57212" y="929943"/>
                  <a:pt x="40309" y="697141"/>
                  <a:pt x="0" y="498786"/>
                </a:cubicBezTo>
                <a:cubicBezTo>
                  <a:pt x="-40309" y="300431"/>
                  <a:pt x="47997" y="129299"/>
                  <a:pt x="0" y="0"/>
                </a:cubicBezTo>
                <a:close/>
              </a:path>
              <a:path w="10220419" h="4933048" stroke="0" extrusionOk="0">
                <a:moveTo>
                  <a:pt x="0" y="0"/>
                </a:moveTo>
                <a:cubicBezTo>
                  <a:pt x="108215" y="-10962"/>
                  <a:pt x="169070" y="27669"/>
                  <a:pt x="261188" y="0"/>
                </a:cubicBezTo>
                <a:cubicBezTo>
                  <a:pt x="353306" y="-27669"/>
                  <a:pt x="615430" y="38546"/>
                  <a:pt x="931194" y="0"/>
                </a:cubicBezTo>
                <a:cubicBezTo>
                  <a:pt x="1246958" y="-38546"/>
                  <a:pt x="1098709" y="14143"/>
                  <a:pt x="1192382" y="0"/>
                </a:cubicBezTo>
                <a:cubicBezTo>
                  <a:pt x="1286055" y="-14143"/>
                  <a:pt x="1560733" y="31786"/>
                  <a:pt x="1657979" y="0"/>
                </a:cubicBezTo>
                <a:cubicBezTo>
                  <a:pt x="1755225" y="-31786"/>
                  <a:pt x="1859882" y="1977"/>
                  <a:pt x="1919168" y="0"/>
                </a:cubicBezTo>
                <a:cubicBezTo>
                  <a:pt x="1978454" y="-1977"/>
                  <a:pt x="2253503" y="24305"/>
                  <a:pt x="2384764" y="0"/>
                </a:cubicBezTo>
                <a:cubicBezTo>
                  <a:pt x="2516025" y="-24305"/>
                  <a:pt x="2585371" y="25942"/>
                  <a:pt x="2645953" y="0"/>
                </a:cubicBezTo>
                <a:cubicBezTo>
                  <a:pt x="2706535" y="-25942"/>
                  <a:pt x="2902959" y="33338"/>
                  <a:pt x="3009346" y="0"/>
                </a:cubicBezTo>
                <a:cubicBezTo>
                  <a:pt x="3115733" y="-33338"/>
                  <a:pt x="3248555" y="19466"/>
                  <a:pt x="3372738" y="0"/>
                </a:cubicBezTo>
                <a:cubicBezTo>
                  <a:pt x="3496921" y="-19466"/>
                  <a:pt x="3681686" y="49744"/>
                  <a:pt x="3838335" y="0"/>
                </a:cubicBezTo>
                <a:cubicBezTo>
                  <a:pt x="3994984" y="-49744"/>
                  <a:pt x="4083383" y="7408"/>
                  <a:pt x="4201728" y="0"/>
                </a:cubicBezTo>
                <a:cubicBezTo>
                  <a:pt x="4320073" y="-7408"/>
                  <a:pt x="4336732" y="7728"/>
                  <a:pt x="4462916" y="0"/>
                </a:cubicBezTo>
                <a:cubicBezTo>
                  <a:pt x="4589100" y="-7728"/>
                  <a:pt x="4993617" y="52027"/>
                  <a:pt x="5235126" y="0"/>
                </a:cubicBezTo>
                <a:cubicBezTo>
                  <a:pt x="5476635" y="-52027"/>
                  <a:pt x="5832845" y="31054"/>
                  <a:pt x="6007335" y="0"/>
                </a:cubicBezTo>
                <a:cubicBezTo>
                  <a:pt x="6181825" y="-31054"/>
                  <a:pt x="6254286" y="40094"/>
                  <a:pt x="6472932" y="0"/>
                </a:cubicBezTo>
                <a:cubicBezTo>
                  <a:pt x="6691578" y="-40094"/>
                  <a:pt x="6923411" y="19507"/>
                  <a:pt x="7040733" y="0"/>
                </a:cubicBezTo>
                <a:cubicBezTo>
                  <a:pt x="7158055" y="-19507"/>
                  <a:pt x="7390470" y="64904"/>
                  <a:pt x="7710738" y="0"/>
                </a:cubicBezTo>
                <a:cubicBezTo>
                  <a:pt x="8031007" y="-64904"/>
                  <a:pt x="8195742" y="55980"/>
                  <a:pt x="8380744" y="0"/>
                </a:cubicBezTo>
                <a:cubicBezTo>
                  <a:pt x="8565746" y="-55980"/>
                  <a:pt x="8862667" y="6190"/>
                  <a:pt x="9152953" y="0"/>
                </a:cubicBezTo>
                <a:cubicBezTo>
                  <a:pt x="9443239" y="-6190"/>
                  <a:pt x="9519004" y="20652"/>
                  <a:pt x="9720754" y="0"/>
                </a:cubicBezTo>
                <a:cubicBezTo>
                  <a:pt x="9922504" y="-20652"/>
                  <a:pt x="10053614" y="13225"/>
                  <a:pt x="10220419" y="0"/>
                </a:cubicBezTo>
                <a:cubicBezTo>
                  <a:pt x="10286331" y="204999"/>
                  <a:pt x="10194889" y="326726"/>
                  <a:pt x="10220419" y="646777"/>
                </a:cubicBezTo>
                <a:cubicBezTo>
                  <a:pt x="10245949" y="966828"/>
                  <a:pt x="10210936" y="883969"/>
                  <a:pt x="10220419" y="1096233"/>
                </a:cubicBezTo>
                <a:cubicBezTo>
                  <a:pt x="10229902" y="1308497"/>
                  <a:pt x="10182575" y="1434640"/>
                  <a:pt x="10220419" y="1693680"/>
                </a:cubicBezTo>
                <a:cubicBezTo>
                  <a:pt x="10258263" y="1952720"/>
                  <a:pt x="10195567" y="2130847"/>
                  <a:pt x="10220419" y="2291127"/>
                </a:cubicBezTo>
                <a:cubicBezTo>
                  <a:pt x="10245271" y="2451407"/>
                  <a:pt x="10198804" y="2641545"/>
                  <a:pt x="10220419" y="2839243"/>
                </a:cubicBezTo>
                <a:cubicBezTo>
                  <a:pt x="10242034" y="3036941"/>
                  <a:pt x="10211887" y="3055407"/>
                  <a:pt x="10220419" y="3239368"/>
                </a:cubicBezTo>
                <a:cubicBezTo>
                  <a:pt x="10228951" y="3423330"/>
                  <a:pt x="10202365" y="3496693"/>
                  <a:pt x="10220419" y="3639493"/>
                </a:cubicBezTo>
                <a:cubicBezTo>
                  <a:pt x="10238473" y="3782294"/>
                  <a:pt x="10220319" y="4089026"/>
                  <a:pt x="10220419" y="4236940"/>
                </a:cubicBezTo>
                <a:cubicBezTo>
                  <a:pt x="10220519" y="4384854"/>
                  <a:pt x="10187320" y="4770579"/>
                  <a:pt x="10220419" y="4933048"/>
                </a:cubicBezTo>
                <a:cubicBezTo>
                  <a:pt x="10110071" y="4938791"/>
                  <a:pt x="10084931" y="4907676"/>
                  <a:pt x="9959231" y="4933048"/>
                </a:cubicBezTo>
                <a:cubicBezTo>
                  <a:pt x="9833531" y="4958420"/>
                  <a:pt x="9776886" y="4914098"/>
                  <a:pt x="9698042" y="4933048"/>
                </a:cubicBezTo>
                <a:cubicBezTo>
                  <a:pt x="9619198" y="4951998"/>
                  <a:pt x="9496225" y="4917550"/>
                  <a:pt x="9436854" y="4933048"/>
                </a:cubicBezTo>
                <a:cubicBezTo>
                  <a:pt x="9377483" y="4948546"/>
                  <a:pt x="9016441" y="4881233"/>
                  <a:pt x="8664644" y="4933048"/>
                </a:cubicBezTo>
                <a:cubicBezTo>
                  <a:pt x="8312847" y="4984863"/>
                  <a:pt x="8049912" y="4866918"/>
                  <a:pt x="7892435" y="4933048"/>
                </a:cubicBezTo>
                <a:cubicBezTo>
                  <a:pt x="7734958" y="4999178"/>
                  <a:pt x="7704534" y="4910946"/>
                  <a:pt x="7631246" y="4933048"/>
                </a:cubicBezTo>
                <a:cubicBezTo>
                  <a:pt x="7557958" y="4955150"/>
                  <a:pt x="7499817" y="4908110"/>
                  <a:pt x="7370058" y="4933048"/>
                </a:cubicBezTo>
                <a:cubicBezTo>
                  <a:pt x="7240299" y="4957986"/>
                  <a:pt x="7229706" y="4912481"/>
                  <a:pt x="7108869" y="4933048"/>
                </a:cubicBezTo>
                <a:cubicBezTo>
                  <a:pt x="6988032" y="4953615"/>
                  <a:pt x="6831566" y="4930585"/>
                  <a:pt x="6643272" y="4933048"/>
                </a:cubicBezTo>
                <a:cubicBezTo>
                  <a:pt x="6454978" y="4935511"/>
                  <a:pt x="6391693" y="4878780"/>
                  <a:pt x="6177675" y="4933048"/>
                </a:cubicBezTo>
                <a:cubicBezTo>
                  <a:pt x="5963657" y="4987316"/>
                  <a:pt x="5924858" y="4899833"/>
                  <a:pt x="5712079" y="4933048"/>
                </a:cubicBezTo>
                <a:cubicBezTo>
                  <a:pt x="5499300" y="4966263"/>
                  <a:pt x="5361577" y="4905303"/>
                  <a:pt x="5144278" y="4933048"/>
                </a:cubicBezTo>
                <a:cubicBezTo>
                  <a:pt x="4926979" y="4960793"/>
                  <a:pt x="4692166" y="4845417"/>
                  <a:pt x="4372068" y="4933048"/>
                </a:cubicBezTo>
                <a:cubicBezTo>
                  <a:pt x="4051970" y="5020679"/>
                  <a:pt x="3868348" y="4927715"/>
                  <a:pt x="3702063" y="4933048"/>
                </a:cubicBezTo>
                <a:cubicBezTo>
                  <a:pt x="3535778" y="4938381"/>
                  <a:pt x="3321220" y="4870568"/>
                  <a:pt x="3134262" y="4933048"/>
                </a:cubicBezTo>
                <a:cubicBezTo>
                  <a:pt x="2947304" y="4995528"/>
                  <a:pt x="2712366" y="4850323"/>
                  <a:pt x="2362052" y="4933048"/>
                </a:cubicBezTo>
                <a:cubicBezTo>
                  <a:pt x="2011738" y="5015773"/>
                  <a:pt x="1872207" y="4898348"/>
                  <a:pt x="1692047" y="4933048"/>
                </a:cubicBezTo>
                <a:cubicBezTo>
                  <a:pt x="1511888" y="4967748"/>
                  <a:pt x="1376724" y="4878614"/>
                  <a:pt x="1124246" y="4933048"/>
                </a:cubicBezTo>
                <a:cubicBezTo>
                  <a:pt x="871768" y="4987482"/>
                  <a:pt x="867053" y="4912102"/>
                  <a:pt x="760853" y="4933048"/>
                </a:cubicBezTo>
                <a:cubicBezTo>
                  <a:pt x="654653" y="4953994"/>
                  <a:pt x="186803" y="4897433"/>
                  <a:pt x="0" y="4933048"/>
                </a:cubicBezTo>
                <a:cubicBezTo>
                  <a:pt x="-63788" y="4792089"/>
                  <a:pt x="49548" y="4618282"/>
                  <a:pt x="0" y="4384932"/>
                </a:cubicBezTo>
                <a:cubicBezTo>
                  <a:pt x="-49548" y="4151582"/>
                  <a:pt x="195" y="4134966"/>
                  <a:pt x="0" y="3886146"/>
                </a:cubicBezTo>
                <a:cubicBezTo>
                  <a:pt x="-195" y="3637326"/>
                  <a:pt x="17315" y="3421130"/>
                  <a:pt x="0" y="3239368"/>
                </a:cubicBezTo>
                <a:cubicBezTo>
                  <a:pt x="-17315" y="3057606"/>
                  <a:pt x="8155" y="2739636"/>
                  <a:pt x="0" y="2592591"/>
                </a:cubicBezTo>
                <a:cubicBezTo>
                  <a:pt x="-8155" y="2445546"/>
                  <a:pt x="47022" y="2313798"/>
                  <a:pt x="0" y="2192466"/>
                </a:cubicBezTo>
                <a:cubicBezTo>
                  <a:pt x="-47022" y="2071135"/>
                  <a:pt x="50013" y="1795544"/>
                  <a:pt x="0" y="1595019"/>
                </a:cubicBezTo>
                <a:cubicBezTo>
                  <a:pt x="-50013" y="1394494"/>
                  <a:pt x="11134" y="1301126"/>
                  <a:pt x="0" y="1145563"/>
                </a:cubicBezTo>
                <a:cubicBezTo>
                  <a:pt x="-11134" y="990000"/>
                  <a:pt x="57070" y="805682"/>
                  <a:pt x="0" y="548116"/>
                </a:cubicBezTo>
                <a:cubicBezTo>
                  <a:pt x="-57070" y="290550"/>
                  <a:pt x="21710" y="209708"/>
                  <a:pt x="0" y="0"/>
                </a:cubicBezTo>
                <a:close/>
              </a:path>
            </a:pathLst>
          </a:custGeom>
          <a:ln>
            <a:solidFill>
              <a:schemeClr val="tx1"/>
            </a:solidFill>
            <a:extLst>
              <a:ext uri="{C807C97D-BFC1-408E-A445-0C87EB9F89A2}">
                <ask:lineSketchStyleProps xmlns:ask="http://schemas.microsoft.com/office/drawing/2018/sketchyshapes" xmlns="" sd="2405440076">
                  <a:prstGeom prst="rect">
                    <a:avLst/>
                  </a:prstGeom>
                  <ask:type>
                    <ask:lineSketchScribble/>
                  </ask:type>
                </ask:lineSketchStyleProps>
              </a:ext>
            </a:extLst>
          </a:ln>
        </p:spPr>
      </p:pic>
      <p:sp>
        <p:nvSpPr>
          <p:cNvPr id="8" name="Rectangle 2">
            <a:extLst>
              <a:ext uri="{FF2B5EF4-FFF2-40B4-BE49-F238E27FC236}">
                <a16:creationId xmlns:a16="http://schemas.microsoft.com/office/drawing/2014/main" id="{C0BD97C1-9921-0364-292A-8852F568DB46}"/>
              </a:ext>
            </a:extLst>
          </p:cNvPr>
          <p:cNvSpPr txBox="1">
            <a:spLocks noChangeArrowheads="1"/>
          </p:cNvSpPr>
          <p:nvPr/>
        </p:nvSpPr>
        <p:spPr>
          <a:xfrm>
            <a:off x="404038" y="-1"/>
            <a:ext cx="10220419" cy="2043289"/>
          </a:xfrm>
          <a:prstGeom prst="rect">
            <a:avLst/>
          </a:prstGeom>
        </p:spPr>
        <p:txBody>
          <a:bodyPr vert="horz" lIns="91440" tIns="45720" rIns="91440" bIns="45720" rtlCol="0" anchor="ctr">
            <a:normAutofit fontScale="97500"/>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endParaRPr lang="he-IL" altLang="en-US" sz="3200" dirty="0">
              <a:solidFill>
                <a:srgbClr val="005574"/>
              </a:solidFill>
            </a:endParaRPr>
          </a:p>
        </p:txBody>
      </p:sp>
      <p:sp>
        <p:nvSpPr>
          <p:cNvPr id="2" name="Rectangle 1"/>
          <p:cNvSpPr/>
          <p:nvPr/>
        </p:nvSpPr>
        <p:spPr>
          <a:xfrm>
            <a:off x="404037" y="1582058"/>
            <a:ext cx="10220420" cy="1138773"/>
          </a:xfrm>
          <a:prstGeom prst="rect">
            <a:avLst/>
          </a:prstGeom>
        </p:spPr>
        <p:txBody>
          <a:bodyPr wrap="square">
            <a:spAutoFit/>
          </a:bodyPr>
          <a:lstStyle/>
          <a:p>
            <a:pPr>
              <a:buFont typeface="Wingdings" panose="05000000000000000000" pitchFamily="2" charset="2"/>
              <a:buChar char="§"/>
            </a:pPr>
            <a:endParaRPr lang="he-IL" altLang="en-US" sz="2400" b="1" dirty="0">
              <a:solidFill>
                <a:srgbClr val="005574"/>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he-IL" altLang="en-US" sz="2400" b="1" dirty="0">
              <a:solidFill>
                <a:srgbClr val="005574"/>
              </a:solidFill>
              <a:latin typeface="Arial" panose="020B0604020202020204" pitchFamily="34" charset="0"/>
              <a:cs typeface="Arial" panose="020B0604020202020204" pitchFamily="34" charset="0"/>
            </a:endParaRPr>
          </a:p>
          <a:p>
            <a:pPr lvl="1">
              <a:buFont typeface="Wingdings" panose="05000000000000000000" pitchFamily="2" charset="2"/>
              <a:buChar char="§"/>
            </a:pPr>
            <a:endParaRPr lang="he-IL" altLang="en-US" sz="2000" b="1" dirty="0">
              <a:solidFill>
                <a:srgbClr val="005574"/>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BA399B4-3160-B33A-EFBB-C087B8ADF8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180816" y="4158755"/>
            <a:ext cx="5411244" cy="2254685"/>
          </a:xfrm>
          <a:prstGeom prst="rect">
            <a:avLst/>
          </a:prstGeom>
        </p:spPr>
      </p:pic>
      <p:pic>
        <p:nvPicPr>
          <p:cNvPr id="9" name="Picture 2" descr="Photo">
            <a:extLst>
              <a:ext uri="{FF2B5EF4-FFF2-40B4-BE49-F238E27FC236}">
                <a16:creationId xmlns:a16="http://schemas.microsoft.com/office/drawing/2014/main" id="{602DC97C-23C7-42C9-87E0-ABD03FBB54D2}"/>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r="23820"/>
          <a:stretch/>
        </p:blipFill>
        <p:spPr bwMode="auto">
          <a:xfrm>
            <a:off x="7047478" y="1963601"/>
            <a:ext cx="2817794" cy="4417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980B08-FFC2-4F93-97C3-F3217D9307F5}"/>
              </a:ext>
            </a:extLst>
          </p:cNvPr>
          <p:cNvSpPr txBox="1"/>
          <p:nvPr/>
        </p:nvSpPr>
        <p:spPr>
          <a:xfrm>
            <a:off x="286658" y="513357"/>
            <a:ext cx="10337799" cy="707886"/>
          </a:xfrm>
          <a:prstGeom prst="rect">
            <a:avLst/>
          </a:prstGeom>
          <a:noFill/>
        </p:spPr>
        <p:txBody>
          <a:bodyPr wrap="square">
            <a:spAutoFit/>
          </a:bodyPr>
          <a:lstStyle/>
          <a:p>
            <a:r>
              <a:rPr lang="he-IL" sz="4000" dirty="0">
                <a:solidFill>
                  <a:srgbClr val="005574"/>
                </a:solidFill>
                <a:latin typeface="+mj-lt"/>
              </a:rPr>
              <a:t>רוב הבגדים מסיימים את חיים במטמנה ואינם ממוחזרים</a:t>
            </a:r>
            <a:endParaRPr lang="he-IL" altLang="en-US" sz="4000" dirty="0">
              <a:solidFill>
                <a:srgbClr val="005574"/>
              </a:solidFill>
              <a:latin typeface="+mj-lt"/>
            </a:endParaRPr>
          </a:p>
        </p:txBody>
      </p:sp>
      <p:sp>
        <p:nvSpPr>
          <p:cNvPr id="12" name="TextBox 11">
            <a:extLst>
              <a:ext uri="{FF2B5EF4-FFF2-40B4-BE49-F238E27FC236}">
                <a16:creationId xmlns:a16="http://schemas.microsoft.com/office/drawing/2014/main" id="{E516D9A6-537A-46B8-8712-E5C2003ADDED}"/>
              </a:ext>
            </a:extLst>
          </p:cNvPr>
          <p:cNvSpPr txBox="1"/>
          <p:nvPr/>
        </p:nvSpPr>
        <p:spPr>
          <a:xfrm>
            <a:off x="1897763" y="2740474"/>
            <a:ext cx="3827713" cy="523220"/>
          </a:xfrm>
          <a:prstGeom prst="rect">
            <a:avLst/>
          </a:prstGeom>
          <a:solidFill>
            <a:schemeClr val="bg1"/>
          </a:solidFill>
          <a:effectLst>
            <a:glow rad="101600">
              <a:schemeClr val="accent1">
                <a:satMod val="175000"/>
                <a:alpha val="40000"/>
              </a:schemeClr>
            </a:glow>
          </a:effectLst>
        </p:spPr>
        <p:txBody>
          <a:bodyPr wrap="square">
            <a:spAutoFit/>
          </a:bodyPr>
          <a:lstStyle/>
          <a:p>
            <a:r>
              <a:rPr lang="he-IL" altLang="en-US" sz="2800" b="1" dirty="0">
                <a:solidFill>
                  <a:srgbClr val="00557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מה אני יכול/ה לעשות??</a:t>
            </a:r>
          </a:p>
        </p:txBody>
      </p:sp>
    </p:spTree>
    <p:extLst>
      <p:ext uri="{BB962C8B-B14F-4D97-AF65-F5344CB8AC3E}">
        <p14:creationId xmlns:p14="http://schemas.microsoft.com/office/powerpoint/2010/main" val="9834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F968-0B4E-46D2-9E24-651C63550843}"/>
              </a:ext>
            </a:extLst>
          </p:cNvPr>
          <p:cNvSpPr>
            <a:spLocks noGrp="1"/>
          </p:cNvSpPr>
          <p:nvPr>
            <p:ph type="title"/>
          </p:nvPr>
        </p:nvSpPr>
        <p:spPr/>
        <p:txBody>
          <a:bodyPr/>
          <a:lstStyle/>
          <a:p>
            <a:r>
              <a:rPr lang="he-IL" dirty="0">
                <a:solidFill>
                  <a:srgbClr val="005574"/>
                </a:solidFill>
                <a:latin typeface="Calibri" panose="020F0502020204030204" pitchFamily="34" charset="0"/>
                <a:ea typeface="Calibri" panose="020F0502020204030204" pitchFamily="34" charset="0"/>
                <a:cs typeface="Calibri" panose="020F0502020204030204" pitchFamily="34" charset="0"/>
              </a:rPr>
              <a:t>נסכם!</a:t>
            </a:r>
          </a:p>
        </p:txBody>
      </p:sp>
      <p:pic>
        <p:nvPicPr>
          <p:cNvPr id="15" name="Picture 14">
            <a:extLst>
              <a:ext uri="{FF2B5EF4-FFF2-40B4-BE49-F238E27FC236}">
                <a16:creationId xmlns:a16="http://schemas.microsoft.com/office/drawing/2014/main" id="{8AA5CB73-833C-4F60-ACFC-16D678B48BB5}"/>
              </a:ext>
            </a:extLst>
          </p:cNvPr>
          <p:cNvPicPr>
            <a:picLocks noChangeAspect="1"/>
          </p:cNvPicPr>
          <p:nvPr/>
        </p:nvPicPr>
        <p:blipFill>
          <a:blip r:embed="rId3"/>
          <a:stretch>
            <a:fillRect/>
          </a:stretch>
        </p:blipFill>
        <p:spPr>
          <a:xfrm>
            <a:off x="6195576" y="6464252"/>
            <a:ext cx="3600953" cy="342948"/>
          </a:xfrm>
          <a:prstGeom prst="rect">
            <a:avLst/>
          </a:prstGeom>
        </p:spPr>
      </p:pic>
      <p:sp>
        <p:nvSpPr>
          <p:cNvPr id="16" name="TextBox 15">
            <a:extLst>
              <a:ext uri="{FF2B5EF4-FFF2-40B4-BE49-F238E27FC236}">
                <a16:creationId xmlns:a16="http://schemas.microsoft.com/office/drawing/2014/main" id="{8C5EFC53-D63C-4A12-9BE0-BD55E0D28D4D}"/>
              </a:ext>
            </a:extLst>
          </p:cNvPr>
          <p:cNvSpPr txBox="1"/>
          <p:nvPr/>
        </p:nvSpPr>
        <p:spPr>
          <a:xfrm>
            <a:off x="9715910" y="6451060"/>
            <a:ext cx="1128835" cy="369332"/>
          </a:xfrm>
          <a:prstGeom prst="rect">
            <a:avLst/>
          </a:prstGeom>
          <a:noFill/>
        </p:spPr>
        <p:txBody>
          <a:bodyPr wrap="none" rtlCol="1">
            <a:spAutoFit/>
          </a:bodyPr>
          <a:lstStyle/>
          <a:p>
            <a:r>
              <a:rPr lang="he-IL" dirty="0">
                <a:solidFill>
                  <a:srgbClr val="005574"/>
                </a:solidFill>
              </a:rPr>
              <a:t>מידע מתוך:</a:t>
            </a:r>
          </a:p>
        </p:txBody>
      </p:sp>
      <p:pic>
        <p:nvPicPr>
          <p:cNvPr id="1026" name="Picture 2" descr="נקבה Mannequin פלג גוף עליון, 2 יח 'צורת שמלה Manikin גוף עם מעמד בסיס עבור תפירה dressmakers שמלה תכשיטים תצוגה, שחור-לבן, (סגנון מעורב)hot-sell">
            <a:extLst>
              <a:ext uri="{FF2B5EF4-FFF2-40B4-BE49-F238E27FC236}">
                <a16:creationId xmlns:a16="http://schemas.microsoft.com/office/drawing/2014/main" id="{BBF1D702-B349-4229-B1EC-DA5BE7F1E186}"/>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16003" r="50000"/>
          <a:stretch/>
        </p:blipFill>
        <p:spPr bwMode="auto">
          <a:xfrm>
            <a:off x="-213278" y="-303372"/>
            <a:ext cx="3811501" cy="10352744"/>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6">
            <a:extLst>
              <a:ext uri="{FF2B5EF4-FFF2-40B4-BE49-F238E27FC236}">
                <a16:creationId xmlns:a16="http://schemas.microsoft.com/office/drawing/2014/main" id="{35476AA3-D78D-4D65-AF58-AE7DB0EEE512}"/>
              </a:ext>
            </a:extLst>
          </p:cNvPr>
          <p:cNvSpPr txBox="1">
            <a:spLocks/>
          </p:cNvSpPr>
          <p:nvPr/>
        </p:nvSpPr>
        <p:spPr>
          <a:xfrm>
            <a:off x="3387676" y="1460956"/>
            <a:ext cx="7389182" cy="5280930"/>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sz="2800" dirty="0">
                <a:solidFill>
                  <a:srgbClr val="005574"/>
                </a:solidFill>
              </a:rPr>
              <a:t>פתרונות לפי סדר עדיפות סביבתי:</a:t>
            </a:r>
          </a:p>
          <a:p>
            <a:pPr marL="514350" indent="-514350">
              <a:buFont typeface="Arial" panose="020B0604020202020204" pitchFamily="34" charset="0"/>
              <a:buAutoNum type="arabicPeriod"/>
            </a:pPr>
            <a:r>
              <a:rPr lang="he-IL" sz="2800" dirty="0">
                <a:solidFill>
                  <a:srgbClr val="005574"/>
                </a:solidFill>
              </a:rPr>
              <a:t>לארגן מפגש החלפות, להשתתף בשוקי קח-תן </a:t>
            </a:r>
          </a:p>
          <a:p>
            <a:pPr marL="514350" indent="-514350">
              <a:buFont typeface="Arial" panose="020B0604020202020204" pitchFamily="34" charset="0"/>
              <a:buAutoNum type="arabicPeriod"/>
            </a:pPr>
            <a:r>
              <a:rPr lang="he-IL" sz="2800" dirty="0">
                <a:solidFill>
                  <a:srgbClr val="005574"/>
                </a:solidFill>
              </a:rPr>
              <a:t>להתחדש מארון קהילתי, בית ספרי או של ההורים </a:t>
            </a:r>
          </a:p>
          <a:p>
            <a:pPr marL="514350" indent="-514350">
              <a:buFont typeface="Arial" panose="020B0604020202020204" pitchFamily="34" charset="0"/>
              <a:buAutoNum type="arabicPeriod"/>
            </a:pPr>
            <a:r>
              <a:rPr lang="he-IL" sz="2800" dirty="0">
                <a:solidFill>
                  <a:srgbClr val="005574"/>
                </a:solidFill>
              </a:rPr>
              <a:t>לסדר את הארון בבית ולגלות פריטים ששכחנו שיש לנו</a:t>
            </a:r>
          </a:p>
          <a:p>
            <a:pPr marL="514350" indent="-514350">
              <a:buFont typeface="Arial" panose="020B0604020202020204" pitchFamily="34" charset="0"/>
              <a:buAutoNum type="arabicPeriod"/>
            </a:pPr>
            <a:r>
              <a:rPr lang="he-IL" sz="2800" dirty="0">
                <a:solidFill>
                  <a:srgbClr val="005574"/>
                </a:solidFill>
              </a:rPr>
              <a:t>לתקן אצל תופר/ת בשכונה</a:t>
            </a:r>
          </a:p>
          <a:p>
            <a:pPr marL="514350" indent="-514350">
              <a:buFont typeface="Arial" panose="020B0604020202020204" pitchFamily="34" charset="0"/>
              <a:buAutoNum type="arabicPeriod"/>
            </a:pPr>
            <a:r>
              <a:rPr lang="he-IL" sz="2800" dirty="0">
                <a:solidFill>
                  <a:srgbClr val="005574"/>
                </a:solidFill>
              </a:rPr>
              <a:t>לקנות ולמכור פריטים יד 2</a:t>
            </a:r>
          </a:p>
          <a:p>
            <a:pPr marL="514350" indent="-514350">
              <a:buFont typeface="Arial" panose="020B0604020202020204" pitchFamily="34" charset="0"/>
              <a:buAutoNum type="arabicPeriod"/>
            </a:pPr>
            <a:r>
              <a:rPr lang="he-IL" sz="2800" dirty="0">
                <a:solidFill>
                  <a:srgbClr val="005574"/>
                </a:solidFill>
              </a:rPr>
              <a:t>אם ממש חייבים, אז לקנות, אבל בצורה מושכלת, מתוך מחשבה! למשל, להשקיע </a:t>
            </a:r>
            <a:r>
              <a:rPr lang="he-IL" sz="2800" dirty="0" err="1">
                <a:solidFill>
                  <a:srgbClr val="005574"/>
                </a:solidFill>
              </a:rPr>
              <a:t>בווינטג</a:t>
            </a:r>
            <a:r>
              <a:rPr lang="he-IL" sz="2800" dirty="0">
                <a:solidFill>
                  <a:srgbClr val="005574"/>
                </a:solidFill>
              </a:rPr>
              <a:t>', בפריטים איכותיים או בעסקים מקומיים.</a:t>
            </a:r>
          </a:p>
        </p:txBody>
      </p:sp>
    </p:spTree>
    <p:extLst>
      <p:ext uri="{BB962C8B-B14F-4D97-AF65-F5344CB8AC3E}">
        <p14:creationId xmlns:p14="http://schemas.microsoft.com/office/powerpoint/2010/main" val="3334482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למה תתחייבו? ספרו לנו!</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ontent Placeholder 1"/>
          <p:cNvSpPr>
            <a:spLocks noGrp="1"/>
          </p:cNvSpPr>
          <p:nvPr>
            <p:ph idx="1"/>
          </p:nvPr>
        </p:nvSpPr>
        <p:spPr>
          <a:xfrm>
            <a:off x="744682" y="1324564"/>
            <a:ext cx="9786257" cy="5007428"/>
          </a:xfrm>
        </p:spPr>
        <p:txBody>
          <a:bodyPr/>
          <a:lstStyle/>
          <a:p>
            <a:r>
              <a:rPr lang="he-IL" dirty="0">
                <a:solidFill>
                  <a:srgbClr val="005574"/>
                </a:solidFill>
                <a:latin typeface="Calibri" panose="020F0502020204030204" pitchFamily="34" charset="0"/>
                <a:ea typeface="Calibri" panose="020F0502020204030204" pitchFamily="34" charset="0"/>
                <a:cs typeface="Calibri" panose="020F0502020204030204" pitchFamily="34" charset="0"/>
              </a:rPr>
              <a:t>מה אתם יכולים לעשות בבית? עם המשפחה והחברים?</a:t>
            </a:r>
          </a:p>
          <a:p>
            <a:r>
              <a:rPr lang="he-IL" dirty="0">
                <a:solidFill>
                  <a:srgbClr val="005574"/>
                </a:solidFill>
                <a:latin typeface="Calibri" panose="020F0502020204030204" pitchFamily="34" charset="0"/>
                <a:ea typeface="Calibri" panose="020F0502020204030204" pitchFamily="34" charset="0"/>
                <a:cs typeface="Calibri" panose="020F0502020204030204" pitchFamily="34" charset="0"/>
              </a:rPr>
              <a:t>מה אתם יכולים לעשות בבית הספר? בשכונה?</a:t>
            </a:r>
            <a:endParaRPr 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https://img.fruugo.com/product/3/09/604552093_ma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41590">
            <a:off x="982629" y="3345629"/>
            <a:ext cx="2765692" cy="2765692"/>
          </a:xfrm>
          <a:custGeom>
            <a:avLst/>
            <a:gdLst>
              <a:gd name="connsiteX0" fmla="*/ 0 w 2765692"/>
              <a:gd name="connsiteY0" fmla="*/ 0 h 2765692"/>
              <a:gd name="connsiteX1" fmla="*/ 608452 w 2765692"/>
              <a:gd name="connsiteY1" fmla="*/ 0 h 2765692"/>
              <a:gd name="connsiteX2" fmla="*/ 1355189 w 2765692"/>
              <a:gd name="connsiteY2" fmla="*/ 0 h 2765692"/>
              <a:gd name="connsiteX3" fmla="*/ 2046612 w 2765692"/>
              <a:gd name="connsiteY3" fmla="*/ 0 h 2765692"/>
              <a:gd name="connsiteX4" fmla="*/ 2765692 w 2765692"/>
              <a:gd name="connsiteY4" fmla="*/ 0 h 2765692"/>
              <a:gd name="connsiteX5" fmla="*/ 2765692 w 2765692"/>
              <a:gd name="connsiteY5" fmla="*/ 746737 h 2765692"/>
              <a:gd name="connsiteX6" fmla="*/ 2765692 w 2765692"/>
              <a:gd name="connsiteY6" fmla="*/ 1465817 h 2765692"/>
              <a:gd name="connsiteX7" fmla="*/ 2765692 w 2765692"/>
              <a:gd name="connsiteY7" fmla="*/ 2101926 h 2765692"/>
              <a:gd name="connsiteX8" fmla="*/ 2765692 w 2765692"/>
              <a:gd name="connsiteY8" fmla="*/ 2765692 h 2765692"/>
              <a:gd name="connsiteX9" fmla="*/ 2046612 w 2765692"/>
              <a:gd name="connsiteY9" fmla="*/ 2765692 h 2765692"/>
              <a:gd name="connsiteX10" fmla="*/ 1410503 w 2765692"/>
              <a:gd name="connsiteY10" fmla="*/ 2765692 h 2765692"/>
              <a:gd name="connsiteX11" fmla="*/ 663766 w 2765692"/>
              <a:gd name="connsiteY11" fmla="*/ 2765692 h 2765692"/>
              <a:gd name="connsiteX12" fmla="*/ 0 w 2765692"/>
              <a:gd name="connsiteY12" fmla="*/ 2765692 h 2765692"/>
              <a:gd name="connsiteX13" fmla="*/ 0 w 2765692"/>
              <a:gd name="connsiteY13" fmla="*/ 2129583 h 2765692"/>
              <a:gd name="connsiteX14" fmla="*/ 0 w 2765692"/>
              <a:gd name="connsiteY14" fmla="*/ 1410503 h 2765692"/>
              <a:gd name="connsiteX15" fmla="*/ 0 w 2765692"/>
              <a:gd name="connsiteY15" fmla="*/ 802051 h 2765692"/>
              <a:gd name="connsiteX16" fmla="*/ 0 w 2765692"/>
              <a:gd name="connsiteY16" fmla="*/ 0 h 27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5692" h="2765692" extrusionOk="0">
                <a:moveTo>
                  <a:pt x="0" y="0"/>
                </a:moveTo>
                <a:cubicBezTo>
                  <a:pt x="226674" y="7797"/>
                  <a:pt x="330618" y="17420"/>
                  <a:pt x="608452" y="0"/>
                </a:cubicBezTo>
                <a:cubicBezTo>
                  <a:pt x="886286" y="-17420"/>
                  <a:pt x="1022574" y="-19361"/>
                  <a:pt x="1355189" y="0"/>
                </a:cubicBezTo>
                <a:cubicBezTo>
                  <a:pt x="1687804" y="19361"/>
                  <a:pt x="1793560" y="-31987"/>
                  <a:pt x="2046612" y="0"/>
                </a:cubicBezTo>
                <a:cubicBezTo>
                  <a:pt x="2299664" y="31987"/>
                  <a:pt x="2472513" y="26770"/>
                  <a:pt x="2765692" y="0"/>
                </a:cubicBezTo>
                <a:cubicBezTo>
                  <a:pt x="2732284" y="191938"/>
                  <a:pt x="2745663" y="496359"/>
                  <a:pt x="2765692" y="746737"/>
                </a:cubicBezTo>
                <a:cubicBezTo>
                  <a:pt x="2785721" y="997115"/>
                  <a:pt x="2779344" y="1191014"/>
                  <a:pt x="2765692" y="1465817"/>
                </a:cubicBezTo>
                <a:cubicBezTo>
                  <a:pt x="2752040" y="1740620"/>
                  <a:pt x="2743728" y="1914813"/>
                  <a:pt x="2765692" y="2101926"/>
                </a:cubicBezTo>
                <a:cubicBezTo>
                  <a:pt x="2787656" y="2289039"/>
                  <a:pt x="2775765" y="2456444"/>
                  <a:pt x="2765692" y="2765692"/>
                </a:cubicBezTo>
                <a:cubicBezTo>
                  <a:pt x="2488693" y="2793680"/>
                  <a:pt x="2384273" y="2792390"/>
                  <a:pt x="2046612" y="2765692"/>
                </a:cubicBezTo>
                <a:cubicBezTo>
                  <a:pt x="1708951" y="2738994"/>
                  <a:pt x="1608901" y="2763631"/>
                  <a:pt x="1410503" y="2765692"/>
                </a:cubicBezTo>
                <a:cubicBezTo>
                  <a:pt x="1212105" y="2767753"/>
                  <a:pt x="919485" y="2743132"/>
                  <a:pt x="663766" y="2765692"/>
                </a:cubicBezTo>
                <a:cubicBezTo>
                  <a:pt x="408047" y="2788252"/>
                  <a:pt x="174253" y="2781975"/>
                  <a:pt x="0" y="2765692"/>
                </a:cubicBezTo>
                <a:cubicBezTo>
                  <a:pt x="-11162" y="2467529"/>
                  <a:pt x="26270" y="2399366"/>
                  <a:pt x="0" y="2129583"/>
                </a:cubicBezTo>
                <a:cubicBezTo>
                  <a:pt x="-26270" y="1859800"/>
                  <a:pt x="31445" y="1712276"/>
                  <a:pt x="0" y="1410503"/>
                </a:cubicBezTo>
                <a:cubicBezTo>
                  <a:pt x="-31445" y="1108730"/>
                  <a:pt x="-5764" y="1047857"/>
                  <a:pt x="0" y="802051"/>
                </a:cubicBezTo>
                <a:cubicBezTo>
                  <a:pt x="5764" y="556245"/>
                  <a:pt x="-17630" y="354577"/>
                  <a:pt x="0" y="0"/>
                </a:cubicBezTo>
                <a:close/>
              </a:path>
            </a:pathLst>
          </a:custGeom>
          <a:noFill/>
          <a:ln>
            <a:solidFill>
              <a:schemeClr val="tx1"/>
            </a:solidFill>
            <a:extLst>
              <a:ext uri="{C807C97D-BFC1-408E-A445-0C87EB9F89A2}">
                <ask:lineSketchStyleProps xmlns:ask="http://schemas.microsoft.com/office/drawing/2018/sketchyshapes" xmlns="" sd="3675298101">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5" name="Picture 4" descr="מכנסי ג'ינס בשילוב פאצ'ים 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1848" y="2855788"/>
            <a:ext cx="2528318" cy="3794312"/>
          </a:xfrm>
          <a:custGeom>
            <a:avLst/>
            <a:gdLst>
              <a:gd name="connsiteX0" fmla="*/ 0 w 2528318"/>
              <a:gd name="connsiteY0" fmla="*/ 0 h 3794312"/>
              <a:gd name="connsiteX1" fmla="*/ 556230 w 2528318"/>
              <a:gd name="connsiteY1" fmla="*/ 0 h 3794312"/>
              <a:gd name="connsiteX2" fmla="*/ 1112460 w 2528318"/>
              <a:gd name="connsiteY2" fmla="*/ 0 h 3794312"/>
              <a:gd name="connsiteX3" fmla="*/ 1592840 w 2528318"/>
              <a:gd name="connsiteY3" fmla="*/ 0 h 3794312"/>
              <a:gd name="connsiteX4" fmla="*/ 2022654 w 2528318"/>
              <a:gd name="connsiteY4" fmla="*/ 0 h 3794312"/>
              <a:gd name="connsiteX5" fmla="*/ 2528318 w 2528318"/>
              <a:gd name="connsiteY5" fmla="*/ 0 h 3794312"/>
              <a:gd name="connsiteX6" fmla="*/ 2528318 w 2528318"/>
              <a:gd name="connsiteY6" fmla="*/ 466158 h 3794312"/>
              <a:gd name="connsiteX7" fmla="*/ 2528318 w 2528318"/>
              <a:gd name="connsiteY7" fmla="*/ 1046146 h 3794312"/>
              <a:gd name="connsiteX8" fmla="*/ 2528318 w 2528318"/>
              <a:gd name="connsiteY8" fmla="*/ 1664077 h 3794312"/>
              <a:gd name="connsiteX9" fmla="*/ 2528318 w 2528318"/>
              <a:gd name="connsiteY9" fmla="*/ 2282008 h 3794312"/>
              <a:gd name="connsiteX10" fmla="*/ 2528318 w 2528318"/>
              <a:gd name="connsiteY10" fmla="*/ 2748166 h 3794312"/>
              <a:gd name="connsiteX11" fmla="*/ 2528318 w 2528318"/>
              <a:gd name="connsiteY11" fmla="*/ 3290211 h 3794312"/>
              <a:gd name="connsiteX12" fmla="*/ 2528318 w 2528318"/>
              <a:gd name="connsiteY12" fmla="*/ 3794312 h 3794312"/>
              <a:gd name="connsiteX13" fmla="*/ 1997371 w 2528318"/>
              <a:gd name="connsiteY13" fmla="*/ 3794312 h 3794312"/>
              <a:gd name="connsiteX14" fmla="*/ 1542274 w 2528318"/>
              <a:gd name="connsiteY14" fmla="*/ 3794312 h 3794312"/>
              <a:gd name="connsiteX15" fmla="*/ 986044 w 2528318"/>
              <a:gd name="connsiteY15" fmla="*/ 3794312 h 3794312"/>
              <a:gd name="connsiteX16" fmla="*/ 429814 w 2528318"/>
              <a:gd name="connsiteY16" fmla="*/ 3794312 h 3794312"/>
              <a:gd name="connsiteX17" fmla="*/ 0 w 2528318"/>
              <a:gd name="connsiteY17" fmla="*/ 3794312 h 3794312"/>
              <a:gd name="connsiteX18" fmla="*/ 0 w 2528318"/>
              <a:gd name="connsiteY18" fmla="*/ 3176381 h 3794312"/>
              <a:gd name="connsiteX19" fmla="*/ 0 w 2528318"/>
              <a:gd name="connsiteY19" fmla="*/ 2634337 h 3794312"/>
              <a:gd name="connsiteX20" fmla="*/ 0 w 2528318"/>
              <a:gd name="connsiteY20" fmla="*/ 2092292 h 3794312"/>
              <a:gd name="connsiteX21" fmla="*/ 0 w 2528318"/>
              <a:gd name="connsiteY21" fmla="*/ 1512304 h 3794312"/>
              <a:gd name="connsiteX22" fmla="*/ 0 w 2528318"/>
              <a:gd name="connsiteY22" fmla="*/ 1084089 h 3794312"/>
              <a:gd name="connsiteX23" fmla="*/ 0 w 2528318"/>
              <a:gd name="connsiteY23" fmla="*/ 655874 h 3794312"/>
              <a:gd name="connsiteX24" fmla="*/ 0 w 2528318"/>
              <a:gd name="connsiteY24" fmla="*/ 0 h 379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8318" h="3794312" extrusionOk="0">
                <a:moveTo>
                  <a:pt x="0" y="0"/>
                </a:moveTo>
                <a:cubicBezTo>
                  <a:pt x="230028" y="-23849"/>
                  <a:pt x="301021" y="60136"/>
                  <a:pt x="556230" y="0"/>
                </a:cubicBezTo>
                <a:cubicBezTo>
                  <a:pt x="811439" y="-60136"/>
                  <a:pt x="903085" y="8821"/>
                  <a:pt x="1112460" y="0"/>
                </a:cubicBezTo>
                <a:cubicBezTo>
                  <a:pt x="1321835" y="-8821"/>
                  <a:pt x="1402608" y="12143"/>
                  <a:pt x="1592840" y="0"/>
                </a:cubicBezTo>
                <a:cubicBezTo>
                  <a:pt x="1783072" y="-12143"/>
                  <a:pt x="1898187" y="5075"/>
                  <a:pt x="2022654" y="0"/>
                </a:cubicBezTo>
                <a:cubicBezTo>
                  <a:pt x="2147121" y="-5075"/>
                  <a:pt x="2293536" y="19932"/>
                  <a:pt x="2528318" y="0"/>
                </a:cubicBezTo>
                <a:cubicBezTo>
                  <a:pt x="2542810" y="99153"/>
                  <a:pt x="2498494" y="286806"/>
                  <a:pt x="2528318" y="466158"/>
                </a:cubicBezTo>
                <a:cubicBezTo>
                  <a:pt x="2558142" y="645510"/>
                  <a:pt x="2514484" y="791928"/>
                  <a:pt x="2528318" y="1046146"/>
                </a:cubicBezTo>
                <a:cubicBezTo>
                  <a:pt x="2542152" y="1300364"/>
                  <a:pt x="2458764" y="1469928"/>
                  <a:pt x="2528318" y="1664077"/>
                </a:cubicBezTo>
                <a:cubicBezTo>
                  <a:pt x="2597872" y="1858226"/>
                  <a:pt x="2515009" y="1991997"/>
                  <a:pt x="2528318" y="2282008"/>
                </a:cubicBezTo>
                <a:cubicBezTo>
                  <a:pt x="2541627" y="2572019"/>
                  <a:pt x="2495950" y="2530103"/>
                  <a:pt x="2528318" y="2748166"/>
                </a:cubicBezTo>
                <a:cubicBezTo>
                  <a:pt x="2560686" y="2966229"/>
                  <a:pt x="2464155" y="3120466"/>
                  <a:pt x="2528318" y="3290211"/>
                </a:cubicBezTo>
                <a:cubicBezTo>
                  <a:pt x="2592481" y="3459956"/>
                  <a:pt x="2497787" y="3624592"/>
                  <a:pt x="2528318" y="3794312"/>
                </a:cubicBezTo>
                <a:cubicBezTo>
                  <a:pt x="2282986" y="3826954"/>
                  <a:pt x="2187357" y="3731039"/>
                  <a:pt x="1997371" y="3794312"/>
                </a:cubicBezTo>
                <a:cubicBezTo>
                  <a:pt x="1807385" y="3857585"/>
                  <a:pt x="1685082" y="3742607"/>
                  <a:pt x="1542274" y="3794312"/>
                </a:cubicBezTo>
                <a:cubicBezTo>
                  <a:pt x="1399466" y="3846017"/>
                  <a:pt x="1148298" y="3731127"/>
                  <a:pt x="986044" y="3794312"/>
                </a:cubicBezTo>
                <a:cubicBezTo>
                  <a:pt x="823790" y="3857497"/>
                  <a:pt x="689093" y="3772330"/>
                  <a:pt x="429814" y="3794312"/>
                </a:cubicBezTo>
                <a:cubicBezTo>
                  <a:pt x="170535" y="3816294"/>
                  <a:pt x="133828" y="3785095"/>
                  <a:pt x="0" y="3794312"/>
                </a:cubicBezTo>
                <a:cubicBezTo>
                  <a:pt x="-7685" y="3608273"/>
                  <a:pt x="54143" y="3357278"/>
                  <a:pt x="0" y="3176381"/>
                </a:cubicBezTo>
                <a:cubicBezTo>
                  <a:pt x="-54143" y="2995484"/>
                  <a:pt x="804" y="2793477"/>
                  <a:pt x="0" y="2634337"/>
                </a:cubicBezTo>
                <a:cubicBezTo>
                  <a:pt x="-804" y="2475197"/>
                  <a:pt x="30766" y="2332717"/>
                  <a:pt x="0" y="2092292"/>
                </a:cubicBezTo>
                <a:cubicBezTo>
                  <a:pt x="-30766" y="1851868"/>
                  <a:pt x="10261" y="1637175"/>
                  <a:pt x="0" y="1512304"/>
                </a:cubicBezTo>
                <a:cubicBezTo>
                  <a:pt x="-10261" y="1387433"/>
                  <a:pt x="48317" y="1212482"/>
                  <a:pt x="0" y="1084089"/>
                </a:cubicBezTo>
                <a:cubicBezTo>
                  <a:pt x="-48317" y="955697"/>
                  <a:pt x="25135" y="789815"/>
                  <a:pt x="0" y="655874"/>
                </a:cubicBezTo>
                <a:cubicBezTo>
                  <a:pt x="-25135" y="521934"/>
                  <a:pt x="68798" y="205956"/>
                  <a:pt x="0" y="0"/>
                </a:cubicBezTo>
                <a:close/>
              </a:path>
            </a:pathLst>
          </a:custGeom>
          <a:noFill/>
          <a:ln>
            <a:solidFill>
              <a:schemeClr val="tx1"/>
            </a:solidFill>
            <a:extLst>
              <a:ext uri="{C807C97D-BFC1-408E-A445-0C87EB9F89A2}">
                <ask:lineSketchStyleProps xmlns:ask="http://schemas.microsoft.com/office/drawing/2018/sketchyshapes" xmlns="" sd="191911873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216553" y="6099019"/>
            <a:ext cx="6096000" cy="646331"/>
          </a:xfrm>
          <a:prstGeom prst="rect">
            <a:avLst/>
          </a:prstGeom>
        </p:spPr>
        <p:txBody>
          <a:bodyPr>
            <a:spAutoFit/>
          </a:bodyPr>
          <a:lstStyle/>
          <a:p>
            <a:endParaRPr lang="he-IL"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r>
              <a:rPr lang="he-IL" dirty="0">
                <a:solidFill>
                  <a:srgbClr val="005574"/>
                </a:solidFill>
                <a:latin typeface="Calibri" panose="020F0502020204030204" pitchFamily="34" charset="0"/>
                <a:ea typeface="Calibri" panose="020F0502020204030204" pitchFamily="34" charset="0"/>
                <a:cs typeface="Calibri" panose="020F0502020204030204" pitchFamily="34" charset="0"/>
              </a:rPr>
              <a:t>ארגנתם פעילות המעודדת צמצום צריכה? צלמו שלחו לנו </a:t>
            </a:r>
            <a:endParaRPr 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072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0219" y="1155908"/>
            <a:ext cx="10292938" cy="2597378"/>
          </a:xfrm>
          <a:prstGeom prst="rect">
            <a:avLst/>
          </a:prstGeom>
          <a:noFill/>
        </p:spPr>
        <p:txBody>
          <a:bodyPr wrap="square" rtlCol="1">
            <a:spAutoFit/>
          </a:bodyPr>
          <a:lstStyle/>
          <a:p>
            <a:pPr marL="514350" indent="-514350">
              <a:lnSpc>
                <a:spcPct val="150000"/>
              </a:lnSpc>
              <a:buFont typeface="+mj-lt"/>
              <a:buAutoNum type="arabicPeriod"/>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חקרו את תווית הבגד שאתם לובשים כרגע וגלו:</a:t>
            </a:r>
          </a:p>
          <a:p>
            <a:pPr>
              <a:lnSpc>
                <a:spcPct val="150000"/>
              </a:lnSpc>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היכן הוא יוצר?	</a:t>
            </a:r>
          </a:p>
          <a:p>
            <a:pPr>
              <a:lnSpc>
                <a:spcPct val="150000"/>
              </a:lnSpc>
            </a:pPr>
            <a:endPar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01547B-A06B-0763-EF6A-E7C63CBEC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87" y="2511004"/>
            <a:ext cx="6000714" cy="4258095"/>
          </a:xfrm>
          <a:prstGeom prst="rect">
            <a:avLst/>
          </a:prstGeom>
        </p:spPr>
      </p:pic>
      <p:sp>
        <p:nvSpPr>
          <p:cNvPr id="3" name="Rectangle 2">
            <a:extLst>
              <a:ext uri="{FF2B5EF4-FFF2-40B4-BE49-F238E27FC236}">
                <a16:creationId xmlns:a16="http://schemas.microsoft.com/office/drawing/2014/main" id="{76B6D318-D67E-5C99-E9B8-49EDEDE22DC8}"/>
              </a:ext>
            </a:extLst>
          </p:cNvPr>
          <p:cNvSpPr>
            <a:spLocks noGrp="1" noChangeArrowheads="1"/>
          </p:cNvSpPr>
          <p:nvPr>
            <p:ph type="title"/>
          </p:nvPr>
        </p:nvSpPr>
        <p:spPr>
          <a:xfrm>
            <a:off x="1384300" y="365126"/>
            <a:ext cx="9786257" cy="999218"/>
          </a:xfrm>
        </p:spPr>
        <p:txBody>
          <a:bodyPr>
            <a:normAutofit/>
          </a:bodyPr>
          <a:lstStyle/>
          <a:p>
            <a:r>
              <a:rPr lang="he-IL" altLang="en-US" dirty="0">
                <a:solidFill>
                  <a:srgbClr val="005574"/>
                </a:solidFill>
                <a:latin typeface="Calibri" panose="020F0502020204030204" pitchFamily="34" charset="0"/>
                <a:ea typeface="Calibri" panose="020F0502020204030204" pitchFamily="34" charset="0"/>
                <a:cs typeface="Calibri" panose="020F0502020204030204" pitchFamily="34" charset="0"/>
              </a:rPr>
              <a:t>הקשר בין שינוי האקלים לתעשיית האופנה</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157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99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6" name="Rectangle 5"/>
          <p:cNvSpPr/>
          <p:nvPr/>
        </p:nvSpPr>
        <p:spPr>
          <a:xfrm>
            <a:off x="2253411" y="2739367"/>
            <a:ext cx="7205819" cy="461665"/>
          </a:xfrm>
          <a:prstGeom prst="rect">
            <a:avLst/>
          </a:prstGeom>
        </p:spPr>
        <p:txBody>
          <a:bodyPr wrap="none">
            <a:spAutoFit/>
          </a:bodyPr>
          <a:lstStyle/>
          <a:p>
            <a:r>
              <a:rPr lang="he-IL" sz="2400" b="1" dirty="0">
                <a:ln w="0"/>
              </a:rPr>
              <a:t>60% מפרטי הלבוש בעולם מיוצרים באסיה, בעיקר ב....? </a:t>
            </a:r>
          </a:p>
        </p:txBody>
      </p:sp>
      <p:grpSp>
        <p:nvGrpSpPr>
          <p:cNvPr id="12" name="Group 11"/>
          <p:cNvGrpSpPr/>
          <p:nvPr/>
        </p:nvGrpSpPr>
        <p:grpSpPr>
          <a:xfrm>
            <a:off x="7096836" y="3201032"/>
            <a:ext cx="1787857" cy="866940"/>
            <a:chOff x="7096836" y="3201032"/>
            <a:chExt cx="1787857" cy="866940"/>
          </a:xfrm>
        </p:grpSpPr>
        <p:sp>
          <p:nvSpPr>
            <p:cNvPr id="7" name="Oval 6"/>
            <p:cNvSpPr/>
            <p:nvPr/>
          </p:nvSpPr>
          <p:spPr>
            <a:xfrm>
              <a:off x="7096836" y="3201032"/>
              <a:ext cx="1787857" cy="866940"/>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p:cNvSpPr/>
            <p:nvPr/>
          </p:nvSpPr>
          <p:spPr>
            <a:xfrm>
              <a:off x="7808520" y="3430812"/>
              <a:ext cx="527709" cy="369332"/>
            </a:xfrm>
            <a:prstGeom prst="rect">
              <a:avLst/>
            </a:prstGeom>
            <a:solidFill>
              <a:schemeClr val="bg1"/>
            </a:solidFill>
          </p:spPr>
          <p:txBody>
            <a:bodyPr wrap="none">
              <a:spAutoFit/>
            </a:bodyPr>
            <a:lstStyle/>
            <a:p>
              <a:r>
                <a:rPr lang="he-IL" b="1" dirty="0">
                  <a:ln w="0"/>
                </a:rPr>
                <a:t>סין!</a:t>
              </a:r>
            </a:p>
          </p:txBody>
        </p:sp>
      </p:grpSp>
    </p:spTree>
    <p:extLst>
      <p:ext uri="{BB962C8B-B14F-4D97-AF65-F5344CB8AC3E}">
        <p14:creationId xmlns:p14="http://schemas.microsoft.com/office/powerpoint/2010/main" val="42405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238991" y="1582058"/>
            <a:ext cx="10385466" cy="5007428"/>
          </a:xfrm>
        </p:spPr>
        <p:txBody>
          <a:bodyPr>
            <a:normAutofit/>
          </a:bodyPr>
          <a:lstStyle/>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מסעה של חולצה:</a:t>
            </a:r>
          </a:p>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את הכותנה מגדלים ב ______ ושולחים אותה ל-&gt;</a:t>
            </a:r>
          </a:p>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______ כדי להפוך לחוט. אחר כך היא נשלחת ל-&gt;</a:t>
            </a:r>
          </a:p>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______כדי להפוך לבד, הנתפר לחולצה, שנשלחת חזרה ל-&gt;</a:t>
            </a:r>
          </a:p>
          <a:p>
            <a:pPr marL="0" indent="0">
              <a:lnSpc>
                <a:spcPct val="150000"/>
              </a:lnSpc>
              <a:buNone/>
            </a:pPr>
            <a:r>
              <a:rPr lang="he-IL" sz="2800" dirty="0">
                <a:solidFill>
                  <a:srgbClr val="005574"/>
                </a:solidFill>
                <a:latin typeface="Calibri" panose="020F0502020204030204" pitchFamily="34" charset="0"/>
                <a:ea typeface="Calibri" panose="020F0502020204030204" pitchFamily="34" charset="0"/>
                <a:cs typeface="Calibri" panose="020F0502020204030204" pitchFamily="34" charset="0"/>
              </a:rPr>
              <a:t>_____ כדי להימכר</a:t>
            </a:r>
          </a:p>
        </p:txBody>
      </p:sp>
      <p:sp>
        <p:nvSpPr>
          <p:cNvPr id="305154" name="Rectangle 2"/>
          <p:cNvSpPr>
            <a:spLocks noGrp="1" noChangeArrowheads="1"/>
          </p:cNvSpPr>
          <p:nvPr>
            <p:ph type="title"/>
          </p:nvPr>
        </p:nvSpPr>
        <p:spPr>
          <a:xfrm>
            <a:off x="238992" y="365126"/>
            <a:ext cx="10385466" cy="999218"/>
          </a:xfrm>
        </p:spPr>
        <p:txBody>
          <a:bodyPr>
            <a:normAutofit/>
          </a:bodyPr>
          <a:lstStyle/>
          <a:p>
            <a:r>
              <a:rPr lang="he-IL" sz="4000" dirty="0">
                <a:solidFill>
                  <a:srgbClr val="005574"/>
                </a:solidFill>
                <a:latin typeface="Calibri" panose="020F0502020204030204" pitchFamily="34" charset="0"/>
                <a:ea typeface="Calibri" panose="020F0502020204030204" pitchFamily="34" charset="0"/>
                <a:cs typeface="Calibri" panose="020F0502020204030204" pitchFamily="34" charset="0"/>
              </a:rPr>
              <a:t>הבגדים שלנו מטיילים הרבה לפני שהם מגיעים אלינו</a:t>
            </a:r>
            <a:endParaRPr lang="en-US" altLang="en-US" dirty="0">
              <a:solidFill>
                <a:srgbClr val="005574"/>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F4B54D3-8EB4-7671-A4BC-EBB29023555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230180" y="1453336"/>
            <a:ext cx="1495922" cy="1526441"/>
          </a:xfrm>
          <a:prstGeom prst="rect">
            <a:avLst/>
          </a:prstGeom>
        </p:spPr>
      </p:pic>
    </p:spTree>
    <p:extLst>
      <p:ext uri="{BB962C8B-B14F-4D97-AF65-F5344CB8AC3E}">
        <p14:creationId xmlns:p14="http://schemas.microsoft.com/office/powerpoint/2010/main" val="357993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pic>
        <p:nvPicPr>
          <p:cNvPr id="1026" name="Picture 2" descr="King Cott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 b="100000" l="10000" r="90000"/>
                    </a14:imgEffect>
                  </a14:imgLayer>
                </a14:imgProps>
              </a:ext>
              <a:ext uri="{28A0092B-C50C-407E-A947-70E740481C1C}">
                <a14:useLocalDpi xmlns:a14="http://schemas.microsoft.com/office/drawing/2010/main" val="0"/>
              </a:ext>
            </a:extLst>
          </a:blip>
          <a:srcRect/>
          <a:stretch>
            <a:fillRect/>
          </a:stretch>
        </p:blipFill>
        <p:spPr bwMode="auto">
          <a:xfrm>
            <a:off x="2639468" y="2523627"/>
            <a:ext cx="704234" cy="10583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654565" y="1878031"/>
            <a:ext cx="7304318" cy="830997"/>
          </a:xfrm>
          <a:prstGeom prst="rect">
            <a:avLst/>
          </a:prstGeom>
        </p:spPr>
        <p:txBody>
          <a:bodyPr wrap="square">
            <a:spAutoFit/>
          </a:bodyPr>
          <a:lstStyle/>
          <a:p>
            <a:r>
              <a:rPr lang="he-IL" sz="2400" b="1" dirty="0">
                <a:ln w="0"/>
              </a:rPr>
              <a:t>את הכותנה מגדלים בארצות הברית, ואז שולחים אותה לאינדונזיה, כדי להפוך לחוט </a:t>
            </a:r>
            <a:endParaRPr lang="en-US" sz="2400" b="1" dirty="0">
              <a:ln w="0"/>
            </a:endParaRPr>
          </a:p>
        </p:txBody>
      </p:sp>
      <p:pic>
        <p:nvPicPr>
          <p:cNvPr id="13" name="Picture 2" descr="200M/656 Feet Cotton String,Light Pink String,Cotton Cord Craft String  Bakers Twine for DIY Crafts and Gift Wrapping-2mm : Amazon.ae: Tools &amp; Home  Improvemen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7990469" y="4067972"/>
            <a:ext cx="586371" cy="60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00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1.11111E-6 L 1.66667E-6 -1.11111E-6 C 0.00938 0.00023 0.04831 0.00046 0.06602 0.00394 C 0.06758 0.00417 0.06901 0.00532 0.07044 0.00579 C 0.07344 0.00671 0.07643 0.00718 0.07943 0.00787 C 0.09076 0.01597 0.0806 0.00995 0.10065 0.01389 C 0.10221 0.01412 0.10365 0.01551 0.10521 0.01574 C 0.11289 0.01782 0.11693 0.01713 0.12422 0.01968 C 0.12721 0.02083 0.13008 0.02292 0.1332 0.02384 C 0.13802 0.025 0.14284 0.025 0.14766 0.02569 C 0.1582 0.03032 0.14675 0.02569 0.1668 0.02963 C 0.16862 0.03009 0.17044 0.03125 0.1724 0.03171 C 0.18581 0.03519 0.18008 0.03194 0.19479 0.03773 C 0.1974 0.03866 0.2 0.04028 0.20261 0.04167 C 0.20365 0.04236 0.20482 0.04329 0.20599 0.04375 C 0.20886 0.04468 0.21185 0.04491 0.21484 0.0456 C 0.21745 0.0463 0.22018 0.04676 0.22279 0.04769 C 0.22422 0.04815 0.22578 0.04884 0.22721 0.04954 C 0.22839 0.05023 0.22943 0.05139 0.2306 0.05162 C 0.23646 0.05324 0.24245 0.0544 0.24844 0.05556 C 0.25182 0.05625 0.25521 0.05671 0.25859 0.05764 C 0.26237 0.05856 0.26602 0.06042 0.26979 0.06157 C 0.27136 0.06204 0.28008 0.06458 0.28203 0.06551 C 0.28399 0.06667 0.28581 0.06852 0.28763 0.06944 C 0.29518 0.07361 0.29701 0.07361 0.30443 0.07546 C 0.32474 0.0875 0.29935 0.07292 0.3168 0.08148 C 0.31901 0.08264 0.32122 0.08449 0.32344 0.08542 C 0.325 0.08611 0.32656 0.08657 0.328 0.0875 C 0.32982 0.08866 0.33164 0.09028 0.33359 0.09144 C 0.34011 0.0956 0.34284 0.09583 0.34922 0.10324 L 0.41302 0.17894 L 0.41302 0.17894 L 0.42656 0.18704 " pathEditMode="relative" ptsTypes="AAAAAAAAAAAAAAAAAAAAAAAAAAAAAAAAA">
                                      <p:cBhvr>
                                        <p:cTn id="6" dur="2000" fill="hold"/>
                                        <p:tgtEl>
                                          <p:spTgt spid="1026"/>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026"/>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6F6-2FD5-111A-F9E7-9C083DD81E17}"/>
              </a:ext>
            </a:extLst>
          </p:cNvPr>
          <p:cNvSpPr>
            <a:spLocks noGrp="1"/>
          </p:cNvSpPr>
          <p:nvPr>
            <p:ph type="title"/>
          </p:nvPr>
        </p:nvSpPr>
        <p:spPr/>
        <p:txBody>
          <a:bodyPr/>
          <a:lstStyle/>
          <a:p>
            <a:endParaRPr lang="he-IL"/>
          </a:p>
        </p:txBody>
      </p:sp>
      <p:sp>
        <p:nvSpPr>
          <p:cNvPr id="5" name="TextBox 4">
            <a:extLst>
              <a:ext uri="{FF2B5EF4-FFF2-40B4-BE49-F238E27FC236}">
                <a16:creationId xmlns:a16="http://schemas.microsoft.com/office/drawing/2014/main" id="{A4AE83C2-2C25-E1AD-CF3F-7284C4474AE5}"/>
              </a:ext>
            </a:extLst>
          </p:cNvPr>
          <p:cNvSpPr txBox="1"/>
          <p:nvPr/>
        </p:nvSpPr>
        <p:spPr>
          <a:xfrm>
            <a:off x="838200" y="6488668"/>
            <a:ext cx="1409810" cy="369332"/>
          </a:xfrm>
          <a:prstGeom prst="rect">
            <a:avLst/>
          </a:prstGeom>
          <a:noFill/>
        </p:spPr>
        <p:txBody>
          <a:bodyPr wrap="none" rtlCol="1">
            <a:spAutoFit/>
          </a:bodyPr>
          <a:lstStyle/>
          <a:p>
            <a:r>
              <a:rPr lang="en-US" dirty="0"/>
              <a:t>Google maps</a:t>
            </a:r>
            <a:endParaRPr lang="he-IL" dirty="0"/>
          </a:p>
        </p:txBody>
      </p:sp>
      <p:grpSp>
        <p:nvGrpSpPr>
          <p:cNvPr id="8" name="Group 7"/>
          <p:cNvGrpSpPr/>
          <p:nvPr/>
        </p:nvGrpSpPr>
        <p:grpSpPr>
          <a:xfrm>
            <a:off x="692186" y="0"/>
            <a:ext cx="9664627" cy="6858000"/>
            <a:chOff x="692186" y="0"/>
            <a:chExt cx="9664627" cy="6858000"/>
          </a:xfrm>
        </p:grpSpPr>
        <p:pic>
          <p:nvPicPr>
            <p:cNvPr id="4" name="Picture 3">
              <a:extLst>
                <a:ext uri="{FF2B5EF4-FFF2-40B4-BE49-F238E27FC236}">
                  <a16:creationId xmlns:a16="http://schemas.microsoft.com/office/drawing/2014/main" id="{5413A4D2-7196-3598-581F-120E77DA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86" y="0"/>
              <a:ext cx="9664627" cy="6858000"/>
            </a:xfrm>
            <a:prstGeom prst="rect">
              <a:avLst/>
            </a:prstGeom>
          </p:spPr>
        </p:pic>
        <p:sp>
          <p:nvSpPr>
            <p:cNvPr id="3" name="TextBox 2"/>
            <p:cNvSpPr txBox="1"/>
            <p:nvPr/>
          </p:nvSpPr>
          <p:spPr>
            <a:xfrm>
              <a:off x="7496164" y="3765447"/>
              <a:ext cx="410689" cy="184666"/>
            </a:xfrm>
            <a:prstGeom prst="rect">
              <a:avLst/>
            </a:prstGeom>
            <a:noFill/>
            <a:effectLst>
              <a:glow rad="6985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בנגלדש</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grpSp>
      <p:sp>
        <p:nvSpPr>
          <p:cNvPr id="9" name="TextBox 8"/>
          <p:cNvSpPr txBox="1"/>
          <p:nvPr/>
        </p:nvSpPr>
        <p:spPr>
          <a:xfrm>
            <a:off x="7951989" y="4067972"/>
            <a:ext cx="404278" cy="184666"/>
          </a:xfrm>
          <a:prstGeom prst="rect">
            <a:avLst/>
          </a:prstGeom>
          <a:noFill/>
          <a:effectLst>
            <a:glow rad="7239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וייטנאם</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129282" y="3857780"/>
            <a:ext cx="447558" cy="184666"/>
          </a:xfrm>
          <a:prstGeom prst="rect">
            <a:avLst/>
          </a:prstGeom>
          <a:noFill/>
          <a:effectLst>
            <a:glow rad="660400">
              <a:schemeClr val="bg1">
                <a:alpha val="88000"/>
              </a:schemeClr>
            </a:glow>
          </a:effectLst>
        </p:spPr>
        <p:txBody>
          <a:bodyPr wrap="none" rtlCol="0">
            <a:spAutoFit/>
          </a:bodyPr>
          <a:lstStyle/>
          <a:p>
            <a:r>
              <a:rPr lang="he-IL" sz="600" kern="900" dirty="0">
                <a:ln w="3175">
                  <a:noFill/>
                </a:ln>
                <a:effectLst>
                  <a:glow rad="63500">
                    <a:schemeClr val="bg1">
                      <a:alpha val="42000"/>
                    </a:schemeClr>
                  </a:glow>
                </a:effectLst>
                <a:latin typeface="Arial" panose="020B0604020202020204" pitchFamily="34" charset="0"/>
                <a:cs typeface="Arial" panose="020B0604020202020204" pitchFamily="34" charset="0"/>
              </a:rPr>
              <a:t>הונג קונג</a:t>
            </a:r>
            <a:endParaRPr lang="en-US" sz="1600" kern="900" dirty="0">
              <a:ln w="3175">
                <a:noFill/>
              </a:ln>
              <a:effectLst>
                <a:glow rad="63500">
                  <a:schemeClr val="bg1">
                    <a:alpha val="42000"/>
                  </a:schemeClr>
                </a:glow>
              </a:effectLst>
              <a:latin typeface="Arial" panose="020B0604020202020204" pitchFamily="34" charset="0"/>
              <a:cs typeface="Arial" panose="020B0604020202020204" pitchFamily="34" charset="0"/>
            </a:endParaRPr>
          </a:p>
        </p:txBody>
      </p:sp>
      <p:pic>
        <p:nvPicPr>
          <p:cNvPr id="13" name="Picture 2" descr="200M/656 Feet Cotton String,Light Pink String,Cotton Cord Craft String  Bakers Twine for DIY Crafts and Gift Wrapping-2mm : Amazon.ae: Tools &amp; Home  Improvemen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7990469" y="4067972"/>
            <a:ext cx="586371" cy="6000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63129" y="1826232"/>
            <a:ext cx="7499168" cy="461665"/>
          </a:xfrm>
          <a:prstGeom prst="rect">
            <a:avLst/>
          </a:prstGeom>
        </p:spPr>
        <p:txBody>
          <a:bodyPr wrap="none">
            <a:spAutoFit/>
          </a:bodyPr>
          <a:lstStyle/>
          <a:p>
            <a:r>
              <a:rPr lang="he-IL" sz="2400" b="1" dirty="0">
                <a:ln w="0"/>
              </a:rPr>
              <a:t>החוט נשלח מאינדונזיה לבנגלדש, שם תופרים ממנו חולצה</a:t>
            </a:r>
            <a:endParaRPr lang="en-US" sz="2400" b="1" dirty="0">
              <a:ln w="0"/>
            </a:endParaRPr>
          </a:p>
        </p:txBody>
      </p:sp>
      <p:pic>
        <p:nvPicPr>
          <p:cNvPr id="15" name="Picture 14">
            <a:extLst>
              <a:ext uri="{FF2B5EF4-FFF2-40B4-BE49-F238E27FC236}">
                <a16:creationId xmlns:a16="http://schemas.microsoft.com/office/drawing/2014/main" id="{1F4B54D3-8EB4-7671-A4BC-EBB29023555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387240" y="3531626"/>
            <a:ext cx="567959" cy="579546"/>
          </a:xfrm>
          <a:prstGeom prst="rect">
            <a:avLst/>
          </a:prstGeom>
        </p:spPr>
      </p:pic>
    </p:spTree>
    <p:extLst>
      <p:ext uri="{BB962C8B-B14F-4D97-AF65-F5344CB8AC3E}">
        <p14:creationId xmlns:p14="http://schemas.microsoft.com/office/powerpoint/2010/main" val="25354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7.40741E-7 L -1.45833E-6 -7.40741E-7 C 0.0026 0.00324 0.0056 0.00578 0.00781 0.00995 C 0.00872 0.01134 0.00872 0.01389 0.00898 0.01574 C 0.0095 0.01967 0.00976 0.02384 0.01015 0.02778 C 0.00976 0.03449 0.01015 0.04143 0.00898 0.04768 C 0.0082 0.05162 0.00247 0.05301 0.00117 0.0537 C -0.01016 0.05972 -0.00091 0.05602 -0.0112 0.05972 C -0.02539 0.05903 -0.03958 0.05995 -0.05365 0.05764 C -0.05521 0.05741 -0.05573 0.05324 -0.05703 0.05162 C -0.05807 0.05046 -0.05925 0.05023 -0.06042 0.04977 C -0.06445 0.02801 -0.05794 0.06088 -0.0638 0.03773 C -0.0638 0.03773 -0.06654 0.02291 -0.06706 0.01991 L -0.06823 0.01389 L -0.06927 0.00787 C -0.06784 -0.05324 -0.06992 -0.01829 -0.06706 -0.04584 C -0.06667 -0.04977 -0.06667 -0.05394 -0.06602 -0.05787 C -0.0655 -0.05996 -0.06432 -0.06158 -0.0638 -0.06366 C -0.06133 -0.07315 -0.06146 -0.07199 -0.06146 -0.07755 L -0.06146 -0.07755 " pathEditMode="relative" ptsTypes="AAAAAAAAAAAAAAAAAAAA">
                                      <p:cBhvr>
                                        <p:cTn id="6" dur="2000" fill="hold"/>
                                        <p:tgtEl>
                                          <p:spTgt spid="13"/>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3"/>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NH HEB 080719.potx" id="{96B3A71F-0465-4DF6-B476-CE7D10DBB55D}" vid="{F04F0EF4-EADA-4794-8571-702A7C8ECAA1}"/>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
      <a:majorFont>
        <a:latin typeface="Calibri"/>
        <a:ea typeface=""/>
        <a:cs typeface="Calibri"/>
      </a:majorFont>
      <a:minorFont>
        <a:latin typeface="Calibri"/>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NH HEB 080719.potx" id="{96B3A71F-0465-4DF6-B476-CE7D10DBB55D}" vid="{F04F0EF4-EADA-4794-8571-702A7C8ECAA1}"/>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50497</TotalTime>
  <Words>2535</Words>
  <Application>Microsoft Office PowerPoint</Application>
  <PresentationFormat>Widescreen</PresentationFormat>
  <Paragraphs>289</Paragraphs>
  <Slides>32</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Inter</vt:lpstr>
      <vt:lpstr>OpenSansHebrew-Bold</vt:lpstr>
      <vt:lpstr>Segoe UI Semilight</vt:lpstr>
      <vt:lpstr>Times New Roman</vt:lpstr>
      <vt:lpstr>Wingdings</vt:lpstr>
      <vt:lpstr>Custom Design</vt:lpstr>
      <vt:lpstr>1_Custom Design</vt:lpstr>
      <vt:lpstr> </vt:lpstr>
      <vt:lpstr>הקשר בין שינוי האקלים לתעשיית האופנה</vt:lpstr>
      <vt:lpstr>הקשר בין שינוי האקלים לתעשיית האופנה</vt:lpstr>
      <vt:lpstr>הקשר בין שינוי האקלים לתעשיית האופנה</vt:lpstr>
      <vt:lpstr>PowerPoint Presentation</vt:lpstr>
      <vt:lpstr>PowerPoint Presentation</vt:lpstr>
      <vt:lpstr>הבגדים שלנו מטיילים הרבה לפני שהם מגיעים אלינו</vt:lpstr>
      <vt:lpstr>PowerPoint Presentation</vt:lpstr>
      <vt:lpstr>PowerPoint Presentation</vt:lpstr>
      <vt:lpstr>PowerPoint Presentation</vt:lpstr>
      <vt:lpstr>PowerPoint Presentation</vt:lpstr>
      <vt:lpstr>הבנו שיצור והובלת בגדים פולטים הרבה פחמן דו-חמצני. אבל כמה פחמן דו-חמצני?</vt:lpstr>
      <vt:lpstr>הבנו שיצור והובלת בגדים פולטים הרבה פחמן דו-חמצני. אבל כמה פחמן דו-חמצני?</vt:lpstr>
      <vt:lpstr>PowerPoint Presentation</vt:lpstr>
      <vt:lpstr>PowerPoint Presentation</vt:lpstr>
      <vt:lpstr>PowerPoint Presentation</vt:lpstr>
      <vt:lpstr>כל תהליך ייצור הבגדים הוא מזהם ופוגעני לסביבה</vt:lpstr>
      <vt:lpstr>כל תהליך ייצור הבגדים הוא מזהם ופוגעני לסביבה</vt:lpstr>
      <vt:lpstr>PowerPoint Presentation</vt:lpstr>
      <vt:lpstr>PowerPoint Presentation</vt:lpstr>
      <vt:lpstr>PowerPoint Presentation</vt:lpstr>
      <vt:lpstr>PowerPoint Presentation</vt:lpstr>
      <vt:lpstr>ייצור &gt; שינוע &gt; תחזוקה&gt; הטמנה</vt:lpstr>
      <vt:lpstr>PowerPoint Presentation</vt:lpstr>
      <vt:lpstr>PowerPoint Presentation</vt:lpstr>
      <vt:lpstr>PowerPoint Presentation</vt:lpstr>
      <vt:lpstr>PowerPoint Presentation</vt:lpstr>
      <vt:lpstr>ייצור &gt; שינוע &gt; תחזוקה&gt; הטמנה</vt:lpstr>
      <vt:lpstr>PowerPoint Presentation</vt:lpstr>
      <vt:lpstr>PowerPoint Presentation</vt:lpstr>
      <vt:lpstr>נסכם!</vt:lpstr>
      <vt:lpstr>למה תתחייבו? ספרו לנו!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מבינים אבולוציה</dc:title>
  <dc:creator>Yonatan Meresman</dc:creator>
  <cp:lastModifiedBy>Daphna Lev</cp:lastModifiedBy>
  <cp:revision>533</cp:revision>
  <dcterms:created xsi:type="dcterms:W3CDTF">2021-11-03T12:06:39Z</dcterms:created>
  <dcterms:modified xsi:type="dcterms:W3CDTF">2024-11-07T08:50:51Z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