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1" r:id="rId1"/>
  </p:sldMasterIdLst>
  <p:notesMasterIdLst>
    <p:notesMasterId r:id="rId22"/>
  </p:notesMasterIdLst>
  <p:sldIdLst>
    <p:sldId id="256" r:id="rId2"/>
    <p:sldId id="501" r:id="rId3"/>
    <p:sldId id="484" r:id="rId4"/>
    <p:sldId id="485" r:id="rId5"/>
    <p:sldId id="467" r:id="rId6"/>
    <p:sldId id="393" r:id="rId7"/>
    <p:sldId id="475" r:id="rId8"/>
    <p:sldId id="476" r:id="rId9"/>
    <p:sldId id="483" r:id="rId10"/>
    <p:sldId id="490" r:id="rId11"/>
    <p:sldId id="466" r:id="rId12"/>
    <p:sldId id="477" r:id="rId13"/>
    <p:sldId id="480" r:id="rId14"/>
    <p:sldId id="481" r:id="rId15"/>
    <p:sldId id="486" r:id="rId16"/>
    <p:sldId id="487" r:id="rId17"/>
    <p:sldId id="488" r:id="rId18"/>
    <p:sldId id="489" r:id="rId19"/>
    <p:sldId id="493" r:id="rId20"/>
    <p:sldId id="492" r:id="rId2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9D46ECF-5943-46A0-9F2C-9D5934F73500}">
          <p14:sldIdLst>
            <p14:sldId id="256"/>
            <p14:sldId id="501"/>
            <p14:sldId id="484"/>
            <p14:sldId id="485"/>
            <p14:sldId id="467"/>
            <p14:sldId id="393"/>
            <p14:sldId id="475"/>
            <p14:sldId id="476"/>
            <p14:sldId id="483"/>
            <p14:sldId id="490"/>
            <p14:sldId id="466"/>
            <p14:sldId id="477"/>
            <p14:sldId id="480"/>
            <p14:sldId id="481"/>
            <p14:sldId id="486"/>
            <p14:sldId id="487"/>
            <p14:sldId id="488"/>
            <p14:sldId id="489"/>
            <p14:sldId id="493"/>
            <p14:sldId id="4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FD4"/>
    <a:srgbClr val="2A3A1F"/>
    <a:srgbClr val="005574"/>
    <a:srgbClr val="C1A969"/>
    <a:srgbClr val="33CC33"/>
    <a:srgbClr val="1FAC14"/>
    <a:srgbClr val="548235"/>
    <a:srgbClr val="EDE5FB"/>
    <a:srgbClr val="E8DDF9"/>
    <a:srgbClr val="E5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90" autoAdjust="0"/>
    <p:restoredTop sz="73279" autoAdjust="0"/>
  </p:normalViewPr>
  <p:slideViewPr>
    <p:cSldViewPr snapToGrid="0">
      <p:cViewPr varScale="1">
        <p:scale>
          <a:sx n="83" d="100"/>
          <a:sy n="83" d="100"/>
        </p:scale>
        <p:origin x="1386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3EDBB8F9-3EB7-4621-AA58-00E4582A896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66AA95CC-B1FA-4C93-AC22-E7519C67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		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5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29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5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73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85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92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56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38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36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1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3A072-6F94-4E8E-ADB7-9D25A202A3A3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he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8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8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4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27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5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5CC-B1FA-4C93-AC22-E7519C6762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6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תמונה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4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356E1-AE79-49F2-AA96-E9218F89E348}" type="datetime8">
              <a:rPr lang="he-IL" smtClean="0"/>
              <a:t>21 מאי 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BA8E-22EA-43C5-B947-4174F21CC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7F00A8-50B7-4A40-8AB3-4E102348DAD3}" type="datetime8">
              <a:rPr lang="he-IL" smtClean="0"/>
              <a:t>21 מאי 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BA8E-22EA-43C5-B947-4174F21CC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9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8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9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תמונה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3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0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7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08100"/>
            <a:ext cx="5384800" cy="49291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308100"/>
            <a:ext cx="5384800" cy="4929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934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083E-F299-40EC-8384-FAFCCDC5C196}" type="datetime8">
              <a:rPr lang="he-IL" smtClean="0"/>
              <a:t>21 מאי 24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  <a:solidFill>
            <a:srgbClr val="4179AC"/>
          </a:solidFill>
        </p:spPr>
      </p:pic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347134" y="365125"/>
            <a:ext cx="10244666" cy="1325563"/>
          </a:xfrm>
        </p:spPr>
        <p:txBody>
          <a:bodyPr/>
          <a:lstStyle>
            <a:lvl1pPr>
              <a:defRPr>
                <a:solidFill>
                  <a:srgbClr val="11647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"/>
          </p:nvPr>
        </p:nvSpPr>
        <p:spPr>
          <a:xfrm>
            <a:off x="347134" y="1825625"/>
            <a:ext cx="10244666" cy="4351338"/>
          </a:xfrm>
        </p:spPr>
        <p:txBody>
          <a:bodyPr/>
          <a:lstStyle>
            <a:lvl1pPr>
              <a:defRPr>
                <a:solidFill>
                  <a:srgbClr val="11647E"/>
                </a:solidFill>
              </a:defRPr>
            </a:lvl1pPr>
            <a:lvl2pPr>
              <a:defRPr>
                <a:solidFill>
                  <a:srgbClr val="11647E"/>
                </a:solidFill>
              </a:defRPr>
            </a:lvl2pPr>
            <a:lvl3pPr>
              <a:defRPr>
                <a:solidFill>
                  <a:srgbClr val="11647E"/>
                </a:solidFill>
              </a:defRPr>
            </a:lvl3pPr>
            <a:lvl4pPr>
              <a:defRPr>
                <a:solidFill>
                  <a:srgbClr val="11647E"/>
                </a:solidFill>
              </a:defRPr>
            </a:lvl4pPr>
            <a:lvl5pPr>
              <a:defRPr>
                <a:solidFill>
                  <a:srgbClr val="11647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08512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7EA05E-EBB6-41CB-A306-8F00592A0949}" type="datetime8">
              <a:rPr lang="he-IL" smtClean="0"/>
              <a:t>21 מאי 24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5B659-4B66-4CE5-AF50-9DBB515F15F6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0"/>
            <a:ext cx="12192000" cy="6858000"/>
          </a:xfrm>
          <a:prstGeom prst="rect">
            <a:avLst/>
          </a:prstGeom>
        </p:spPr>
      </p:pic>
      <p:pic>
        <p:nvPicPr>
          <p:cNvPr id="8" name="תמונה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530" y="1449388"/>
            <a:ext cx="4808537" cy="2860675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bg2"/>
                </a:solidFill>
              </a:defRPr>
            </a:lvl1pPr>
            <a:lvl2pPr marL="457200" indent="0">
              <a:buNone/>
              <a:defRPr sz="5400">
                <a:solidFill>
                  <a:schemeClr val="bg2"/>
                </a:solidFill>
              </a:defRPr>
            </a:lvl2pPr>
            <a:lvl3pPr marL="914400" indent="0">
              <a:buNone/>
              <a:defRPr sz="5400">
                <a:solidFill>
                  <a:schemeClr val="bg2"/>
                </a:solidFill>
              </a:defRPr>
            </a:lvl3pPr>
            <a:lvl4pPr marL="1371600" indent="0">
              <a:buNone/>
              <a:defRPr sz="5400">
                <a:solidFill>
                  <a:schemeClr val="bg2"/>
                </a:solidFill>
              </a:defRPr>
            </a:lvl4pPr>
            <a:lvl5pPr marL="1828800" indent="0">
              <a:buNone/>
              <a:defRPr sz="5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297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957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02816" y="866323"/>
            <a:ext cx="1146468" cy="3231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500" dirty="0">
                <a:solidFill>
                  <a:srgbClr val="FDFFFF"/>
                </a:solidFill>
                <a:latin typeface="OpenSansHebrew-Bold" panose="00000800000000000000" pitchFamily="2" charset="-79"/>
                <a:cs typeface="OpenSansHebrew-Bold" panose="00000800000000000000" pitchFamily="2" charset="-79"/>
              </a:rPr>
              <a:t>קמפוס טבע</a:t>
            </a: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347134" y="365125"/>
            <a:ext cx="10244666" cy="1325563"/>
          </a:xfrm>
        </p:spPr>
        <p:txBody>
          <a:bodyPr/>
          <a:lstStyle>
            <a:lvl1pPr>
              <a:defRPr>
                <a:solidFill>
                  <a:srgbClr val="00557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347134" y="1825625"/>
            <a:ext cx="10244666" cy="4351338"/>
          </a:xfrm>
        </p:spPr>
        <p:txBody>
          <a:bodyPr/>
          <a:lstStyle>
            <a:lvl1pPr>
              <a:defRPr>
                <a:solidFill>
                  <a:srgbClr val="005574"/>
                </a:solidFill>
              </a:defRPr>
            </a:lvl1pPr>
            <a:lvl2pPr>
              <a:defRPr>
                <a:solidFill>
                  <a:srgbClr val="005574"/>
                </a:solidFill>
              </a:defRPr>
            </a:lvl2pPr>
            <a:lvl3pPr>
              <a:defRPr>
                <a:solidFill>
                  <a:srgbClr val="005574"/>
                </a:solidFill>
              </a:defRPr>
            </a:lvl3pPr>
            <a:lvl4pPr>
              <a:defRPr>
                <a:solidFill>
                  <a:srgbClr val="005574"/>
                </a:solidFill>
              </a:defRPr>
            </a:lvl4pPr>
            <a:lvl5pPr>
              <a:defRPr>
                <a:solidFill>
                  <a:srgbClr val="0055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4302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411243-DC6B-4F2D-AE1E-1B5FA9C759B9}" type="datetime8">
              <a:rPr lang="he-IL" smtClean="0"/>
              <a:t>21 מאי 24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5B659-4B66-4CE5-AF50-9DBB515F15F6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02816" y="866323"/>
            <a:ext cx="1146468" cy="3231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500" dirty="0">
                <a:solidFill>
                  <a:srgbClr val="11647E"/>
                </a:solidFill>
                <a:latin typeface="OpenSansHebrew-Bold" panose="00000800000000000000" pitchFamily="2" charset="-79"/>
                <a:cs typeface="OpenSansHebrew-Bold" panose="00000800000000000000" pitchFamily="2" charset="-79"/>
              </a:rPr>
              <a:t>קמפוס טבע</a:t>
            </a: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347134" y="365125"/>
            <a:ext cx="10244666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732867" y="1825625"/>
            <a:ext cx="5858933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12" name="מציין מיקום תוכן 2"/>
          <p:cNvSpPr>
            <a:spLocks noGrp="1"/>
          </p:cNvSpPr>
          <p:nvPr>
            <p:ph idx="13"/>
          </p:nvPr>
        </p:nvSpPr>
        <p:spPr>
          <a:xfrm>
            <a:off x="347134" y="1825625"/>
            <a:ext cx="4190999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0195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0BF0A8-4A33-4F8F-AC3D-85AF8182F0BA}" type="datetime8">
              <a:rPr lang="he-IL" smtClean="0"/>
              <a:t>21 מאי 24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5B659-4B66-4CE5-AF50-9DBB515F15F6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תמונה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02816" y="866323"/>
            <a:ext cx="1146468" cy="3231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500" dirty="0">
                <a:solidFill>
                  <a:srgbClr val="FDFFFF"/>
                </a:solidFill>
                <a:latin typeface="OpenSansHebrew-Bold" panose="00000800000000000000" pitchFamily="2" charset="-79"/>
                <a:cs typeface="OpenSansHebrew-Bold" panose="00000800000000000000" pitchFamily="2" charset="-79"/>
              </a:rPr>
              <a:t>קמפוס טבע</a:t>
            </a:r>
          </a:p>
        </p:txBody>
      </p:sp>
      <p:sp>
        <p:nvSpPr>
          <p:cNvPr id="12" name="כותרת 1"/>
          <p:cNvSpPr txBox="1">
            <a:spLocks/>
          </p:cNvSpPr>
          <p:nvPr userDrawn="1"/>
        </p:nvSpPr>
        <p:spPr>
          <a:xfrm>
            <a:off x="347134" y="365125"/>
            <a:ext cx="1024466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57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13" name="מציין מיקום תוכן 2"/>
          <p:cNvSpPr>
            <a:spLocks noGrp="1"/>
          </p:cNvSpPr>
          <p:nvPr>
            <p:ph idx="13"/>
          </p:nvPr>
        </p:nvSpPr>
        <p:spPr>
          <a:xfrm>
            <a:off x="4732867" y="1825625"/>
            <a:ext cx="5858933" cy="4351338"/>
          </a:xfrm>
        </p:spPr>
        <p:txBody>
          <a:bodyPr/>
          <a:lstStyle>
            <a:lvl1pPr>
              <a:defRPr>
                <a:solidFill>
                  <a:srgbClr val="005574"/>
                </a:solidFill>
              </a:defRPr>
            </a:lvl1pPr>
            <a:lvl2pPr>
              <a:defRPr>
                <a:solidFill>
                  <a:srgbClr val="005574"/>
                </a:solidFill>
              </a:defRPr>
            </a:lvl2pPr>
            <a:lvl3pPr>
              <a:defRPr>
                <a:solidFill>
                  <a:srgbClr val="005574"/>
                </a:solidFill>
              </a:defRPr>
            </a:lvl3pPr>
            <a:lvl4pPr>
              <a:defRPr>
                <a:solidFill>
                  <a:srgbClr val="005574"/>
                </a:solidFill>
              </a:defRPr>
            </a:lvl4pPr>
            <a:lvl5pPr>
              <a:defRPr>
                <a:solidFill>
                  <a:srgbClr val="0055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14" name="מציין מיקום תוכן 2"/>
          <p:cNvSpPr>
            <a:spLocks noGrp="1"/>
          </p:cNvSpPr>
          <p:nvPr>
            <p:ph idx="14"/>
          </p:nvPr>
        </p:nvSpPr>
        <p:spPr>
          <a:xfrm>
            <a:off x="347134" y="1825625"/>
            <a:ext cx="4190999" cy="4351338"/>
          </a:xfrm>
        </p:spPr>
        <p:txBody>
          <a:bodyPr/>
          <a:lstStyle>
            <a:lvl1pPr>
              <a:defRPr>
                <a:solidFill>
                  <a:srgbClr val="005574"/>
                </a:solidFill>
              </a:defRPr>
            </a:lvl1pPr>
            <a:lvl2pPr>
              <a:defRPr>
                <a:solidFill>
                  <a:srgbClr val="005574"/>
                </a:solidFill>
              </a:defRPr>
            </a:lvl2pPr>
            <a:lvl3pPr>
              <a:defRPr>
                <a:solidFill>
                  <a:srgbClr val="005574"/>
                </a:solidFill>
              </a:defRPr>
            </a:lvl3pPr>
            <a:lvl4pPr>
              <a:defRPr>
                <a:solidFill>
                  <a:srgbClr val="005574"/>
                </a:solidFill>
              </a:defRPr>
            </a:lvl4pPr>
            <a:lvl5pPr>
              <a:defRPr>
                <a:solidFill>
                  <a:srgbClr val="0055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1637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02816" y="866323"/>
            <a:ext cx="1146468" cy="3231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500" dirty="0">
                <a:solidFill>
                  <a:srgbClr val="FDFFFF"/>
                </a:solidFill>
                <a:latin typeface="OpenSansHebrew-Bold" panose="00000800000000000000" pitchFamily="2" charset="-79"/>
                <a:cs typeface="OpenSansHebrew-Bold" panose="00000800000000000000" pitchFamily="2" charset="-79"/>
              </a:rPr>
              <a:t>קמפוס טבע</a:t>
            </a: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347134" y="365125"/>
            <a:ext cx="10244666" cy="1325563"/>
          </a:xfrm>
        </p:spPr>
        <p:txBody>
          <a:bodyPr/>
          <a:lstStyle>
            <a:lvl1pPr>
              <a:defRPr>
                <a:solidFill>
                  <a:srgbClr val="00557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732867" y="1825625"/>
            <a:ext cx="5858933" cy="4351338"/>
          </a:xfrm>
        </p:spPr>
        <p:txBody>
          <a:bodyPr/>
          <a:lstStyle>
            <a:lvl1pPr>
              <a:defRPr>
                <a:solidFill>
                  <a:srgbClr val="005574"/>
                </a:solidFill>
              </a:defRPr>
            </a:lvl1pPr>
            <a:lvl2pPr>
              <a:defRPr>
                <a:solidFill>
                  <a:srgbClr val="005574"/>
                </a:solidFill>
              </a:defRPr>
            </a:lvl2pPr>
            <a:lvl3pPr>
              <a:defRPr>
                <a:solidFill>
                  <a:srgbClr val="005574"/>
                </a:solidFill>
              </a:defRPr>
            </a:lvl3pPr>
            <a:lvl4pPr>
              <a:defRPr>
                <a:solidFill>
                  <a:srgbClr val="005574"/>
                </a:solidFill>
              </a:defRPr>
            </a:lvl4pPr>
            <a:lvl5pPr>
              <a:defRPr>
                <a:solidFill>
                  <a:srgbClr val="0055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מציין מיקום תוכן 2"/>
          <p:cNvSpPr>
            <a:spLocks noGrp="1"/>
          </p:cNvSpPr>
          <p:nvPr>
            <p:ph idx="10"/>
          </p:nvPr>
        </p:nvSpPr>
        <p:spPr>
          <a:xfrm>
            <a:off x="347134" y="1825625"/>
            <a:ext cx="4190999" cy="4351338"/>
          </a:xfrm>
        </p:spPr>
        <p:txBody>
          <a:bodyPr/>
          <a:lstStyle>
            <a:lvl1pPr>
              <a:defRPr>
                <a:solidFill>
                  <a:srgbClr val="005574"/>
                </a:solidFill>
              </a:defRPr>
            </a:lvl1pPr>
            <a:lvl2pPr>
              <a:defRPr>
                <a:solidFill>
                  <a:srgbClr val="005574"/>
                </a:solidFill>
              </a:defRPr>
            </a:lvl2pPr>
            <a:lvl3pPr>
              <a:defRPr>
                <a:solidFill>
                  <a:srgbClr val="005574"/>
                </a:solidFill>
              </a:defRPr>
            </a:lvl3pPr>
            <a:lvl4pPr>
              <a:defRPr>
                <a:solidFill>
                  <a:srgbClr val="005574"/>
                </a:solidFill>
              </a:defRPr>
            </a:lvl4pPr>
            <a:lvl5pPr>
              <a:defRPr>
                <a:solidFill>
                  <a:srgbClr val="0055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441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72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202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45225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20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6"/>
            <a:ext cx="9776151" cy="912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4437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4437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46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5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21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28" y="457201"/>
            <a:ext cx="5651273" cy="60306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956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07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41358" y="995363"/>
            <a:ext cx="632664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775722-F7B6-4B1A-87A4-359499F3499F}" type="datetime8">
              <a:rPr lang="he-IL" smtClean="0"/>
              <a:t>21 מאי 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2BA8E-22EA-43C5-B947-4174F21CC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86257" cy="99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2058"/>
            <a:ext cx="9786257" cy="500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61" r:id="rId19"/>
    <p:sldLayoutId id="2147483665" r:id="rId20"/>
    <p:sldLayoutId id="2147483666" r:id="rId21"/>
    <p:sldLayoutId id="2147483667" r:id="rId22"/>
    <p:sldLayoutId id="2147483668" r:id="rId2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bL5UyPSY0o8?feature=oembed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cO_PvknxgNc?feature=oembed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6BQnYNuRjRE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OkmxsOyrU-g?feature=oembed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NGjTpp3q6iM?feature=oembed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mnh.tau.ac.il/legend/shahar_e-t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ByNuRXml63M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JtghTbKCppg?feature=oembed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-cIKL6Vz2dA?feature=oembed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I3LcKm-uzTU?feature=oembed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80318" b="25889"/>
          <a:stretch/>
        </p:blipFill>
        <p:spPr>
          <a:xfrm>
            <a:off x="7280911" y="0"/>
            <a:ext cx="1762336" cy="7981364"/>
          </a:xfrm>
          <a:prstGeom prst="rect">
            <a:avLst/>
          </a:prstGeom>
          <a:solidFill>
            <a:srgbClr val="2A3A1F"/>
          </a:solidFill>
        </p:spPr>
      </p:pic>
      <p:sp>
        <p:nvSpPr>
          <p:cNvPr id="16" name="מלבן 15"/>
          <p:cNvSpPr/>
          <p:nvPr/>
        </p:nvSpPr>
        <p:spPr>
          <a:xfrm>
            <a:off x="8653388" y="-246752"/>
            <a:ext cx="3546291" cy="7236384"/>
          </a:xfrm>
          <a:prstGeom prst="rect">
            <a:avLst/>
          </a:prstGeom>
          <a:solidFill>
            <a:srgbClr val="2A3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t="56611" r="73465"/>
          <a:stretch/>
        </p:blipFill>
        <p:spPr>
          <a:xfrm flipH="1">
            <a:off x="-2" y="3867655"/>
            <a:ext cx="1521928" cy="299312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-23847" y="-10477"/>
            <a:ext cx="8889494" cy="7000377"/>
            <a:chOff x="-23847" y="-10477"/>
            <a:chExt cx="8889494" cy="700037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/>
            <a:srcRect l="80318" b="25889"/>
            <a:stretch/>
          </p:blipFill>
          <p:spPr>
            <a:xfrm>
              <a:off x="646713" y="-10477"/>
              <a:ext cx="875214" cy="3963719"/>
            </a:xfrm>
            <a:prstGeom prst="rect">
              <a:avLst/>
            </a:prstGeom>
            <a:solidFill>
              <a:srgbClr val="2A3A1F"/>
            </a:solidFill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64019" t="77111" r="1"/>
            <a:stretch/>
          </p:blipFill>
          <p:spPr>
            <a:xfrm rot="451731" flipH="1">
              <a:off x="6814021" y="5420179"/>
              <a:ext cx="2051626" cy="156972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/>
            <a:srcRect l="80318" b="25889"/>
            <a:stretch/>
          </p:blipFill>
          <p:spPr>
            <a:xfrm>
              <a:off x="-23847" y="-6667"/>
              <a:ext cx="875214" cy="3963719"/>
            </a:xfrm>
            <a:prstGeom prst="rect">
              <a:avLst/>
            </a:prstGeom>
            <a:solidFill>
              <a:srgbClr val="2A3A1F"/>
            </a:solidFill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0696" y="1"/>
              <a:ext cx="5702060" cy="68580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/>
            <a:srcRect l="78568" b="24650"/>
            <a:stretch/>
          </p:blipFill>
          <p:spPr>
            <a:xfrm>
              <a:off x="7358744" y="28633"/>
              <a:ext cx="1294644" cy="5474340"/>
            </a:xfrm>
            <a:prstGeom prst="rect">
              <a:avLst/>
            </a:prstGeom>
          </p:spPr>
        </p:pic>
      </p:grpSp>
      <p:cxnSp>
        <p:nvCxnSpPr>
          <p:cNvPr id="38" name="Straight Connector 37"/>
          <p:cNvCxnSpPr/>
          <p:nvPr/>
        </p:nvCxnSpPr>
        <p:spPr>
          <a:xfrm>
            <a:off x="7278838" y="-131630"/>
            <a:ext cx="17421" cy="787878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35429" y="-429432"/>
            <a:ext cx="17421" cy="787878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885" y="-74366"/>
            <a:ext cx="3573296" cy="70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z="2000" smtClean="0"/>
              <a:t>10</a:t>
            </a:fld>
            <a:endParaRPr lang="he-IL" sz="20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24090"/>
              </p:ext>
            </p:extLst>
          </p:nvPr>
        </p:nvGraphicFramePr>
        <p:xfrm>
          <a:off x="1345638" y="833021"/>
          <a:ext cx="9248172" cy="9418320"/>
        </p:xfrm>
        <a:graphic>
          <a:graphicData uri="http://schemas.openxmlformats.org/drawingml/2006/table">
            <a:tbl>
              <a:tblPr/>
              <a:tblGrid>
                <a:gridCol w="9248172">
                  <a:extLst>
                    <a:ext uri="{9D8B030D-6E8A-4147-A177-3AD203B41FA5}">
                      <a16:colId xmlns:a16="http://schemas.microsoft.com/office/drawing/2014/main" val="4042876990"/>
                    </a:ext>
                  </a:extLst>
                </a:gridCol>
              </a:tblGrid>
              <a:tr h="4560782">
                <a:tc>
                  <a:txBody>
                    <a:bodyPr/>
                    <a:lstStyle/>
                    <a:p>
                      <a:pPr algn="r" rtl="1" fontAlgn="base"/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לא תכננתי שיר פרידה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אבל נותרתי בפסגה …לבד </a:t>
                      </a: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בין אבנים ובין סלעים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1,300 מטרים מעל פני הים</a:t>
                      </a: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שממית חרמונית, </a:t>
                      </a: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קשקשים על הגב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וזנבי מעוטר טבעות של זהב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אני ישראלית, הייתי סורית אתמול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עכשיו אני כאן כדי לשאול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איך גלגל מסתובב, איך קרה,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לא נשארה לנו פיסת אדמה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פעם מתחת כל אבן חיו עשר לטאות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פעם היו לי חברות</a:t>
                      </a: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אני אנדמית לחרמון</a:t>
                      </a:r>
                      <a:b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זה אומר שאין אותי חוץ מכאן בשום מקום …בעולם</a:t>
                      </a: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80046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56510" y="349160"/>
            <a:ext cx="6337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e-IL" sz="2400" b="1" dirty="0">
                <a:solidFill>
                  <a:srgbClr val="4C4C4C"/>
                </a:solidFill>
                <a:latin typeface="Simpler" panose="00000500000000000000" pitchFamily="50" charset="-79"/>
                <a:cs typeface="Simpler" panose="00000500000000000000" pitchFamily="50" charset="-79"/>
              </a:rPr>
              <a:t>שְׂמָמִית חֶרְמוֹנִית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en-US" sz="2000" dirty="0">
                <a:solidFill>
                  <a:srgbClr val="4C4C4C"/>
                </a:solidFill>
                <a:latin typeface="Simpler Light" panose="00000500000000000000" pitchFamily="50" charset="-79"/>
                <a:cs typeface="Simpler Light" panose="00000500000000000000" pitchFamily="50" charset="-79"/>
              </a:rPr>
              <a:t>מילים ולחן : שחר אבן צור</a:t>
            </a:r>
            <a:endParaRPr lang="en-US" altLang="en-US" sz="2000" dirty="0">
              <a:solidFill>
                <a:srgbClr val="4C4C4C"/>
              </a:solidFill>
              <a:latin typeface="Simpler Light" panose="00000500000000000000" pitchFamily="50" charset="-79"/>
              <a:cs typeface="Simpler Light" panose="00000500000000000000" pitchFamily="50" charset="-79"/>
            </a:endParaRPr>
          </a:p>
        </p:txBody>
      </p:sp>
      <p:pic>
        <p:nvPicPr>
          <p:cNvPr id="4098" name="Picture 2" descr="איור שממית חרמונית">
            <a:extLst>
              <a:ext uri="{FF2B5EF4-FFF2-40B4-BE49-F238E27FC236}">
                <a16:creationId xmlns:a16="http://schemas.microsoft.com/office/drawing/2014/main" id="{A09971B5-B2D4-4252-B0DD-684EA5AAA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5" r="30963"/>
          <a:stretch/>
        </p:blipFill>
        <p:spPr bwMode="auto">
          <a:xfrm>
            <a:off x="447035" y="1118601"/>
            <a:ext cx="2771246" cy="49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0AE1C0-F47C-4E2C-99F9-88128E07703D}"/>
              </a:ext>
            </a:extLst>
          </p:cNvPr>
          <p:cNvSpPr txBox="1"/>
          <p:nvPr/>
        </p:nvSpPr>
        <p:spPr>
          <a:xfrm>
            <a:off x="592055" y="1118601"/>
            <a:ext cx="63139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base"/>
            <a:r>
              <a:rPr lang="he-IL" sz="1800" b="1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כאן בין הסלעים רק שבעה סנטימטרים</a:t>
            </a:r>
            <a:br>
              <a:rPr lang="he-IL" sz="1800" b="0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1800" b="0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אם אתם שומעים אז </a:t>
            </a:r>
            <a:r>
              <a:rPr lang="he-IL" sz="1800" b="1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אל תרימו אבנים, כי</a:t>
            </a:r>
            <a:br>
              <a:rPr lang="he-IL" sz="1800" b="1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1800" b="1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זה מסתור</a:t>
            </a:r>
            <a:r>
              <a:rPr lang="he-IL" sz="1800" b="0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וזה בית כשקר וכשחם</a:t>
            </a:r>
            <a:br>
              <a:rPr lang="he-IL" sz="1800" b="0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1800" b="0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גם אני לא הרמתי אבן מעולם</a:t>
            </a:r>
            <a:br>
              <a:rPr lang="he-IL" sz="1800" b="0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1800" b="0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חיילים, אנשים, סוללים לי כבישים</a:t>
            </a:r>
            <a:br>
              <a:rPr lang="he-IL" sz="1800" b="0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1800" b="0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עוד טנק, עוד אוטובוס מלא תיירים</a:t>
            </a:r>
            <a:br>
              <a:rPr lang="he-IL" sz="1800" b="0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1800" b="1" kern="120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ואני לטאה, חיה רק בחרמון</a:t>
            </a:r>
          </a:p>
        </p:txBody>
      </p:sp>
    </p:spTree>
    <p:extLst>
      <p:ext uri="{BB962C8B-B14F-4D97-AF65-F5344CB8AC3E}">
        <p14:creationId xmlns:p14="http://schemas.microsoft.com/office/powerpoint/2010/main" val="65813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5495"/>
          <a:stretch/>
        </p:blipFill>
        <p:spPr>
          <a:xfrm>
            <a:off x="364050" y="1459399"/>
            <a:ext cx="3941250" cy="45630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z="2000" smtClean="0"/>
              <a:t>11</a:t>
            </a:fld>
            <a:endParaRPr lang="he-IL" sz="20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24656"/>
              </p:ext>
            </p:extLst>
          </p:nvPr>
        </p:nvGraphicFramePr>
        <p:xfrm>
          <a:off x="3190141" y="774155"/>
          <a:ext cx="7363559" cy="5006975"/>
        </p:xfrm>
        <a:graphic>
          <a:graphicData uri="http://schemas.openxmlformats.org/drawingml/2006/table">
            <a:tbl>
              <a:tblPr/>
              <a:tblGrid>
                <a:gridCol w="7363559">
                  <a:extLst>
                    <a:ext uri="{9D8B030D-6E8A-4147-A177-3AD203B41FA5}">
                      <a16:colId xmlns:a16="http://schemas.microsoft.com/office/drawing/2014/main" val="4042876990"/>
                    </a:ext>
                  </a:extLst>
                </a:gridCol>
              </a:tblGrid>
              <a:tr h="5006975">
                <a:tc>
                  <a:txBody>
                    <a:bodyPr/>
                    <a:lstStyle/>
                    <a:p>
                      <a:pPr algn="r" rtl="1" fontAlgn="base"/>
                      <a: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אני חרק עתיק</a:t>
                      </a:r>
                      <a:b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בן 300 מיליון שנה</a:t>
                      </a:r>
                      <a:b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מתפתח לי במים</a:t>
                      </a:r>
                      <a:b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בין זחל לבוגר</a:t>
                      </a:r>
                      <a:b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אני מחכה כמה שנים</a:t>
                      </a:r>
                      <a:b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נימפה זו צורת ביניים</a:t>
                      </a:r>
                    </a:p>
                    <a:p>
                      <a:pPr algn="r" rtl="1" fontAlgn="base"/>
                      <a:endParaRPr lang="he-IL" sz="2200" b="1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אך כשהרגע מתחלף</a:t>
                      </a:r>
                      <a:b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פתאום אני מגיח מעופף</a:t>
                      </a:r>
                      <a:b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ממהר להתחיל את חיי</a:t>
                      </a:r>
                    </a:p>
                    <a:p>
                      <a:pPr algn="r" rtl="1" fontAlgn="base"/>
                      <a:endParaRPr lang="he-IL" sz="22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082" marR="82082" marT="41041" marB="410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80046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57700" y="20501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en-US" sz="24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בַּרְיוֹם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en-US" sz="20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מילים ולחן : שחר אבן צור</a:t>
            </a:r>
            <a:endParaRPr lang="en-US" altLang="en-US" sz="200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4782" y="1356727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אין לי זמן לבזבז</a:t>
            </a:r>
            <a:b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לא שואל שאלות</a:t>
            </a:r>
            <a:b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יש לי יום אחד לחיות</a:t>
            </a:r>
            <a:b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עברו כבר כמה שניות</a:t>
            </a:r>
            <a:b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זה אני הבריום</a:t>
            </a:r>
            <a:b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אין לי זמן למסעדות</a:t>
            </a:r>
            <a:b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יש לי פה מנוון ועיניים גדולות</a:t>
            </a:r>
            <a:br>
              <a:rPr lang="he-IL" sz="22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מפזר אהבה</a:t>
            </a:r>
            <a:br>
              <a:rPr lang="he-IL" sz="22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לכל מי שבסביבה</a:t>
            </a:r>
            <a:br>
              <a:rPr lang="he-IL" sz="22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יש לי יום אחד לחיות</a:t>
            </a:r>
            <a:b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אני מת לנסות</a:t>
            </a:r>
          </a:p>
        </p:txBody>
      </p:sp>
    </p:spTree>
    <p:extLst>
      <p:ext uri="{BB962C8B-B14F-4D97-AF65-F5344CB8AC3E}">
        <p14:creationId xmlns:p14="http://schemas.microsoft.com/office/powerpoint/2010/main" val="96470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12</a:t>
            </a:fld>
            <a:endParaRPr lang="he-IL"/>
          </a:p>
        </p:txBody>
      </p:sp>
      <p:pic>
        <p:nvPicPr>
          <p:cNvPr id="8" name="Online Media 7" title="שחר אבן צור ומוזיאון הטבע - אגדה חיה - בריום">
            <a:hlinkClick r:id="" action="ppaction://media"/>
            <a:extLst>
              <a:ext uri="{FF2B5EF4-FFF2-40B4-BE49-F238E27FC236}">
                <a16:creationId xmlns:a16="http://schemas.microsoft.com/office/drawing/2014/main" id="{4FE3EE44-8112-4BAC-B727-357E0095C8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0365" y="1172017"/>
            <a:ext cx="8066285" cy="45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13</a:t>
            </a:fld>
            <a:endParaRPr lang="he-IL"/>
          </a:p>
        </p:txBody>
      </p:sp>
      <p:pic>
        <p:nvPicPr>
          <p:cNvPr id="9" name="Online Media 8" title="שחר אבן צור ומוזיאון הטבע - אגדה חיה  - נשפון פגום אוזן">
            <a:hlinkClick r:id="" action="ppaction://media"/>
            <a:extLst>
              <a:ext uri="{FF2B5EF4-FFF2-40B4-BE49-F238E27FC236}">
                <a16:creationId xmlns:a16="http://schemas.microsoft.com/office/drawing/2014/main" id="{9FF889A2-3F1E-424B-85A7-6A6C87AEB2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0835" y="1241466"/>
            <a:ext cx="7840936" cy="44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z="2000" smtClean="0"/>
              <a:t>14</a:t>
            </a:fld>
            <a:endParaRPr lang="he-IL" sz="20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47719"/>
              </p:ext>
            </p:extLst>
          </p:nvPr>
        </p:nvGraphicFramePr>
        <p:xfrm>
          <a:off x="3090184" y="833021"/>
          <a:ext cx="7363559" cy="5006975"/>
        </p:xfrm>
        <a:graphic>
          <a:graphicData uri="http://schemas.openxmlformats.org/drawingml/2006/table">
            <a:tbl>
              <a:tblPr/>
              <a:tblGrid>
                <a:gridCol w="7363559">
                  <a:extLst>
                    <a:ext uri="{9D8B030D-6E8A-4147-A177-3AD203B41FA5}">
                      <a16:colId xmlns:a16="http://schemas.microsoft.com/office/drawing/2014/main" val="4042876990"/>
                    </a:ext>
                  </a:extLst>
                </a:gridCol>
              </a:tblGrid>
              <a:tr h="5006975">
                <a:tc>
                  <a:txBody>
                    <a:bodyPr/>
                    <a:lstStyle/>
                    <a:p>
                      <a:pPr algn="r" rtl="1" fontAlgn="base"/>
                      <a:endParaRPr lang="he-IL" sz="22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אני עטלף נשפון פגום־אוזן</a:t>
                      </a:r>
                      <a:b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גם אם תצחקו אני לא אפגע</a:t>
                      </a:r>
                      <a:b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b="1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אני היונק היחיד בעולם</a:t>
                      </a:r>
                      <a:br>
                        <a:rPr lang="he-IL" sz="2200" b="1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b="1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שעף כמו ציפור</a:t>
                      </a:r>
                      <a:b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שוקל שמונה גרם</a:t>
                      </a:r>
                    </a:p>
                    <a:p>
                      <a:pPr algn="r" rtl="1" fontAlgn="base"/>
                      <a: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אני עטלף נשפון פגום־אוזן</a:t>
                      </a:r>
                      <a:b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אתם מפחדים ממני בלי סיבה</a:t>
                      </a:r>
                      <a:b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אני כל כך קטן</a:t>
                      </a:r>
                      <a:b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b="1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חי בתוך מערה</a:t>
                      </a:r>
                      <a:b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שלא לומר, מתמודד</a:t>
                      </a:r>
                      <a:b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kern="1200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עם סכנת הכחדה</a:t>
                      </a:r>
                    </a:p>
                    <a:p>
                      <a:pPr algn="r" rtl="1" fontAlgn="base"/>
                      <a:endParaRPr lang="he-IL" sz="22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082" marR="82082" marT="41041" marB="410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80046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18043" y="233449"/>
            <a:ext cx="6337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נִשְׁפּוֹן פְּגוּם-אֹזֶן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en-US" sz="20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מילים ולחן : שחר אבן צור</a:t>
            </a:r>
            <a:endParaRPr lang="en-US" altLang="en-US" sz="200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0" y="833021"/>
            <a:ext cx="52959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6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z="2000" smtClean="0"/>
              <a:t>15</a:t>
            </a:fld>
            <a:endParaRPr lang="he-IL" sz="2000"/>
          </a:p>
        </p:txBody>
      </p:sp>
      <p:pic>
        <p:nvPicPr>
          <p:cNvPr id="9" name="Online Media 8" title="שחר אבן צור  ומוזיאון הטבע - אגדה חיה - אילנית">
            <a:hlinkClick r:id="" action="ppaction://media"/>
            <a:extLst>
              <a:ext uri="{FF2B5EF4-FFF2-40B4-BE49-F238E27FC236}">
                <a16:creationId xmlns:a16="http://schemas.microsoft.com/office/drawing/2014/main" id="{128EF4FE-EE9A-4C8A-B0B6-1E878080BA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4066" y="1090994"/>
            <a:ext cx="8004828" cy="45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z="2000" smtClean="0"/>
              <a:t>16</a:t>
            </a:fld>
            <a:endParaRPr lang="he-IL" sz="20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37729"/>
              </p:ext>
            </p:extLst>
          </p:nvPr>
        </p:nvGraphicFramePr>
        <p:xfrm>
          <a:off x="3090184" y="833021"/>
          <a:ext cx="7363559" cy="4754880"/>
        </p:xfrm>
        <a:graphic>
          <a:graphicData uri="http://schemas.openxmlformats.org/drawingml/2006/table">
            <a:tbl>
              <a:tblPr/>
              <a:tblGrid>
                <a:gridCol w="7363559">
                  <a:extLst>
                    <a:ext uri="{9D8B030D-6E8A-4147-A177-3AD203B41FA5}">
                      <a16:colId xmlns:a16="http://schemas.microsoft.com/office/drawing/2014/main" val="4042876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 fontAlgn="base"/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מנגב עד גולן זו ארץ נהדרת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מאליו זה לא מובן, שאני חיה מוגנת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קוראים לי </a:t>
                      </a: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אילנית, אני חיה על עצים</a:t>
                      </a:r>
                      <a:b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לשון דביקה לוכדת חרקים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אני לא צפרדע, אולי הנסיכה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יושבת מצפה לקרקורך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וכשתגיע אצטרף ארד אליך ונרקוד במים רדודים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את הריקוד שאני כל כך אוהבת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ארבעה סנטימטרים, אני יותר קטנה מזרת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של ילד בן שלוש, </a:t>
                      </a: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אבל גבוה מנתרת</a:t>
                      </a:r>
                      <a:b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אני האילנית, אצבעותיי דביקות,</a:t>
                      </a:r>
                      <a:b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חיה בצמרות עצים </a:t>
                      </a: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נוגעת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וכשתגיע אצטרף, ארד אליך ונרקוד במים רדודים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את הריקוד שאני כל כך אוהבת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זה הורה וזה דיסקו…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80046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18043" y="233449"/>
            <a:ext cx="6337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אִילָנִית מְצוּיָה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en-US" sz="20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מילים ולחן : שחר אבן צור</a:t>
            </a:r>
            <a:endParaRPr lang="en-US" altLang="en-US" sz="200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אִילָנִית מְצוּיָה">
            <a:extLst>
              <a:ext uri="{FF2B5EF4-FFF2-40B4-BE49-F238E27FC236}">
                <a16:creationId xmlns:a16="http://schemas.microsoft.com/office/drawing/2014/main" id="{696CC8FD-A9E4-4ABF-8B8F-217BA6EB7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2" r="29720"/>
          <a:stretch/>
        </p:blipFill>
        <p:spPr bwMode="auto">
          <a:xfrm>
            <a:off x="372471" y="485775"/>
            <a:ext cx="523222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3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z="2000" smtClean="0"/>
              <a:t>17</a:t>
            </a:fld>
            <a:endParaRPr lang="he-IL" sz="2000"/>
          </a:p>
        </p:txBody>
      </p:sp>
      <p:pic>
        <p:nvPicPr>
          <p:cNvPr id="2" name="Online Media 1" title="שחר אבן צור ומוזיאון הטבע - אגדה חיה - הבלדה למלפפון הים">
            <a:hlinkClick r:id="" action="ppaction://media"/>
            <a:extLst>
              <a:ext uri="{FF2B5EF4-FFF2-40B4-BE49-F238E27FC236}">
                <a16:creationId xmlns:a16="http://schemas.microsoft.com/office/drawing/2014/main" id="{431AE797-3A03-4286-AF46-7BBE16013C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1241" y="727798"/>
            <a:ext cx="9561777" cy="54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z="2000" smtClean="0"/>
              <a:t>18</a:t>
            </a:fld>
            <a:endParaRPr lang="he-IL" sz="20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25207"/>
              </p:ext>
            </p:extLst>
          </p:nvPr>
        </p:nvGraphicFramePr>
        <p:xfrm>
          <a:off x="1111170" y="833021"/>
          <a:ext cx="9248172" cy="8321040"/>
        </p:xfrm>
        <a:graphic>
          <a:graphicData uri="http://schemas.openxmlformats.org/drawingml/2006/table">
            <a:tbl>
              <a:tblPr/>
              <a:tblGrid>
                <a:gridCol w="9248172">
                  <a:extLst>
                    <a:ext uri="{9D8B030D-6E8A-4147-A177-3AD203B41FA5}">
                      <a16:colId xmlns:a16="http://schemas.microsoft.com/office/drawing/2014/main" val="4042876990"/>
                    </a:ext>
                  </a:extLst>
                </a:gridCol>
              </a:tblGrid>
              <a:tr h="4560782">
                <a:tc>
                  <a:txBody>
                    <a:bodyPr/>
                    <a:lstStyle/>
                    <a:p>
                      <a:pPr algn="r" rtl="1" fontAlgn="base"/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ממעמקים במצולות החול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מלפפון הים יוצא שוב לאכול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הוא מסנן ומסנן מתוך החול</a:t>
                      </a:r>
                      <a:b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את כל הטוב שהוא יכול</a:t>
                      </a: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ובסוף היום תשאל אותו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הוא לא יענה, לא נדדה מחשבתו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רק לסנן ולסנן כדי לחיות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רקבובית בנאלית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שוב אותה דייסה אורגנית</a:t>
                      </a: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אף אחד לא יטרוף אותי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למרות שאני איטי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רגלי מים קטנות </a:t>
                      </a: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קחוני מכאן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נגד הזרם הדייר בתוכי מוגן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80046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18043" y="233449"/>
            <a:ext cx="6337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e-IL" sz="24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הַבָּלָדָָה לִמְלָפְפוֹן הַיָּם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en-US" sz="20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מילים ולחן : שחר אבן צור</a:t>
            </a:r>
            <a:endParaRPr lang="en-US" altLang="en-US" sz="200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איור מלפפון ים">
            <a:extLst>
              <a:ext uri="{FF2B5EF4-FFF2-40B4-BE49-F238E27FC236}">
                <a16:creationId xmlns:a16="http://schemas.microsoft.com/office/drawing/2014/main" id="{77FBEA44-0B9A-4E30-BA34-F22ED20F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3" y="2711641"/>
            <a:ext cx="6532345" cy="36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AD3508-1557-45CB-B70B-DC975DB45954}"/>
              </a:ext>
            </a:extLst>
          </p:cNvPr>
          <p:cNvSpPr txBox="1"/>
          <p:nvPr/>
        </p:nvSpPr>
        <p:spPr>
          <a:xfrm>
            <a:off x="-217990" y="1118601"/>
            <a:ext cx="63139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0" i="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מכווץ שריריו כדי לנשום</a:t>
            </a: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b="1" i="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הוא מתעורר בלילה וישן ביום</a:t>
            </a: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b="0" i="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ויש לו דוד קיפוד ודוד כוכב גדול</a:t>
            </a: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b="0" i="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הוא נעלם לפני שנתיים</a:t>
            </a: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b="0" i="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שחתה שמועה שהוא הוצא מן המים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שחר אבן צור ומוזיאון הטבע - אגדה חיה - נוטריה">
            <a:hlinkClick r:id="" action="ppaction://media"/>
            <a:extLst>
              <a:ext uri="{FF2B5EF4-FFF2-40B4-BE49-F238E27FC236}">
                <a16:creationId xmlns:a16="http://schemas.microsoft.com/office/drawing/2014/main" id="{70E95BE0-EF44-4036-813F-4B25774CEA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3205" y="928949"/>
            <a:ext cx="9271965" cy="52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960C-2CC2-4690-BD06-9FB95B6A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solidFill>
                  <a:srgbClr val="005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היום נלמד על צורכי הקיום של בעלי חיים משירים!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76AFC-804E-4E39-A106-C78CB6955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99" y="1609041"/>
            <a:ext cx="8792802" cy="4896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447F5B-D4A1-415A-A3DC-E2A5584913A2}"/>
              </a:ext>
            </a:extLst>
          </p:cNvPr>
          <p:cNvSpPr txBox="1"/>
          <p:nvPr/>
        </p:nvSpPr>
        <p:spPr>
          <a:xfrm>
            <a:off x="5150757" y="23532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br>
              <a:rPr lang="he-IL" b="0" i="0" u="none" strike="noStrike" dirty="0">
                <a:solidFill>
                  <a:srgbClr val="FFFFFF"/>
                </a:solidFill>
                <a:effectLst/>
                <a:latin typeface="Heebo" pitchFamily="2" charset="-79"/>
                <a:cs typeface="Heebo" pitchFamily="2" charset="-79"/>
                <a:hlinkClick r:id="rId4" tooltip="הדפסה"/>
              </a:rPr>
            </a:br>
            <a:r>
              <a:rPr lang="he-IL" b="1" i="0" dirty="0">
                <a:solidFill>
                  <a:srgbClr val="4C4C4C"/>
                </a:solidFill>
                <a:effectLst/>
                <a:latin typeface="Miriam Libre" panose="00000500000000000000" pitchFamily="2" charset="-79"/>
                <a:cs typeface="Miriam Libre" panose="00000500000000000000" pitchFamily="2" charset="-79"/>
              </a:rPr>
              <a:t>שחר אבן צור</a:t>
            </a:r>
          </a:p>
        </p:txBody>
      </p:sp>
    </p:spTree>
    <p:extLst>
      <p:ext uri="{BB962C8B-B14F-4D97-AF65-F5344CB8AC3E}">
        <p14:creationId xmlns:p14="http://schemas.microsoft.com/office/powerpoint/2010/main" val="2915918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z="2000" smtClean="0"/>
              <a:t>20</a:t>
            </a:fld>
            <a:endParaRPr lang="he-IL" sz="20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78530"/>
              </p:ext>
            </p:extLst>
          </p:nvPr>
        </p:nvGraphicFramePr>
        <p:xfrm>
          <a:off x="1471914" y="949216"/>
          <a:ext cx="9248172" cy="9144000"/>
        </p:xfrm>
        <a:graphic>
          <a:graphicData uri="http://schemas.openxmlformats.org/drawingml/2006/table">
            <a:tbl>
              <a:tblPr/>
              <a:tblGrid>
                <a:gridCol w="9248172">
                  <a:extLst>
                    <a:ext uri="{9D8B030D-6E8A-4147-A177-3AD203B41FA5}">
                      <a16:colId xmlns:a16="http://schemas.microsoft.com/office/drawing/2014/main" val="4042876990"/>
                    </a:ext>
                  </a:extLst>
                </a:gridCol>
              </a:tblGrid>
              <a:tr h="4560782">
                <a:tc>
                  <a:txBody>
                    <a:bodyPr/>
                    <a:lstStyle/>
                    <a:p>
                      <a:pPr algn="r" rtl="1" fontAlgn="base"/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הביאו אותי מדרום אמריקה</a:t>
                      </a:r>
                      <a:b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הביאו אותי רק בשביל פרווה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פתאום הבינו שהשמש כאן חמה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זרקו אותי לתוך בריכת דגים, שאוכל את הצמחייה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ומה קרה?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ברחתי לי משם, מיד הקמתי עם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תראו אותי, תדעו – זו </a:t>
                      </a:r>
                      <a:r>
                        <a:rPr lang="he-IL" sz="1800" b="0" kern="1200" dirty="0" err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נוטרייה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בכל העיר תאמרו, בכל העיר – זו </a:t>
                      </a:r>
                      <a:r>
                        <a:rPr lang="he-IL" sz="1800" b="0" kern="1200" dirty="0" err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נוטרייה</a:t>
                      </a:r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יש לי קרומי שחייה ברגליי האחוריות</a:t>
                      </a:r>
                      <a:b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ושיניים קדמיות כתומות</a:t>
                      </a:r>
                      <a:b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חדות מאוד</a:t>
                      </a:r>
                      <a:br>
                        <a:rPr lang="he-IL" sz="18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אל תבלבלו אותי בלוטרה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היא לא אני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ואני </a:t>
                      </a:r>
                      <a:r>
                        <a:rPr lang="he-IL" sz="1800" b="0" kern="1200" dirty="0" err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הנוטרייה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יש לי שפם גדול</a:t>
                      </a:r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וצרפתים אוהבים אותי לאכול</a:t>
                      </a:r>
                    </a:p>
                    <a:p>
                      <a:pPr algn="r" rtl="1" fontAlgn="base"/>
                      <a:br>
                        <a:rPr lang="he-IL" sz="1800" b="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ase"/>
                      <a:endParaRPr lang="he-IL" sz="1800" b="0" kern="12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80046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56510" y="349160"/>
            <a:ext cx="6337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e-IL" sz="24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נוּטְרִיָּה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en-US" sz="20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מילים ולחן : שחר אבן צור</a:t>
            </a:r>
            <a:endParaRPr lang="en-US" altLang="en-US" sz="200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DD12C-EB33-43D7-8901-D04D9C8A982E}"/>
              </a:ext>
            </a:extLst>
          </p:cNvPr>
          <p:cNvSpPr txBox="1"/>
          <p:nvPr/>
        </p:nvSpPr>
        <p:spPr>
          <a:xfrm>
            <a:off x="230529" y="3703649"/>
            <a:ext cx="63139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i="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בנחל הירקון שחיתי עם גוריי</a:t>
            </a: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b="0" i="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אשת שלום אני</a:t>
            </a: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b="0" i="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אבל הוא </a:t>
            </a:r>
            <a:r>
              <a:rPr lang="he-IL" b="0" i="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מאים</a:t>
            </a:r>
            <a:r>
              <a:rPr lang="he-IL" b="0" i="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עליי</a:t>
            </a: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b="0" i="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זה כלב לא זהיר</a:t>
            </a: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b="0" i="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הוא ישלם מחיר</a:t>
            </a: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b="0" i="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לא מסכנים גורים של </a:t>
            </a:r>
            <a:r>
              <a:rPr lang="he-IL" b="0" i="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נוטרייה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איור נוטריה">
            <a:extLst>
              <a:ext uri="{FF2B5EF4-FFF2-40B4-BE49-F238E27FC236}">
                <a16:creationId xmlns:a16="http://schemas.microsoft.com/office/drawing/2014/main" id="{C13AB280-FD71-4691-94D2-98B8E439B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7" r="30962"/>
          <a:stretch/>
        </p:blipFill>
        <p:spPr bwMode="auto">
          <a:xfrm>
            <a:off x="625032" y="485775"/>
            <a:ext cx="295154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5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z="2000" smtClean="0"/>
              <a:t>3</a:t>
            </a:fld>
            <a:endParaRPr lang="he-IL" sz="2000"/>
          </a:p>
        </p:txBody>
      </p:sp>
      <p:pic>
        <p:nvPicPr>
          <p:cNvPr id="4" name="Online Media 3" title="שחר אבן צור ומוזיאון הטבע - אגדה חיה - כחל">
            <a:hlinkClick r:id="" action="ppaction://media"/>
            <a:extLst>
              <a:ext uri="{FF2B5EF4-FFF2-40B4-BE49-F238E27FC236}">
                <a16:creationId xmlns:a16="http://schemas.microsoft.com/office/drawing/2014/main" id="{FAC09008-E449-439B-B7B5-FB9DD5C5C7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37848" y="1114144"/>
            <a:ext cx="8183944" cy="46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z="2000" smtClean="0"/>
              <a:t>4</a:t>
            </a:fld>
            <a:endParaRPr lang="he-IL" sz="20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59566"/>
              </p:ext>
            </p:extLst>
          </p:nvPr>
        </p:nvGraphicFramePr>
        <p:xfrm>
          <a:off x="3090184" y="810228"/>
          <a:ext cx="7363559" cy="5029768"/>
        </p:xfrm>
        <a:graphic>
          <a:graphicData uri="http://schemas.openxmlformats.org/drawingml/2006/table">
            <a:tbl>
              <a:tblPr/>
              <a:tblGrid>
                <a:gridCol w="7363559">
                  <a:extLst>
                    <a:ext uri="{9D8B030D-6E8A-4147-A177-3AD203B41FA5}">
                      <a16:colId xmlns:a16="http://schemas.microsoft.com/office/drawing/2014/main" val="4042876990"/>
                    </a:ext>
                  </a:extLst>
                </a:gridCol>
              </a:tblGrid>
              <a:tr h="5029768">
                <a:tc>
                  <a:txBody>
                    <a:bodyPr/>
                    <a:lstStyle/>
                    <a:p>
                      <a:pPr algn="r" rtl="1" fontAlgn="base"/>
                      <a:r>
                        <a:rPr lang="he-IL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מאפריקה הרחוקה אני באה</a:t>
                      </a:r>
                      <a:br>
                        <a:rPr lang="he-IL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כל שנה</a:t>
                      </a:r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איך שהזמן נמתח מעל</a:t>
                      </a:r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ארצות מתחלפות תחת כנפיי</a:t>
                      </a:r>
                    </a:p>
                    <a:p>
                      <a:pPr algn="r" rtl="1" fontAlgn="base"/>
                      <a: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אני כחל צופה מעל</a:t>
                      </a:r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רואה </a:t>
                      </a:r>
                      <a:r>
                        <a:rPr lang="he-IL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חרק, צוללת, הוא נאכל</a:t>
                      </a:r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אני כחל, </a:t>
                      </a:r>
                      <a:r>
                        <a:rPr lang="he-IL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מקור חזק,</a:t>
                      </a:r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חוצבת את קיניי בקירות עפר</a:t>
                      </a:r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אני לא רק </a:t>
                      </a:r>
                      <a:r>
                        <a:rPr lang="he-IL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ציפור</a:t>
                      </a:r>
                      <a: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יפה</a:t>
                      </a:r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למרות שיש לי כחול, טורקיז, </a:t>
                      </a:r>
                    </a:p>
                    <a:p>
                      <a:pPr algn="r" rtl="1" fontAlgn="base"/>
                      <a: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ותכלת ומעט </a:t>
                      </a:r>
                      <a:r>
                        <a:rPr lang="he-IL" b="0" dirty="0" err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חום־אדמה</a:t>
                      </a:r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אני כחל, צפור כחולה</a:t>
                      </a:r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מאפריקה הרחוקה אני באה</a:t>
                      </a:r>
                      <a:b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כל שנה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80046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18043" y="233449"/>
            <a:ext cx="6337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כָּחָל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en-US" sz="20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מילים ולחן : שחר אבן צור</a:t>
            </a:r>
            <a:endParaRPr lang="en-US" altLang="en-US" sz="2000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כָּחָל מָצוּי">
            <a:extLst>
              <a:ext uri="{FF2B5EF4-FFF2-40B4-BE49-F238E27FC236}">
                <a16:creationId xmlns:a16="http://schemas.microsoft.com/office/drawing/2014/main" id="{5BB7A601-33BC-4DBB-927F-537B7DDDF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r="23291"/>
          <a:stretch/>
        </p:blipFill>
        <p:spPr bwMode="auto">
          <a:xfrm>
            <a:off x="544010" y="1002889"/>
            <a:ext cx="6527126" cy="53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8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5</a:t>
            </a:fld>
            <a:endParaRPr lang="he-IL"/>
          </a:p>
        </p:txBody>
      </p:sp>
      <p:pic>
        <p:nvPicPr>
          <p:cNvPr id="8" name="Online Media 7" title="שחר אבן צור ומוזיאון הטבע - אגדה חיה  - קוצן זהוב">
            <a:hlinkClick r:id="" action="ppaction://media"/>
            <a:extLst>
              <a:ext uri="{FF2B5EF4-FFF2-40B4-BE49-F238E27FC236}">
                <a16:creationId xmlns:a16="http://schemas.microsoft.com/office/drawing/2014/main" id="{0C5B4793-E320-4042-B355-9E5B1D4288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34618" y="1132912"/>
            <a:ext cx="8127745" cy="45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6</a:t>
            </a:fld>
            <a:endParaRPr lang="he-IL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35556"/>
              </p:ext>
            </p:extLst>
          </p:nvPr>
        </p:nvGraphicFramePr>
        <p:xfrm>
          <a:off x="6301015" y="551417"/>
          <a:ext cx="7678058" cy="6550118"/>
        </p:xfrm>
        <a:graphic>
          <a:graphicData uri="http://schemas.openxmlformats.org/drawingml/2006/table">
            <a:tbl>
              <a:tblPr/>
              <a:tblGrid>
                <a:gridCol w="4242823">
                  <a:extLst>
                    <a:ext uri="{9D8B030D-6E8A-4147-A177-3AD203B41FA5}">
                      <a16:colId xmlns:a16="http://schemas.microsoft.com/office/drawing/2014/main" val="954943744"/>
                    </a:ext>
                  </a:extLst>
                </a:gridCol>
                <a:gridCol w="3435235">
                  <a:extLst>
                    <a:ext uri="{9D8B030D-6E8A-4147-A177-3AD203B41FA5}">
                      <a16:colId xmlns:a16="http://schemas.microsoft.com/office/drawing/2014/main" val="1397320481"/>
                    </a:ext>
                  </a:extLst>
                </a:gridCol>
              </a:tblGrid>
              <a:tr h="655011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אני חי לי במדבר</a:t>
                      </a:r>
                      <a:br>
                        <a:rPr lang="he-IL" sz="20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0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זה להיות או לא להיות</a:t>
                      </a:r>
                      <a:br>
                        <a:rPr lang="he-IL" sz="20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0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בין סלעים לנקיקים</a:t>
                      </a:r>
                      <a:br>
                        <a:rPr lang="he-IL" sz="20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0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בין תפילות למחילות</a:t>
                      </a:r>
                      <a:br>
                        <a:rPr lang="he-IL" sz="20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0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אני חייב לאכול כמעט הכול</a:t>
                      </a:r>
                      <a:br>
                        <a:rPr lang="he-IL" sz="20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0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פרוקי רגליים וזרעים וירקות</a:t>
                      </a:r>
                      <a:br>
                        <a:rPr lang="he-IL" sz="20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0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ו</a:t>
                      </a:r>
                      <a:r>
                        <a:rPr lang="he-IL" sz="2000" b="1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חרקים וחלזונות</a:t>
                      </a:r>
                      <a:br>
                        <a:rPr lang="he-IL" sz="2000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000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אתם יושבים בבתי קפה</a:t>
                      </a:r>
                      <a:br>
                        <a:rPr lang="he-IL" sz="2000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000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אני עובד קשה</a:t>
                      </a:r>
                      <a:br>
                        <a:rPr lang="he-IL" sz="2000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000" b="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כי המדבר זה לא בופה</a:t>
                      </a:r>
                      <a:br>
                        <a:rPr lang="he-IL" sz="2000" b="0" dirty="0">
                          <a:solidFill>
                            <a:srgbClr val="4C4C4C"/>
                          </a:solidFill>
                          <a:effectLst/>
                          <a:latin typeface="+mn-lt"/>
                          <a:cs typeface="Simpler" panose="00000500000000000000" pitchFamily="50" charset="-79"/>
                        </a:rPr>
                      </a:br>
                      <a:br>
                        <a:rPr lang="he-IL" sz="2000" b="0" dirty="0">
                          <a:solidFill>
                            <a:srgbClr val="4C4C4C"/>
                          </a:solidFill>
                          <a:effectLst/>
                          <a:latin typeface="+mn-lt"/>
                          <a:cs typeface="Simpler" panose="00000500000000000000" pitchFamily="50" charset="-79"/>
                        </a:rPr>
                      </a:br>
                      <a:r>
                        <a:rPr lang="he-IL" sz="2000" b="1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Z@R815E.tmp" panose="020B0604020202020204" pitchFamily="34" charset="0"/>
                          <a:cs typeface="Arial" panose="020B0604020202020204" pitchFamily="34" charset="0"/>
                        </a:rPr>
                        <a:t>אין לי שמש אחרת</a:t>
                      </a:r>
                      <a:br>
                        <a:rPr lang="he-IL" sz="2000" b="1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Z@R815E.tmp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000" b="1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Z@R815E.tmp" panose="020B0604020202020204" pitchFamily="34" charset="0"/>
                          <a:cs typeface="Arial" panose="020B0604020202020204" pitchFamily="34" charset="0"/>
                        </a:rPr>
                        <a:t>מתרוצץ לה כל היום</a:t>
                      </a:r>
                      <a:br>
                        <a:rPr lang="he-IL" sz="2000" b="1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Z@R815E.tmp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000" b="1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Z@R815E.tmp" panose="020B0604020202020204" pitchFamily="34" charset="0"/>
                          <a:cs typeface="Arial" panose="020B0604020202020204" pitchFamily="34" charset="0"/>
                        </a:rPr>
                        <a:t>ובלילה בלילה</a:t>
                      </a:r>
                      <a:br>
                        <a:rPr lang="he-IL" sz="2000" b="1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Z@R815E.tmp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000" b="1" dirty="0">
                          <a:solidFill>
                            <a:srgbClr val="4C4C4C"/>
                          </a:solidFill>
                          <a:latin typeface="Arial" panose="020B0604020202020204" pitchFamily="34" charset="0"/>
                          <a:ea typeface="Z@R815E.tmp" panose="020B0604020202020204" pitchFamily="34" charset="0"/>
                          <a:cs typeface="Arial" panose="020B0604020202020204" pitchFamily="34" charset="0"/>
                        </a:rPr>
                        <a:t>בדיוק כמוכם חולם חלום</a:t>
                      </a:r>
                    </a:p>
                    <a:p>
                      <a:pPr algn="r" rtl="1" fontAlgn="base"/>
                      <a:endParaRPr lang="he-IL" sz="2000" b="0" dirty="0">
                        <a:solidFill>
                          <a:srgbClr val="4C4C4C"/>
                        </a:solidFill>
                        <a:effectLst/>
                        <a:latin typeface="+mn-lt"/>
                        <a:cs typeface="Simpler" panose="00000500000000000000" pitchFamily="50" charset="-79"/>
                      </a:endParaRPr>
                    </a:p>
                  </a:txBody>
                  <a:tcPr marL="67753" marR="67753" marT="33877" marB="338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 fontAlgn="base"/>
                      <a:endParaRPr lang="he-IL" sz="2000" b="0" dirty="0">
                        <a:solidFill>
                          <a:srgbClr val="4C4C4C"/>
                        </a:solidFill>
                        <a:effectLst/>
                        <a:latin typeface="+mn-lt"/>
                        <a:cs typeface="Simpler" panose="00000500000000000000" pitchFamily="50" charset="-79"/>
                      </a:endParaRPr>
                    </a:p>
                  </a:txBody>
                  <a:tcPr marL="67753" marR="67753" marT="33877" marB="338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74625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551251" y="13151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en-US" sz="24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קוֹצָן זָהֹב</a:t>
            </a:r>
            <a:endParaRPr lang="en-US" altLang="en-US" sz="2400" b="1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en-US" sz="20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מילים ולחן : שחר אבן צור</a:t>
            </a:r>
            <a:endParaRPr lang="en-US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4657" y="1015000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he-IL" sz="2000" dirty="0">
              <a:solidFill>
                <a:srgbClr val="4C4C4C"/>
              </a:solidFill>
              <a:latin typeface="Arial" panose="020B0604020202020204" pitchFamily="34" charset="0"/>
              <a:ea typeface="Z@R815E.tmp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he-IL" sz="2000" b="1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כשמי גם פרוותי</a:t>
            </a:r>
            <a:br>
              <a:rPr lang="he-IL" sz="2000" b="1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b="1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זהובה וקוצנית</a:t>
            </a:r>
            <a:br>
              <a:rPr lang="he-IL" sz="2000" b="1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b="1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אני תמיד בתחרות</a:t>
            </a:r>
            <a:br>
              <a:rPr lang="he-IL" sz="2000" b="1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b="1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מול המצוי אל מול עצמי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אני לא אוגר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גם לא גרגר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במחילה שוב מסתתר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אותה תחושה, אותו הסבר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אני בסטרס אני חופר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אולי ארגיע, אשב לרגע, ארגע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זה לא חיים לרוץ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תמיד אני רודף אחרי דבר-מה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92" y="1311474"/>
            <a:ext cx="3209494" cy="47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5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7</a:t>
            </a:fld>
            <a:endParaRPr lang="he-IL"/>
          </a:p>
        </p:txBody>
      </p:sp>
      <p:pic>
        <p:nvPicPr>
          <p:cNvPr id="8" name="Online Media 7" title="שחר אבן צור ומוזיאון הטבע - אגדה חיה - קרקל">
            <a:hlinkClick r:id="" action="ppaction://media"/>
            <a:extLst>
              <a:ext uri="{FF2B5EF4-FFF2-40B4-BE49-F238E27FC236}">
                <a16:creationId xmlns:a16="http://schemas.microsoft.com/office/drawing/2014/main" id="{F89F6397-BFE4-4D62-9FCD-7B9793F58D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4147" y="940523"/>
            <a:ext cx="8380714" cy="47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3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95" y="630237"/>
            <a:ext cx="3988294" cy="57451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8</a:t>
            </a:fld>
            <a:endParaRPr lang="he-IL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41205"/>
              </p:ext>
            </p:extLst>
          </p:nvPr>
        </p:nvGraphicFramePr>
        <p:xfrm>
          <a:off x="2897644" y="-1030726"/>
          <a:ext cx="7678058" cy="6550118"/>
        </p:xfrm>
        <a:graphic>
          <a:graphicData uri="http://schemas.openxmlformats.org/drawingml/2006/table">
            <a:tbl>
              <a:tblPr/>
              <a:tblGrid>
                <a:gridCol w="4242823">
                  <a:extLst>
                    <a:ext uri="{9D8B030D-6E8A-4147-A177-3AD203B41FA5}">
                      <a16:colId xmlns:a16="http://schemas.microsoft.com/office/drawing/2014/main" val="954943744"/>
                    </a:ext>
                  </a:extLst>
                </a:gridCol>
                <a:gridCol w="3435235">
                  <a:extLst>
                    <a:ext uri="{9D8B030D-6E8A-4147-A177-3AD203B41FA5}">
                      <a16:colId xmlns:a16="http://schemas.microsoft.com/office/drawing/2014/main" val="1397320481"/>
                    </a:ext>
                  </a:extLst>
                </a:gridCol>
              </a:tblGrid>
              <a:tr h="6550118">
                <a:tc>
                  <a:txBody>
                    <a:bodyPr/>
                    <a:lstStyle/>
                    <a:p>
                      <a:pPr algn="r" rtl="1" fontAlgn="base"/>
                      <a:br>
                        <a:rPr lang="he-IL" sz="2000" kern="1200" dirty="0">
                          <a:solidFill>
                            <a:srgbClr val="4C4C4C"/>
                          </a:solidFill>
                          <a:latin typeface="Simpler" panose="00000500000000000000" pitchFamily="50" charset="-79"/>
                          <a:ea typeface="Z@R815E.tmp" panose="020B0604020202020204" pitchFamily="34" charset="0"/>
                          <a:cs typeface="Simpler" panose="00000500000000000000" pitchFamily="50" charset="-79"/>
                        </a:rPr>
                      </a:br>
                      <a:endParaRPr lang="he-IL" sz="2000" kern="1200" dirty="0">
                        <a:solidFill>
                          <a:srgbClr val="4C4C4C"/>
                        </a:solidFill>
                        <a:latin typeface="Simpler" panose="00000500000000000000" pitchFamily="50" charset="-79"/>
                        <a:ea typeface="Z@R815E.tmp" panose="020B0604020202020204" pitchFamily="34" charset="0"/>
                        <a:cs typeface="Simpler" panose="00000500000000000000" pitchFamily="50" charset="-79"/>
                      </a:endParaRPr>
                    </a:p>
                  </a:txBody>
                  <a:tcPr marL="67753" marR="67753" marT="33877" marB="338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 fontAlgn="base"/>
                      <a:endParaRPr lang="he-IL" sz="2000" kern="1200" dirty="0">
                        <a:solidFill>
                          <a:srgbClr val="4C4C4C"/>
                        </a:solidFill>
                        <a:latin typeface="Simpler" panose="00000500000000000000" pitchFamily="50" charset="-79"/>
                        <a:ea typeface="Z@R815E.tmp" panose="020B0604020202020204" pitchFamily="34" charset="0"/>
                        <a:cs typeface="Simpler" panose="00000500000000000000" pitchFamily="50" charset="-79"/>
                      </a:endParaRPr>
                    </a:p>
                  </a:txBody>
                  <a:tcPr marL="67753" marR="67753" marT="33877" marB="338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74625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487751" y="13151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קָרָקָל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en-US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מילים ולחן : שחר אבן צור</a:t>
            </a:r>
            <a:endParaRPr lang="en-US" altLang="en-US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5388" y="257974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e-IL" sz="2000" b="1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האוזניים הן סימן ההיכר שלי</a:t>
            </a:r>
            <a:br>
              <a:rPr lang="he-IL" sz="2000" b="1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b="1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מצוייצות שיער שחור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הוא זיהה אותי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פתאום פתאום אני מוצא את עצמי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בסשן צילומים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למחרת בבוקר הפרצוף שלי בכל האתרים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7545" y="979309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באירן ובהודו אילפו אותי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אבל בישראל נותנים לי להיות אני</a:t>
            </a:r>
            <a:br>
              <a:rPr lang="he-IL" sz="2000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b="1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אני יונק שמזנק, אני לא יהיר, לגובה רב</a:t>
            </a:r>
            <a:br>
              <a:rPr lang="he-IL" sz="2000" b="1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r>
              <a:rPr lang="he-IL" sz="2000" b="1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  <a:t>מעל שני מטר באוויר, תופס חוגלה אוחז ארנב</a:t>
            </a:r>
            <a:br>
              <a:rPr lang="he-IL" dirty="0">
                <a:solidFill>
                  <a:srgbClr val="4C4C4C"/>
                </a:solidFill>
                <a:latin typeface="Arial" panose="020B0604020202020204" pitchFamily="34" charset="0"/>
                <a:ea typeface="Z@R815E.tmp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39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9</a:t>
            </a:fld>
            <a:endParaRPr lang="he-IL"/>
          </a:p>
        </p:txBody>
      </p:sp>
      <p:pic>
        <p:nvPicPr>
          <p:cNvPr id="8" name="Online Media 7" title="שחר אבן צור ומוזיאון הטבע - אגדה חיה  - שממית חרמונית">
            <a:hlinkClick r:id="" action="ppaction://media"/>
            <a:extLst>
              <a:ext uri="{FF2B5EF4-FFF2-40B4-BE49-F238E27FC236}">
                <a16:creationId xmlns:a16="http://schemas.microsoft.com/office/drawing/2014/main" id="{661C270F-017D-4923-AFC5-356CE467D0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0283" y="1299338"/>
            <a:ext cx="7636078" cy="43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NH HEB 080719.potx" id="{96B3A71F-0465-4DF6-B476-CE7D10DBB55D}" vid="{F04F0EF4-EADA-4794-8571-702A7C8ECAA1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27290</TotalTime>
  <Words>1003</Words>
  <Application>Microsoft Office PowerPoint</Application>
  <PresentationFormat>Widescreen</PresentationFormat>
  <Paragraphs>131</Paragraphs>
  <Slides>20</Slides>
  <Notes>20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Heebo</vt:lpstr>
      <vt:lpstr>Miriam Libre</vt:lpstr>
      <vt:lpstr>OpenSansHebrew-Bold</vt:lpstr>
      <vt:lpstr>Simpler</vt:lpstr>
      <vt:lpstr>Simpler Light</vt:lpstr>
      <vt:lpstr>Custom Design</vt:lpstr>
      <vt:lpstr> </vt:lpstr>
      <vt:lpstr>היום נלמד על צורכי הקיום של בעלי חיים משירים!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מבינים אבולוציה</dc:title>
  <dc:creator>Yonatan Meresman</dc:creator>
  <cp:lastModifiedBy>Inbar Schwartz</cp:lastModifiedBy>
  <cp:revision>391</cp:revision>
  <dcterms:created xsi:type="dcterms:W3CDTF">2021-11-03T12:06:39Z</dcterms:created>
  <dcterms:modified xsi:type="dcterms:W3CDTF">2024-05-21T07:00:47Z</dcterms:modified>
</cp:coreProperties>
</file>