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71" r:id="rId3"/>
    <p:sldId id="290" r:id="rId4"/>
    <p:sldId id="286" r:id="rId5"/>
    <p:sldId id="285" r:id="rId6"/>
    <p:sldId id="291" r:id="rId7"/>
    <p:sldId id="292" r:id="rId8"/>
    <p:sldId id="284" r:id="rId9"/>
    <p:sldId id="293" r:id="rId10"/>
    <p:sldId id="289" r:id="rId11"/>
    <p:sldId id="279" r:id="rId12"/>
    <p:sldId id="267" r:id="rId13"/>
    <p:sldId id="287" r:id="rId14"/>
    <p:sldId id="273" r:id="rId15"/>
    <p:sldId id="295" r:id="rId16"/>
    <p:sldId id="281" r:id="rId17"/>
    <p:sldId id="280" r:id="rId18"/>
    <p:sldId id="283" r:id="rId19"/>
    <p:sldId id="29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559"/>
    <a:srgbClr val="246B8D"/>
    <a:srgbClr val="156082"/>
    <a:srgbClr val="E8765D"/>
    <a:srgbClr val="23682C"/>
    <a:srgbClr val="80350E"/>
    <a:srgbClr val="525214"/>
    <a:srgbClr val="FEFEFE"/>
    <a:srgbClr val="545657"/>
    <a:srgbClr val="E6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6"/>
    <p:restoredTop sz="86928" autoAdjust="0"/>
  </p:normalViewPr>
  <p:slideViewPr>
    <p:cSldViewPr snapToGrid="0" showGuides="1">
      <p:cViewPr varScale="1">
        <p:scale>
          <a:sx n="68" d="100"/>
          <a:sy n="68" d="100"/>
        </p:scale>
        <p:origin x="51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5D3DB-02A7-5C49-BB5D-2CF4F82F631D}" type="datetimeFigureOut">
              <a:rPr lang="en-IL" smtClean="0"/>
              <a:t>08/22/2024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EB544-238C-5D46-9F1F-7F668FCC0545}" type="slidenum">
              <a:rPr lang="en-IL" smtClean="0"/>
              <a:t>‹#›</a:t>
            </a:fld>
            <a:endParaRPr lang="en-IL"/>
          </a:p>
        </p:txBody>
      </p:sp>
    </p:spTree>
    <p:extLst>
      <p:ext uri="{BB962C8B-B14F-4D97-AF65-F5344CB8AC3E}">
        <p14:creationId xmlns:p14="http://schemas.microsoft.com/office/powerpoint/2010/main" val="26867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IL"/>
          </a:p>
        </p:txBody>
      </p:sp>
      <p:sp>
        <p:nvSpPr>
          <p:cNvPr id="4" name="Slide Number Placeholder 3"/>
          <p:cNvSpPr>
            <a:spLocks noGrp="1"/>
          </p:cNvSpPr>
          <p:nvPr>
            <p:ph type="sldNum" sz="quarter" idx="5"/>
          </p:nvPr>
        </p:nvSpPr>
        <p:spPr/>
        <p:txBody>
          <a:bodyPr/>
          <a:lstStyle/>
          <a:p>
            <a:fld id="{12CEB544-238C-5D46-9F1F-7F668FCC0545}" type="slidenum">
              <a:rPr lang="en-IL" smtClean="0"/>
              <a:t>1</a:t>
            </a:fld>
            <a:endParaRPr lang="en-IL"/>
          </a:p>
        </p:txBody>
      </p:sp>
    </p:spTree>
    <p:extLst>
      <p:ext uri="{BB962C8B-B14F-4D97-AF65-F5344CB8AC3E}">
        <p14:creationId xmlns:p14="http://schemas.microsoft.com/office/powerpoint/2010/main" val="289871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הסבירו את התפיסה של החלטות לשנה חדשה ותנו דוגמאות: "השנה אקרא יותר ספרים" או "השנה אתחיל חוג חדש ואלמד כישורים חדשים".</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86C1AB1-D682-4F2C-8579-D9DF0DCC073A}" type="slidenum">
              <a:rPr lang="en-US" smtClean="0"/>
              <a:t>10</a:t>
            </a:fld>
            <a:endParaRPr lang="en-US"/>
          </a:p>
        </p:txBody>
      </p:sp>
    </p:spTree>
    <p:extLst>
      <p:ext uri="{BB962C8B-B14F-4D97-AF65-F5344CB8AC3E}">
        <p14:creationId xmlns:p14="http://schemas.microsoft.com/office/powerpoint/2010/main" val="182702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800" dirty="0">
                <a:effectLst/>
                <a:latin typeface="Arial" panose="020B0604020202020204" pitchFamily="34" charset="0"/>
                <a:ea typeface="Calibri" panose="020F0502020204030204" pitchFamily="34" charset="0"/>
                <a:cs typeface="Arial" panose="020B0604020202020204" pitchFamily="34" charset="0"/>
              </a:rPr>
              <a:t>סכמו כהכנה להמשך: השנה נוכל לקבל החלטות שעוזרות לסביבה.</a:t>
            </a:r>
            <a:endParaRPr lang="he-IL"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11</a:t>
            </a:fld>
            <a:endParaRPr lang="en-US"/>
          </a:p>
        </p:txBody>
      </p:sp>
    </p:spTree>
    <p:extLst>
      <p:ext uri="{BB962C8B-B14F-4D97-AF65-F5344CB8AC3E}">
        <p14:creationId xmlns:p14="http://schemas.microsoft.com/office/powerpoint/2010/main" val="308768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הטבע הוא ביתם של בעלי החיים והצמחים. כל שנה אנחנו מגלים מינים חדשים של צמחים ובעלי חיים שלא הכרנו!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13</a:t>
            </a:fld>
            <a:endParaRPr lang="en-US"/>
          </a:p>
        </p:txBody>
      </p:sp>
    </p:spTree>
    <p:extLst>
      <p:ext uri="{BB962C8B-B14F-4D97-AF65-F5344CB8AC3E}">
        <p14:creationId xmlns:p14="http://schemas.microsoft.com/office/powerpoint/2010/main" val="338905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אבל, כל שנה גם נעלמים מכדור הארץ בעלי חיים וצמחים, נכחדים. אחת הסיבות להיעלמות המינים האלה היא פעילות האדם: אנחנו בונים עוד ועוד יישובים, אזורי תעשייה וכבישים במקומות שבהם היו שטחים טבעיים. כלומר, אנחנו משנים את הטבע, משנים את תנאי המחיה ופוגעים, בצורה ישירה או עקיפה, במגוון צמחים ובעלי חיים.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14</a:t>
            </a:fld>
            <a:endParaRPr lang="en-US"/>
          </a:p>
        </p:txBody>
      </p:sp>
    </p:spTree>
    <p:extLst>
      <p:ext uri="{BB962C8B-B14F-4D97-AF65-F5344CB8AC3E}">
        <p14:creationId xmlns:p14="http://schemas.microsoft.com/office/powerpoint/2010/main" val="204782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EB544-238C-5D46-9F1F-7F668FCC0545}" type="slidenum">
              <a:rPr lang="en-IL" smtClean="0"/>
              <a:t>15</a:t>
            </a:fld>
            <a:endParaRPr lang="en-IL"/>
          </a:p>
        </p:txBody>
      </p:sp>
    </p:spTree>
    <p:extLst>
      <p:ext uri="{BB962C8B-B14F-4D97-AF65-F5344CB8AC3E}">
        <p14:creationId xmlns:p14="http://schemas.microsoft.com/office/powerpoint/2010/main" val="1709399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מה הכוונה ב"גם בני האדם תלויים בטבע בריא?"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אנחנו זקוקים למים נקיים, אוויר נקי, קרקע בריאה לגדל עליה מזון.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נשוחח עם התלמידים על מה יותר נעים לנו לראות שכשאנחנו יוצאים לטיול: אזור טבעי ונקי כמו התמונה מימין או אזור מלוכלך באשפה כמו התמונה משמאל?</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האם נרצה לאכול אוכל שגדל בשדה שזורמים לידו מים מלוכלכים?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מימין: </a:t>
            </a:r>
            <a:r>
              <a:rPr lang="he-IL" sz="1800" kern="1200" dirty="0" err="1">
                <a:effectLst/>
                <a:latin typeface="Calibri" panose="020F0502020204030204" pitchFamily="34" charset="0"/>
                <a:ea typeface="Calibri" panose="020F0502020204030204" pitchFamily="34" charset="0"/>
                <a:cs typeface="Arial" panose="020B0604020202020204" pitchFamily="34" charset="0"/>
              </a:rPr>
              <a:t>אקופארק</a:t>
            </a:r>
            <a:r>
              <a:rPr lang="he-IL" sz="1800" kern="1200" dirty="0">
                <a:effectLst/>
                <a:latin typeface="Calibri" panose="020F0502020204030204" pitchFamily="34" charset="0"/>
                <a:ea typeface="Calibri" panose="020F0502020204030204" pitchFamily="34" charset="0"/>
                <a:cs typeface="Arial" panose="020B0604020202020204" pitchFamily="34" charset="0"/>
              </a:rPr>
              <a:t> גלילות (חורשת </a:t>
            </a:r>
            <a:r>
              <a:rPr lang="he-IL" sz="1800" kern="1200" dirty="0" err="1">
                <a:effectLst/>
                <a:latin typeface="Calibri" panose="020F0502020204030204" pitchFamily="34" charset="0"/>
                <a:ea typeface="Calibri" panose="020F0502020204030204" pitchFamily="34" charset="0"/>
                <a:cs typeface="Arial" panose="020B0604020202020204" pitchFamily="34" charset="0"/>
              </a:rPr>
              <a:t>דרזנר</a:t>
            </a:r>
            <a:r>
              <a:rPr lang="he-IL" sz="1800" kern="12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משמאל: נחל אלכסנדר</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16</a:t>
            </a:fld>
            <a:endParaRPr lang="en-US"/>
          </a:p>
        </p:txBody>
      </p:sp>
    </p:spTree>
    <p:extLst>
      <p:ext uri="{BB962C8B-B14F-4D97-AF65-F5344CB8AC3E}">
        <p14:creationId xmlns:p14="http://schemas.microsoft.com/office/powerpoint/2010/main" val="148707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800" dirty="0">
                <a:effectLst/>
                <a:ea typeface="Calibri" panose="020F0502020204030204" pitchFamily="34" charset="0"/>
                <a:cs typeface="Arial" panose="020B0604020202020204" pitchFamily="34" charset="0"/>
              </a:rPr>
              <a:t>איך אנחנו נוכל לשמור</a:t>
            </a:r>
            <a:endParaRPr lang="en-US" sz="1800" dirty="0">
              <a:effectLst/>
              <a:ea typeface="Calibri" panose="020F0502020204030204" pitchFamily="34" charset="0"/>
              <a:cs typeface="Arial" panose="020B0604020202020204" pitchFamily="34" charset="0"/>
            </a:endParaRPr>
          </a:p>
          <a:p>
            <a:pPr algn="r" rtl="1"/>
            <a:r>
              <a:rPr lang="he-IL" sz="1800" dirty="0">
                <a:effectLst/>
                <a:ea typeface="Calibri" panose="020F0502020204030204" pitchFamily="34" charset="0"/>
                <a:cs typeface="Arial" panose="020B0604020202020204" pitchFamily="34" charset="0"/>
              </a:rPr>
              <a:t> על הסביבה שלנו השנה?</a:t>
            </a:r>
            <a:endParaRPr lang="en-US" sz="1800" dirty="0">
              <a:effectLst/>
              <a:ea typeface="Calibri" panose="020F0502020204030204" pitchFamily="34" charset="0"/>
              <a:cs typeface="Arial" panose="020B0604020202020204" pitchFamily="34" charset="0"/>
            </a:endParaRPr>
          </a:p>
          <a:p>
            <a:pPr algn="r" rtl="1"/>
            <a:endParaRPr lang="en-US" sz="1800" dirty="0">
              <a:effectLst/>
              <a:ea typeface="Calibri" panose="020F0502020204030204" pitchFamily="34" charset="0"/>
              <a:cs typeface="Arial" panose="020B0604020202020204" pitchFamily="34" charset="0"/>
            </a:endParaRPr>
          </a:p>
          <a:p>
            <a:pPr algn="r" rtl="1"/>
            <a:r>
              <a:rPr lang="en-US" dirty="0"/>
              <a:t>https://pixabay.com/illustrations/child-gardening-plant-girl-garden-8676531/</a:t>
            </a:r>
            <a:endParaRPr lang="he-IL" dirty="0"/>
          </a:p>
        </p:txBody>
      </p:sp>
      <p:sp>
        <p:nvSpPr>
          <p:cNvPr id="4" name="Slide Number Placeholder 3"/>
          <p:cNvSpPr>
            <a:spLocks noGrp="1"/>
          </p:cNvSpPr>
          <p:nvPr>
            <p:ph type="sldNum" sz="quarter" idx="5"/>
          </p:nvPr>
        </p:nvSpPr>
        <p:spPr/>
        <p:txBody>
          <a:bodyPr/>
          <a:lstStyle/>
          <a:p>
            <a:fld id="{E86C1AB1-D682-4F2C-8579-D9DF0DCC073A}" type="slidenum">
              <a:rPr lang="en-US" smtClean="0"/>
              <a:t>17</a:t>
            </a:fld>
            <a:endParaRPr lang="en-US"/>
          </a:p>
        </p:txBody>
      </p:sp>
    </p:spTree>
    <p:extLst>
      <p:ext uri="{BB962C8B-B14F-4D97-AF65-F5344CB8AC3E}">
        <p14:creationId xmlns:p14="http://schemas.microsoft.com/office/powerpoint/2010/main" val="14682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זה עץ ההחלטות הירוקות שלנו. מה הכוונה ב"החלטות ירוקות"? החלטות שהן טובות לסביבה.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אנחנו נייצר עץ כזה משלנו, שליווה אותנו במהלך כל השנה, וכל פעם נוכל לחזור אליו ולראות מה באמת הצלחנו לעשות.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Calibri" panose="020F0502020204030204" pitchFamily="34" charset="0"/>
                <a:ea typeface="Calibri" panose="020F0502020204030204" pitchFamily="34" charset="0"/>
                <a:cs typeface="Arial" panose="020B0604020202020204" pitchFamily="34" charset="0"/>
              </a:rPr>
              <a:t>אחלק לכם עלים מבריסטול וכל אחד ואחת מכם יכתבו את ההחלטה שלו או שלה.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18</a:t>
            </a:fld>
            <a:endParaRPr lang="en-US"/>
          </a:p>
        </p:txBody>
      </p:sp>
    </p:spTree>
    <p:extLst>
      <p:ext uri="{BB962C8B-B14F-4D97-AF65-F5344CB8AC3E}">
        <p14:creationId xmlns:p14="http://schemas.microsoft.com/office/powerpoint/2010/main" val="424987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ראשית, </a:t>
            </a:r>
            <a:r>
              <a:rPr lang="he-IL" sz="1800" dirty="0">
                <a:effectLst/>
                <a:latin typeface="Arial" panose="020B0604020202020204" pitchFamily="34" charset="0"/>
                <a:ea typeface="Calibri" panose="020F0502020204030204" pitchFamily="34" charset="0"/>
                <a:cs typeface="Arial" panose="020B0604020202020204" pitchFamily="34" charset="0"/>
              </a:rPr>
              <a:t> </a:t>
            </a:r>
            <a:r>
              <a:rPr lang="he-IL" sz="1800" kern="1200" dirty="0">
                <a:effectLst/>
                <a:latin typeface="Arial" panose="020B0604020202020204" pitchFamily="34" charset="0"/>
                <a:ea typeface="Calibri" panose="020F0502020204030204" pitchFamily="34" charset="0"/>
                <a:cs typeface="Arial" panose="020B0604020202020204" pitchFamily="34" charset="0"/>
              </a:rPr>
              <a:t>אני רוצה שתספרו לי מה אנחנו רואים בסרטונים האלה.</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1800" kern="12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בעלי </a:t>
            </a:r>
            <a:r>
              <a:rPr lang="he-IL" sz="1800" dirty="0">
                <a:effectLst/>
                <a:latin typeface="Arial" panose="020B0604020202020204" pitchFamily="34" charset="0"/>
                <a:ea typeface="Calibri" panose="020F0502020204030204" pitchFamily="34" charset="0"/>
                <a:cs typeface="Arial" panose="020B0604020202020204" pitchFamily="34" charset="0"/>
              </a:rPr>
              <a:t> </a:t>
            </a:r>
            <a:r>
              <a:rPr lang="he-IL" sz="1800" kern="1200" dirty="0">
                <a:effectLst/>
                <a:latin typeface="Arial" panose="020B0604020202020204" pitchFamily="34" charset="0"/>
                <a:ea typeface="Calibri" panose="020F0502020204030204" pitchFamily="34" charset="0"/>
                <a:cs typeface="Arial" panose="020B0604020202020204" pitchFamily="34" charset="0"/>
              </a:rPr>
              <a:t>חיים שזה עתה נולדו לומדים ללכת: ג'ירפה, פיל.</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למורה: אין צורך לצפות בכל אורך הסרטון, אלא רק עד שהתלמידים יבינו מה רואים. </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2</a:t>
            </a:fld>
            <a:endParaRPr lang="en-US"/>
          </a:p>
        </p:txBody>
      </p:sp>
    </p:spTree>
    <p:extLst>
      <p:ext uri="{BB962C8B-B14F-4D97-AF65-F5344CB8AC3E}">
        <p14:creationId xmlns:p14="http://schemas.microsoft.com/office/powerpoint/2010/main" val="110702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3</a:t>
            </a:fld>
            <a:endParaRPr lang="en-US"/>
          </a:p>
        </p:txBody>
      </p:sp>
    </p:spTree>
    <p:extLst>
      <p:ext uri="{BB962C8B-B14F-4D97-AF65-F5344CB8AC3E}">
        <p14:creationId xmlns:p14="http://schemas.microsoft.com/office/powerpoint/2010/main" val="297250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מה רואים?</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ניצנים נפתחים והופכים לפרחים</a:t>
            </a:r>
            <a:endParaRPr lang="en-US" sz="1800" kern="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lang="he-IL" sz="1800" kern="1200" dirty="0">
                <a:effectLst/>
                <a:latin typeface="Arial" panose="020B0604020202020204" pitchFamily="34" charset="0"/>
                <a:ea typeface="Calibri" panose="020F0502020204030204" pitchFamily="34" charset="0"/>
                <a:cs typeface="Arial" panose="020B0604020202020204" pitchFamily="34" charset="0"/>
              </a:rPr>
              <a:t>מקור: </a:t>
            </a:r>
            <a:r>
              <a:rPr lang="en-US" sz="1800" kern="1200" dirty="0">
                <a:effectLst/>
                <a:latin typeface="Arial" panose="020B0604020202020204" pitchFamily="34" charset="0"/>
                <a:ea typeface="Calibri" panose="020F0502020204030204" pitchFamily="34" charset="0"/>
                <a:cs typeface="Arial" panose="020B0604020202020204" pitchFamily="34" charset="0"/>
              </a:rPr>
              <a:t>https://tenor.com/QUzz.gif</a:t>
            </a:r>
            <a:endParaRPr lang="he-IL" sz="1800" kern="12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4</a:t>
            </a:fld>
            <a:endParaRPr lang="en-US"/>
          </a:p>
        </p:txBody>
      </p:sp>
    </p:spTree>
    <p:extLst>
      <p:ext uri="{BB962C8B-B14F-4D97-AF65-F5344CB8AC3E}">
        <p14:creationId xmlns:p14="http://schemas.microsoft.com/office/powerpoint/2010/main" val="137535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תמנון בוקע מביצה</a:t>
            </a:r>
            <a:endParaRPr lang="en-US" sz="1800" kern="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lang="he-IL" sz="1800" kern="1200" dirty="0">
                <a:effectLst/>
                <a:latin typeface="Arial" panose="020B0604020202020204" pitchFamily="34" charset="0"/>
                <a:ea typeface="Calibri" panose="020F0502020204030204" pitchFamily="34" charset="0"/>
                <a:cs typeface="Arial" panose="020B0604020202020204" pitchFamily="34" charset="0"/>
              </a:rPr>
              <a:t>מקור: </a:t>
            </a:r>
            <a:r>
              <a:rPr lang="en-US" sz="1800" dirty="0">
                <a:effectLst/>
                <a:latin typeface="Arial" panose="020B0604020202020204" pitchFamily="34" charset="0"/>
                <a:ea typeface="Calibri" panose="020F0502020204030204" pitchFamily="34" charset="0"/>
                <a:cs typeface="Arial" panose="020B0604020202020204" pitchFamily="34" charset="0"/>
              </a:rPr>
              <a:t>https://youtu.be/iqHuTElRwmo?si=ToY6mPnpjSyWbu-s&amp;t=62</a:t>
            </a:r>
          </a:p>
          <a:p>
            <a:pPr algn="r" rtl="1">
              <a:lnSpc>
                <a:spcPct val="107000"/>
              </a:lnSpc>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5</a:t>
            </a:fld>
            <a:endParaRPr lang="en-US"/>
          </a:p>
        </p:txBody>
      </p:sp>
    </p:spTree>
    <p:extLst>
      <p:ext uri="{BB962C8B-B14F-4D97-AF65-F5344CB8AC3E}">
        <p14:creationId xmlns:p14="http://schemas.microsoft.com/office/powerpoint/2010/main" val="73873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פרפר מגיח מגולם</a:t>
            </a:r>
            <a:endParaRPr lang="en-US" sz="1800" kern="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lang="he-IL" sz="1800" kern="1200" dirty="0">
                <a:effectLst/>
                <a:latin typeface="Arial" panose="020B0604020202020204" pitchFamily="34" charset="0"/>
                <a:ea typeface="Calibri" panose="020F0502020204030204" pitchFamily="34" charset="0"/>
                <a:cs typeface="Arial" panose="020B0604020202020204" pitchFamily="34" charset="0"/>
              </a:rPr>
              <a:t>מקור: </a:t>
            </a:r>
            <a:r>
              <a:rPr lang="en-US" sz="1800" dirty="0">
                <a:effectLst/>
                <a:latin typeface="Arial" panose="020B0604020202020204" pitchFamily="34" charset="0"/>
                <a:ea typeface="Calibri" panose="020F0502020204030204" pitchFamily="34" charset="0"/>
                <a:cs typeface="Arial" panose="020B0604020202020204" pitchFamily="34" charset="0"/>
              </a:rPr>
              <a:t>https://youtu.be/RC-BpMJ96sM?si=--b-FP9uql1xA5Jd</a:t>
            </a:r>
          </a:p>
          <a:p>
            <a:pPr algn="r" rtl="1">
              <a:lnSpc>
                <a:spcPct val="107000"/>
              </a:lnSpc>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6</a:t>
            </a:fld>
            <a:endParaRPr lang="en-US"/>
          </a:p>
        </p:txBody>
      </p:sp>
    </p:spTree>
    <p:extLst>
      <p:ext uri="{BB962C8B-B14F-4D97-AF65-F5344CB8AC3E}">
        <p14:creationId xmlns:p14="http://schemas.microsoft.com/office/powerpoint/2010/main" val="633611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גוזל בוקע מביצה</a:t>
            </a:r>
            <a:endParaRPr lang="en-US" sz="1800" kern="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7000"/>
              </a:lnSpc>
              <a:spcBef>
                <a:spcPts val="0"/>
              </a:spcBef>
              <a:spcAft>
                <a:spcPts val="800"/>
              </a:spcAft>
              <a:buClrTx/>
              <a:buSzTx/>
              <a:buFontTx/>
              <a:buNone/>
              <a:tabLst/>
              <a:defRPr/>
            </a:pPr>
            <a:r>
              <a:rPr lang="he-IL" sz="1800" kern="1200" dirty="0">
                <a:effectLst/>
                <a:latin typeface="Arial" panose="020B0604020202020204" pitchFamily="34" charset="0"/>
                <a:ea typeface="Calibri" panose="020F0502020204030204" pitchFamily="34" charset="0"/>
                <a:cs typeface="Arial" panose="020B0604020202020204" pitchFamily="34" charset="0"/>
              </a:rPr>
              <a:t>מקור: </a:t>
            </a:r>
            <a:r>
              <a:rPr lang="en-US" sz="1800" kern="1200" dirty="0">
                <a:effectLst/>
                <a:latin typeface="Arial" panose="020B0604020202020204" pitchFamily="34" charset="0"/>
                <a:ea typeface="Calibri" panose="020F0502020204030204" pitchFamily="34" charset="0"/>
                <a:cs typeface="Arial" panose="020B0604020202020204" pitchFamily="34" charset="0"/>
              </a:rPr>
              <a:t>https://imgur.com/gallery/baby-bird-hatching-uMvHm</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7</a:t>
            </a:fld>
            <a:endParaRPr lang="en-US"/>
          </a:p>
        </p:txBody>
      </p:sp>
    </p:spTree>
    <p:extLst>
      <p:ext uri="{BB962C8B-B14F-4D97-AF65-F5344CB8AC3E}">
        <p14:creationId xmlns:p14="http://schemas.microsoft.com/office/powerpoint/2010/main" val="221922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800" kern="1200" dirty="0">
                <a:effectLst/>
                <a:latin typeface="Arial" panose="020B0604020202020204" pitchFamily="34" charset="0"/>
                <a:ea typeface="Calibri" panose="020F0502020204030204" pitchFamily="34" charset="0"/>
                <a:cs typeface="Arial" panose="020B0604020202020204" pitchFamily="34" charset="0"/>
              </a:rPr>
              <a:t>עודדו תשובות כמו הזדמנות לשינוי או התחלה חדשה ועודדו אותם לחשוב </a:t>
            </a:r>
            <a:r>
              <a:rPr lang="he-IL" sz="1800" kern="1200" dirty="0">
                <a:effectLst/>
                <a:latin typeface="Arial" panose="020B0604020202020204" pitchFamily="34" charset="0"/>
                <a:ea typeface="Times New Roman" panose="02020603050405020304" pitchFamily="18" charset="0"/>
                <a:cs typeface="Arial" panose="020B0604020202020204" pitchFamily="34" charset="0"/>
              </a:rPr>
              <a:t>מה יהיה שונה השנה משנה שעברה.</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8</a:t>
            </a:fld>
            <a:endParaRPr lang="en-US"/>
          </a:p>
        </p:txBody>
      </p:sp>
    </p:spTree>
    <p:extLst>
      <p:ext uri="{BB962C8B-B14F-4D97-AF65-F5344CB8AC3E}">
        <p14:creationId xmlns:p14="http://schemas.microsoft.com/office/powerpoint/2010/main" val="52734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he-IL" sz="1200" dirty="0">
                <a:latin typeface="Arial" panose="020B0604020202020204" pitchFamily="34" charset="0"/>
                <a:cs typeface="Arial" panose="020B0604020202020204" pitchFamily="34" charset="0"/>
              </a:rPr>
              <a:t>למורה: </a:t>
            </a:r>
            <a:r>
              <a:rPr lang="he-IL" sz="1200" dirty="0">
                <a:effectLst/>
                <a:latin typeface="Arial" panose="020B0604020202020204" pitchFamily="34" charset="0"/>
                <a:ea typeface="Calibri" panose="020F0502020204030204" pitchFamily="34" charset="0"/>
                <a:cs typeface="Arial" panose="020B0604020202020204" pitchFamily="34" charset="0"/>
              </a:rPr>
              <a:t>מעודדים תשובות כמו הזדמנות לשינוי, התחלה חדשה.</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200" dirty="0">
                <a:effectLst/>
                <a:latin typeface="Arial" panose="020B0604020202020204" pitchFamily="34" charset="0"/>
                <a:ea typeface="Calibri" panose="020F0502020204030204" pitchFamily="34" charset="0"/>
                <a:cs typeface="Arial" panose="020B0604020202020204" pitchFamily="34" charset="0"/>
              </a:rPr>
              <a:t>ואז מסבירים לילדים את התפיסה של החלטות לשנה חדשה:</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200" dirty="0">
                <a:effectLst/>
                <a:latin typeface="Arial" panose="020B0604020202020204" pitchFamily="34" charset="0"/>
                <a:ea typeface="Calibri" panose="020F0502020204030204" pitchFamily="34" charset="0"/>
                <a:cs typeface="Arial" panose="020B0604020202020204" pitchFamily="34" charset="0"/>
              </a:rPr>
              <a:t>נגיד "השנה אקרא יותר ספרים" או "השנה אתחיל חוג חדש ואלמד כישורים חדשים".</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he-IL"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86C1AB1-D682-4F2C-8579-D9DF0DCC073A}" type="slidenum">
              <a:rPr lang="en-US" smtClean="0"/>
              <a:t>9</a:t>
            </a:fld>
            <a:endParaRPr lang="en-US"/>
          </a:p>
        </p:txBody>
      </p:sp>
    </p:spTree>
    <p:extLst>
      <p:ext uri="{BB962C8B-B14F-4D97-AF65-F5344CB8AC3E}">
        <p14:creationId xmlns:p14="http://schemas.microsoft.com/office/powerpoint/2010/main" val="620082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EB8CC4-F137-F648-B683-C4AF54F616F8}" type="datetimeFigureOut">
              <a:rPr lang="en-IL" smtClean="0"/>
              <a:t>08/22/2024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303978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EB8CC4-F137-F648-B683-C4AF54F616F8}" type="datetimeFigureOut">
              <a:rPr lang="en-IL" smtClean="0"/>
              <a:t>08/22/2024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199909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EB8CC4-F137-F648-B683-C4AF54F616F8}" type="datetimeFigureOut">
              <a:rPr lang="en-IL" smtClean="0"/>
              <a:t>08/22/2024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139881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EB8CC4-F137-F648-B683-C4AF54F616F8}" type="datetimeFigureOut">
              <a:rPr lang="en-IL" smtClean="0"/>
              <a:t>08/22/2024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322126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EB8CC4-F137-F648-B683-C4AF54F616F8}" type="datetimeFigureOut">
              <a:rPr lang="en-IL" smtClean="0"/>
              <a:t>08/22/2024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58607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EB8CC4-F137-F648-B683-C4AF54F616F8}" type="datetimeFigureOut">
              <a:rPr lang="en-IL" smtClean="0"/>
              <a:t>08/22/2024</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265675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EB8CC4-F137-F648-B683-C4AF54F616F8}" type="datetimeFigureOut">
              <a:rPr lang="en-IL" smtClean="0"/>
              <a:t>08/22/2024</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180215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EB8CC4-F137-F648-B683-C4AF54F616F8}" type="datetimeFigureOut">
              <a:rPr lang="en-IL" smtClean="0"/>
              <a:t>08/22/2024</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35641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B8CC4-F137-F648-B683-C4AF54F616F8}" type="datetimeFigureOut">
              <a:rPr lang="en-IL" smtClean="0"/>
              <a:t>08/22/2024</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336971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EB8CC4-F137-F648-B683-C4AF54F616F8}" type="datetimeFigureOut">
              <a:rPr lang="en-IL" smtClean="0"/>
              <a:t>08/22/2024</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341006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EB8CC4-F137-F648-B683-C4AF54F616F8}" type="datetimeFigureOut">
              <a:rPr lang="en-IL" smtClean="0"/>
              <a:t>08/22/2024</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B5B69E6B-3B3B-F74E-982F-E7D8B436C5A3}" type="slidenum">
              <a:rPr lang="en-IL" smtClean="0"/>
              <a:t>‹#›</a:t>
            </a:fld>
            <a:endParaRPr lang="en-IL"/>
          </a:p>
        </p:txBody>
      </p:sp>
    </p:spTree>
    <p:extLst>
      <p:ext uri="{BB962C8B-B14F-4D97-AF65-F5344CB8AC3E}">
        <p14:creationId xmlns:p14="http://schemas.microsoft.com/office/powerpoint/2010/main" val="32985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EB8CC4-F137-F648-B683-C4AF54F616F8}" type="datetimeFigureOut">
              <a:rPr lang="en-IL" smtClean="0"/>
              <a:t>08/22/2024</a:t>
            </a:fld>
            <a:endParaRPr lang="en-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B69E6B-3B3B-F74E-982F-E7D8B436C5A3}" type="slidenum">
              <a:rPr lang="en-IL" smtClean="0"/>
              <a:t>‹#›</a:t>
            </a:fld>
            <a:endParaRPr lang="en-IL"/>
          </a:p>
        </p:txBody>
      </p:sp>
      <p:pic>
        <p:nvPicPr>
          <p:cNvPr id="7" name="Picture 6" descr="A collage of different trees&#10;&#10;Description automatically generated">
            <a:extLst>
              <a:ext uri="{FF2B5EF4-FFF2-40B4-BE49-F238E27FC236}">
                <a16:creationId xmlns:a16="http://schemas.microsoft.com/office/drawing/2014/main" id="{7EB9AF09-262A-FE91-86C0-75727F9F89C2}"/>
              </a:ext>
            </a:extLst>
          </p:cNvPr>
          <p:cNvPicPr>
            <a:picLocks noChangeAspect="1"/>
          </p:cNvPicPr>
          <p:nvPr userDrawn="1"/>
        </p:nvPicPr>
        <p:blipFill rotWithShape="1">
          <a:blip r:embed="rId13"/>
          <a:srcRect t="14352" r="21875" b="71296"/>
          <a:stretch/>
        </p:blipFill>
        <p:spPr>
          <a:xfrm>
            <a:off x="-1" y="1"/>
            <a:ext cx="6095999" cy="629920"/>
          </a:xfrm>
          <a:prstGeom prst="rect">
            <a:avLst/>
          </a:prstGeom>
        </p:spPr>
      </p:pic>
      <p:pic>
        <p:nvPicPr>
          <p:cNvPr id="8" name="Picture 7" descr="A collage of different trees&#10;&#10;Description automatically generated">
            <a:extLst>
              <a:ext uri="{FF2B5EF4-FFF2-40B4-BE49-F238E27FC236}">
                <a16:creationId xmlns:a16="http://schemas.microsoft.com/office/drawing/2014/main" id="{46611643-F815-0C52-1D6C-B2B7D710FE51}"/>
              </a:ext>
            </a:extLst>
          </p:cNvPr>
          <p:cNvPicPr>
            <a:picLocks noChangeAspect="1"/>
          </p:cNvPicPr>
          <p:nvPr userDrawn="1"/>
        </p:nvPicPr>
        <p:blipFill rotWithShape="1">
          <a:blip r:embed="rId13"/>
          <a:srcRect t="40932" r="21875" b="44716"/>
          <a:stretch/>
        </p:blipFill>
        <p:spPr>
          <a:xfrm>
            <a:off x="6096000" y="1"/>
            <a:ext cx="6096000" cy="629920"/>
          </a:xfrm>
          <a:prstGeom prst="rect">
            <a:avLst/>
          </a:prstGeom>
        </p:spPr>
      </p:pic>
    </p:spTree>
    <p:extLst>
      <p:ext uri="{BB962C8B-B14F-4D97-AF65-F5344CB8AC3E}">
        <p14:creationId xmlns:p14="http://schemas.microsoft.com/office/powerpoint/2010/main" val="30601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v9FunBolqvA?start=19&amp;feature=oembed" TargetMode="External"/><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cRs2dxo0Bls?start=78&amp;feature=oembed" TargetMode="External"/><Relationship Id="rId5" Type="http://schemas.openxmlformats.org/officeDocument/2006/relationships/image" Target="../media/image4.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5BAFAC-AE9E-B7AC-BD43-9603EEC6F28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390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EA95AE-6166-EA47-59D3-3A200880F6E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4643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3ADF2D0-9933-1866-A580-AB7FC188F2D9}"/>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774AE100-5CC7-6F92-5035-1EDC7226078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2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99815FB-56ED-E013-1361-2224DF2FFA2C}"/>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B6B01B10-9B46-FAF9-394E-DACCB709E2F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84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0344C3-001D-797D-C987-5CF69F640ADD}"/>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72B1759E-527E-6FED-A4E4-2BD7F53B702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9280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13BD78-B66D-0EAE-61C6-114C966E751E}"/>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0A19D761-35E4-3A70-8647-F767E2929AA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12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23029E-A19F-860A-302C-1F7B319FF50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71245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D477B8-63DD-A540-9FC9-A1672FD216CD}"/>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CA567066-04E4-D15A-B577-34449C40DA5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761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6BE674B-825B-F994-E017-4B42B5D017AD}"/>
              </a:ext>
            </a:extLst>
          </p:cNvPr>
          <p:cNvSpPr>
            <a:spLocks noGrp="1"/>
          </p:cNvSpPr>
          <p:nvPr>
            <p:ph type="title"/>
          </p:nvPr>
        </p:nvSpPr>
        <p:spPr/>
        <p:txBody>
          <a:bodyPr/>
          <a:lstStyle/>
          <a:p>
            <a:endParaRPr lang="en-US"/>
          </a:p>
        </p:txBody>
      </p:sp>
      <p:pic>
        <p:nvPicPr>
          <p:cNvPr id="13" name="Picture 12">
            <a:extLst>
              <a:ext uri="{FF2B5EF4-FFF2-40B4-BE49-F238E27FC236}">
                <a16:creationId xmlns:a16="http://schemas.microsoft.com/office/drawing/2014/main" id="{59E2AC6C-4D64-2B4E-A24A-F531FC205E1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5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977F0D-894B-F077-AD3F-5726474C422D}"/>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0F336E49-E07C-C5CB-5395-A31257DA644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23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green leaves&#10;&#10;Description automatically generated">
            <a:extLst>
              <a:ext uri="{FF2B5EF4-FFF2-40B4-BE49-F238E27FC236}">
                <a16:creationId xmlns:a16="http://schemas.microsoft.com/office/drawing/2014/main" id="{8BE22AE2-E222-C4FA-0728-39F5959653D1}"/>
              </a:ext>
            </a:extLst>
          </p:cNvPr>
          <p:cNvPicPr>
            <a:picLocks noChangeAspect="1"/>
          </p:cNvPicPr>
          <p:nvPr/>
        </p:nvPicPr>
        <p:blipFill>
          <a:blip r:embed="rId2"/>
          <a:stretch>
            <a:fillRect/>
          </a:stretch>
        </p:blipFill>
        <p:spPr>
          <a:xfrm>
            <a:off x="282632" y="715049"/>
            <a:ext cx="11626735" cy="5902036"/>
          </a:xfrm>
          <a:prstGeom prst="rect">
            <a:avLst/>
          </a:prstGeom>
        </p:spPr>
      </p:pic>
    </p:spTree>
    <p:extLst>
      <p:ext uri="{BB962C8B-B14F-4D97-AF65-F5344CB8AC3E}">
        <p14:creationId xmlns:p14="http://schemas.microsoft.com/office/powerpoint/2010/main" val="288365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Baby Giraffe Tries to Stand and Takes His First Steps">
            <a:hlinkClick r:id="" action="ppaction://media"/>
            <a:extLst>
              <a:ext uri="{FF2B5EF4-FFF2-40B4-BE49-F238E27FC236}">
                <a16:creationId xmlns:a16="http://schemas.microsoft.com/office/drawing/2014/main" id="{E8753ADF-863D-4B5F-A94C-E6115ECF6A01}"/>
              </a:ext>
            </a:extLst>
          </p:cNvPr>
          <p:cNvPicPr>
            <a:picLocks noRot="1" noChangeAspect="1"/>
          </p:cNvPicPr>
          <p:nvPr>
            <a:videoFile r:link="rId1"/>
          </p:nvPr>
        </p:nvPicPr>
        <p:blipFill>
          <a:blip r:embed="rId4"/>
          <a:stretch>
            <a:fillRect/>
          </a:stretch>
        </p:blipFill>
        <p:spPr>
          <a:xfrm>
            <a:off x="2810303" y="1572577"/>
            <a:ext cx="6571394" cy="3712846"/>
          </a:xfrm>
          <a:prstGeom prst="rect">
            <a:avLst/>
          </a:prstGeom>
        </p:spPr>
      </p:pic>
      <p:pic>
        <p:nvPicPr>
          <p:cNvPr id="8" name="Picture 7" descr="A green text with white background&#10;&#10;Description automatically generated">
            <a:extLst>
              <a:ext uri="{FF2B5EF4-FFF2-40B4-BE49-F238E27FC236}">
                <a16:creationId xmlns:a16="http://schemas.microsoft.com/office/drawing/2014/main" id="{C76CDAD4-2B5A-4E3E-F1F8-C2A27E2C011A}"/>
              </a:ext>
            </a:extLst>
          </p:cNvPr>
          <p:cNvPicPr>
            <a:picLocks noChangeAspect="1"/>
          </p:cNvPicPr>
          <p:nvPr/>
        </p:nvPicPr>
        <p:blipFill>
          <a:blip r:embed="rId5"/>
          <a:stretch>
            <a:fillRect/>
          </a:stretch>
        </p:blipFill>
        <p:spPr>
          <a:xfrm>
            <a:off x="10383520" y="5521960"/>
            <a:ext cx="1402668" cy="987552"/>
          </a:xfrm>
          <a:prstGeom prst="rect">
            <a:avLst/>
          </a:prstGeom>
        </p:spPr>
      </p:pic>
    </p:spTree>
    <p:extLst>
      <p:ext uri="{BB962C8B-B14F-4D97-AF65-F5344CB8AC3E}">
        <p14:creationId xmlns:p14="http://schemas.microsoft.com/office/powerpoint/2010/main" val="152653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aby elephant determined to get up and walk!">
            <a:hlinkClick r:id="" action="ppaction://media"/>
            <a:extLst>
              <a:ext uri="{FF2B5EF4-FFF2-40B4-BE49-F238E27FC236}">
                <a16:creationId xmlns:a16="http://schemas.microsoft.com/office/drawing/2014/main" id="{5F890149-CC58-37E3-A59D-923702ED74AF}"/>
              </a:ext>
            </a:extLst>
          </p:cNvPr>
          <p:cNvPicPr>
            <a:picLocks noRot="1" noChangeAspect="1"/>
          </p:cNvPicPr>
          <p:nvPr>
            <a:videoFile r:link="rId1"/>
          </p:nvPr>
        </p:nvPicPr>
        <p:blipFill>
          <a:blip r:embed="rId4"/>
          <a:stretch>
            <a:fillRect/>
          </a:stretch>
        </p:blipFill>
        <p:spPr>
          <a:xfrm>
            <a:off x="2931683" y="1641157"/>
            <a:ext cx="6328634" cy="3575686"/>
          </a:xfrm>
          <a:prstGeom prst="rect">
            <a:avLst/>
          </a:prstGeom>
        </p:spPr>
      </p:pic>
      <p:pic>
        <p:nvPicPr>
          <p:cNvPr id="5" name="Picture 4" descr="A green text with white background&#10;&#10;Description automatically generated">
            <a:extLst>
              <a:ext uri="{FF2B5EF4-FFF2-40B4-BE49-F238E27FC236}">
                <a16:creationId xmlns:a16="http://schemas.microsoft.com/office/drawing/2014/main" id="{9F028294-A374-DB27-2C45-73B9D9D5BB07}"/>
              </a:ext>
            </a:extLst>
          </p:cNvPr>
          <p:cNvPicPr>
            <a:picLocks noChangeAspect="1"/>
          </p:cNvPicPr>
          <p:nvPr/>
        </p:nvPicPr>
        <p:blipFill>
          <a:blip r:embed="rId5"/>
          <a:stretch>
            <a:fillRect/>
          </a:stretch>
        </p:blipFill>
        <p:spPr>
          <a:xfrm>
            <a:off x="10383520" y="5521960"/>
            <a:ext cx="1402668" cy="987552"/>
          </a:xfrm>
          <a:prstGeom prst="rect">
            <a:avLst/>
          </a:prstGeom>
        </p:spPr>
      </p:pic>
    </p:spTree>
    <p:extLst>
      <p:ext uri="{BB962C8B-B14F-4D97-AF65-F5344CB8AC3E}">
        <p14:creationId xmlns:p14="http://schemas.microsoft.com/office/powerpoint/2010/main" val="52482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7B3E59-4F36-44BD-AE7F-35C4B71ACF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2045" y="1398695"/>
            <a:ext cx="5767911" cy="4060610"/>
          </a:xfrm>
        </p:spPr>
      </p:pic>
      <p:pic>
        <p:nvPicPr>
          <p:cNvPr id="4" name="Picture 3" descr="A green text with white background&#10;&#10;Description automatically generated">
            <a:extLst>
              <a:ext uri="{FF2B5EF4-FFF2-40B4-BE49-F238E27FC236}">
                <a16:creationId xmlns:a16="http://schemas.microsoft.com/office/drawing/2014/main" id="{14F90323-521F-4993-5F03-BD474CDD531A}"/>
              </a:ext>
            </a:extLst>
          </p:cNvPr>
          <p:cNvPicPr>
            <a:picLocks noChangeAspect="1"/>
          </p:cNvPicPr>
          <p:nvPr/>
        </p:nvPicPr>
        <p:blipFill>
          <a:blip r:embed="rId4"/>
          <a:stretch>
            <a:fillRect/>
          </a:stretch>
        </p:blipFill>
        <p:spPr>
          <a:xfrm>
            <a:off x="10383520" y="5521960"/>
            <a:ext cx="1402668" cy="987552"/>
          </a:xfrm>
          <a:prstGeom prst="rect">
            <a:avLst/>
          </a:prstGeom>
        </p:spPr>
      </p:pic>
      <p:sp>
        <p:nvSpPr>
          <p:cNvPr id="6" name="TextBox 5">
            <a:extLst>
              <a:ext uri="{FF2B5EF4-FFF2-40B4-BE49-F238E27FC236}">
                <a16:creationId xmlns:a16="http://schemas.microsoft.com/office/drawing/2014/main" id="{5A3AE387-91FD-E6BE-C034-1D9EE0F4DBB9}"/>
              </a:ext>
            </a:extLst>
          </p:cNvPr>
          <p:cNvSpPr txBox="1"/>
          <p:nvPr/>
        </p:nvSpPr>
        <p:spPr>
          <a:xfrm>
            <a:off x="3296355" y="5089973"/>
            <a:ext cx="1241778" cy="276999"/>
          </a:xfrm>
          <a:prstGeom prst="rect">
            <a:avLst/>
          </a:prstGeom>
          <a:noFill/>
        </p:spPr>
        <p:txBody>
          <a:bodyPr wrap="square">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Tenor.com</a:t>
            </a:r>
          </a:p>
        </p:txBody>
      </p:sp>
    </p:spTree>
    <p:extLst>
      <p:ext uri="{BB962C8B-B14F-4D97-AF65-F5344CB8AC3E}">
        <p14:creationId xmlns:p14="http://schemas.microsoft.com/office/powerpoint/2010/main" val="21437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ctopus eggs hatching. (1)">
            <a:hlinkClick r:id="" action="ppaction://media"/>
            <a:extLst>
              <a:ext uri="{FF2B5EF4-FFF2-40B4-BE49-F238E27FC236}">
                <a16:creationId xmlns:a16="http://schemas.microsoft.com/office/drawing/2014/main" id="{9FCFE295-A118-4D35-A72F-C75A7D8E27B6}"/>
              </a:ext>
            </a:extLst>
          </p:cNvPr>
          <p:cNvPicPr>
            <a:picLocks noChangeAspect="1"/>
          </p:cNvPicPr>
          <p:nvPr>
            <a:videoFile r:link="rId1"/>
            <p:extLst>
              <p:ext uri="{DAA4B4D4-6D71-4841-9C94-3DE7FCFB9230}">
                <p14:media xmlns:p14="http://schemas.microsoft.com/office/powerpoint/2010/main" r:embed="rId2">
                  <p14:trim st="61299" end="60560"/>
                </p14:media>
              </p:ext>
            </p:extLst>
          </p:nvPr>
        </p:nvPicPr>
        <p:blipFill>
          <a:blip r:embed="rId5"/>
          <a:stretch>
            <a:fillRect/>
          </a:stretch>
        </p:blipFill>
        <p:spPr>
          <a:xfrm>
            <a:off x="2891929" y="1626711"/>
            <a:ext cx="6408142" cy="3604579"/>
          </a:xfrm>
          <a:prstGeom prst="rect">
            <a:avLst/>
          </a:prstGeom>
        </p:spPr>
      </p:pic>
      <p:pic>
        <p:nvPicPr>
          <p:cNvPr id="4" name="Picture 3" descr="A green text with white background&#10;&#10;Description automatically generated">
            <a:extLst>
              <a:ext uri="{FF2B5EF4-FFF2-40B4-BE49-F238E27FC236}">
                <a16:creationId xmlns:a16="http://schemas.microsoft.com/office/drawing/2014/main" id="{26B933CD-6EC1-543A-AB1B-1A6BCA32B2B8}"/>
              </a:ext>
            </a:extLst>
          </p:cNvPr>
          <p:cNvPicPr>
            <a:picLocks noChangeAspect="1"/>
          </p:cNvPicPr>
          <p:nvPr/>
        </p:nvPicPr>
        <p:blipFill>
          <a:blip r:embed="rId6"/>
          <a:stretch>
            <a:fillRect/>
          </a:stretch>
        </p:blipFill>
        <p:spPr>
          <a:xfrm>
            <a:off x="10383520" y="5521960"/>
            <a:ext cx="1402668" cy="987552"/>
          </a:xfrm>
          <a:prstGeom prst="rect">
            <a:avLst/>
          </a:prstGeom>
        </p:spPr>
      </p:pic>
    </p:spTree>
    <p:extLst>
      <p:ext uri="{BB962C8B-B14F-4D97-AF65-F5344CB8AC3E}">
        <p14:creationId xmlns:p14="http://schemas.microsoft.com/office/powerpoint/2010/main" val="339309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8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0" mute="1">
                <p:cTn id="12" repeatCount="indefinite" fill="hold" display="0">
                  <p:stCondLst>
                    <p:cond delay="indefinite"/>
                  </p:stCondLst>
                </p:cTn>
                <p:tgtEl>
                  <p:spTgt spid="1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18C4B32-B13F-40A3-9ADC-2261764EF5B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08108" y="1640387"/>
            <a:ext cx="6575784" cy="3577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text with white background&#10;&#10;Description automatically generated">
            <a:extLst>
              <a:ext uri="{FF2B5EF4-FFF2-40B4-BE49-F238E27FC236}">
                <a16:creationId xmlns:a16="http://schemas.microsoft.com/office/drawing/2014/main" id="{B4CA7FC4-C9E3-B62B-DD95-FBB52C4408FD}"/>
              </a:ext>
            </a:extLst>
          </p:cNvPr>
          <p:cNvPicPr>
            <a:picLocks noChangeAspect="1"/>
          </p:cNvPicPr>
          <p:nvPr/>
        </p:nvPicPr>
        <p:blipFill>
          <a:blip r:embed="rId4"/>
          <a:stretch>
            <a:fillRect/>
          </a:stretch>
        </p:blipFill>
        <p:spPr>
          <a:xfrm>
            <a:off x="10383520" y="5521960"/>
            <a:ext cx="1402668" cy="987552"/>
          </a:xfrm>
          <a:prstGeom prst="rect">
            <a:avLst/>
          </a:prstGeom>
        </p:spPr>
      </p:pic>
    </p:spTree>
    <p:extLst>
      <p:ext uri="{BB962C8B-B14F-4D97-AF65-F5344CB8AC3E}">
        <p14:creationId xmlns:p14="http://schemas.microsoft.com/office/powerpoint/2010/main" val="25615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397E0A-8015-4A3B-9FE3-8E62253495C8}"/>
              </a:ext>
            </a:extLst>
          </p:cNvPr>
          <p:cNvPicPr>
            <a:picLocks noChangeAspect="1"/>
          </p:cNvPicPr>
          <p:nvPr/>
        </p:nvPicPr>
        <p:blipFill rotWithShape="1">
          <a:blip r:embed="rId3">
            <a:extLst>
              <a:ext uri="{28A0092B-C50C-407E-A947-70E740481C1C}">
                <a14:useLocalDpi xmlns:a14="http://schemas.microsoft.com/office/drawing/2010/main" val="0"/>
              </a:ext>
            </a:extLst>
          </a:blip>
          <a:srcRect l="266" r="-643"/>
          <a:stretch/>
        </p:blipFill>
        <p:spPr>
          <a:xfrm>
            <a:off x="2982004" y="1683978"/>
            <a:ext cx="6227992" cy="3490044"/>
          </a:xfrm>
          <a:prstGeom prst="rect">
            <a:avLst/>
          </a:prstGeom>
        </p:spPr>
      </p:pic>
      <p:pic>
        <p:nvPicPr>
          <p:cNvPr id="3" name="Picture 2" descr="A green text with white background&#10;&#10;Description automatically generated">
            <a:extLst>
              <a:ext uri="{FF2B5EF4-FFF2-40B4-BE49-F238E27FC236}">
                <a16:creationId xmlns:a16="http://schemas.microsoft.com/office/drawing/2014/main" id="{D2D5FCD3-B514-6F32-262B-324152F16E3F}"/>
              </a:ext>
            </a:extLst>
          </p:cNvPr>
          <p:cNvPicPr>
            <a:picLocks noChangeAspect="1"/>
          </p:cNvPicPr>
          <p:nvPr/>
        </p:nvPicPr>
        <p:blipFill>
          <a:blip r:embed="rId4"/>
          <a:stretch>
            <a:fillRect/>
          </a:stretch>
        </p:blipFill>
        <p:spPr>
          <a:xfrm>
            <a:off x="10383520" y="5521960"/>
            <a:ext cx="1402668" cy="987552"/>
          </a:xfrm>
          <a:prstGeom prst="rect">
            <a:avLst/>
          </a:prstGeom>
        </p:spPr>
      </p:pic>
      <p:sp>
        <p:nvSpPr>
          <p:cNvPr id="5" name="TextBox 4">
            <a:extLst>
              <a:ext uri="{FF2B5EF4-FFF2-40B4-BE49-F238E27FC236}">
                <a16:creationId xmlns:a16="http://schemas.microsoft.com/office/drawing/2014/main" id="{1D95CEB7-BC65-5861-18EC-58BD243399C8}"/>
              </a:ext>
            </a:extLst>
          </p:cNvPr>
          <p:cNvSpPr txBox="1"/>
          <p:nvPr/>
        </p:nvSpPr>
        <p:spPr>
          <a:xfrm>
            <a:off x="3048000" y="4838557"/>
            <a:ext cx="6096000" cy="276999"/>
          </a:xfrm>
          <a:prstGeom prst="rect">
            <a:avLst/>
          </a:prstGeom>
          <a:noFill/>
        </p:spPr>
        <p:txBody>
          <a:bodyPr wrap="square">
            <a:spAutoFit/>
          </a:bodyPr>
          <a:lstStyle/>
          <a:p>
            <a:r>
              <a:rPr lang="en-US" sz="1200" kern="1200" dirty="0">
                <a:effectLst/>
                <a:latin typeface="Calibri" panose="020F0502020204030204" pitchFamily="34" charset="0"/>
                <a:ea typeface="Calibri" panose="020F0502020204030204" pitchFamily="34" charset="0"/>
                <a:cs typeface="Calibri" panose="020F0502020204030204" pitchFamily="34" charset="0"/>
              </a:rPr>
              <a:t>imgur.com</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308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65A2A-03FA-EB42-4CED-3C00FBF6BCC2}"/>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84C9EC6-ADED-17B9-A88E-D5A74D645D4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076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9A254-746B-F20E-5505-136645248AB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3265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1752</TotalTime>
  <Words>456</Words>
  <Application>Microsoft Office PowerPoint</Application>
  <PresentationFormat>Widescreen</PresentationFormat>
  <Paragraphs>54</Paragraphs>
  <Slides>19</Slides>
  <Notes>17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Tal Drori</dc:creator>
  <cp:lastModifiedBy>Ilil Pratt</cp:lastModifiedBy>
  <cp:revision>12</cp:revision>
  <dcterms:created xsi:type="dcterms:W3CDTF">2024-08-20T07:40:03Z</dcterms:created>
  <dcterms:modified xsi:type="dcterms:W3CDTF">2024-08-22T06:24:24Z</dcterms:modified>
</cp:coreProperties>
</file>