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7"/>
  </p:notesMasterIdLst>
  <p:sldIdLst>
    <p:sldId id="260" r:id="rId2"/>
    <p:sldId id="276" r:id="rId3"/>
    <p:sldId id="278" r:id="rId4"/>
    <p:sldId id="280" r:id="rId5"/>
    <p:sldId id="281" r:id="rId6"/>
    <p:sldId id="284" r:id="rId7"/>
    <p:sldId id="282" r:id="rId8"/>
    <p:sldId id="285" r:id="rId9"/>
    <p:sldId id="286" r:id="rId10"/>
    <p:sldId id="287" r:id="rId11"/>
    <p:sldId id="304" r:id="rId12"/>
    <p:sldId id="303" r:id="rId13"/>
    <p:sldId id="288" r:id="rId14"/>
    <p:sldId id="292" r:id="rId15"/>
    <p:sldId id="289" r:id="rId16"/>
    <p:sldId id="290" r:id="rId17"/>
    <p:sldId id="291" r:id="rId18"/>
    <p:sldId id="293" r:id="rId19"/>
    <p:sldId id="294" r:id="rId20"/>
    <p:sldId id="295" r:id="rId21"/>
    <p:sldId id="296" r:id="rId22"/>
    <p:sldId id="300" r:id="rId23"/>
    <p:sldId id="297" r:id="rId24"/>
    <p:sldId id="298" r:id="rId25"/>
    <p:sldId id="299" r:id="rId26"/>
    <p:sldId id="301" r:id="rId27"/>
    <p:sldId id="302" r:id="rId28"/>
    <p:sldId id="275" r:id="rId29"/>
    <p:sldId id="279" r:id="rId30"/>
    <p:sldId id="267" r:id="rId31"/>
    <p:sldId id="268" r:id="rId32"/>
    <p:sldId id="270" r:id="rId33"/>
    <p:sldId id="272" r:id="rId34"/>
    <p:sldId id="273" r:id="rId35"/>
    <p:sldId id="274" r:id="rId36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2A17"/>
    <a:srgbClr val="3462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05" autoAdjust="0"/>
    <p:restoredTop sz="83007" autoAdjust="0"/>
  </p:normalViewPr>
  <p:slideViewPr>
    <p:cSldViewPr snapToGrid="0">
      <p:cViewPr varScale="1">
        <p:scale>
          <a:sx n="81" d="100"/>
          <a:sy n="81" d="100"/>
        </p:scale>
        <p:origin x="1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lilpratt\AppData\Roaming\Microsoft\Excel\Book3%20(version%201).xlsb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e-IL" dirty="0"/>
              <a:t>ספירת צבאים ישראלים</a:t>
            </a:r>
            <a:r>
              <a:rPr lang="he-IL" baseline="0" dirty="0"/>
              <a:t> בגלבוע</a:t>
            </a:r>
            <a:endParaRPr lang="he-IL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Sheet1!$P$47</c:f>
              <c:strCache>
                <c:ptCount val="1"/>
                <c:pt idx="0">
                  <c:v>מספר צבאים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Sheet1!$O$48:$O$60</c:f>
              <c:numCache>
                <c:formatCode>General</c:formatCode>
                <c:ptCount val="13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</c:numCache>
            </c:numRef>
          </c:xVal>
          <c:yVal>
            <c:numRef>
              <c:f>Sheet1!$P$48:$P$60</c:f>
              <c:numCache>
                <c:formatCode>General</c:formatCode>
                <c:ptCount val="13"/>
                <c:pt idx="0">
                  <c:v>197</c:v>
                </c:pt>
                <c:pt idx="1">
                  <c:v>210</c:v>
                </c:pt>
                <c:pt idx="2">
                  <c:v>299</c:v>
                </c:pt>
                <c:pt idx="3">
                  <c:v>266</c:v>
                </c:pt>
                <c:pt idx="4">
                  <c:v>351</c:v>
                </c:pt>
                <c:pt idx="5">
                  <c:v>422</c:v>
                </c:pt>
                <c:pt idx="6">
                  <c:v>362</c:v>
                </c:pt>
                <c:pt idx="7">
                  <c:v>490</c:v>
                </c:pt>
                <c:pt idx="8">
                  <c:v>523</c:v>
                </c:pt>
                <c:pt idx="9">
                  <c:v>351</c:v>
                </c:pt>
                <c:pt idx="10">
                  <c:v>438</c:v>
                </c:pt>
                <c:pt idx="11">
                  <c:v>507</c:v>
                </c:pt>
                <c:pt idx="12">
                  <c:v>356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249-41DB-BFAB-E4C02091CBD9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1655160703"/>
        <c:axId val="1655165983"/>
      </c:scatterChart>
      <c:valAx>
        <c:axId val="16551607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5165983"/>
        <c:crosses val="autoZero"/>
        <c:crossBetween val="midCat"/>
      </c:valAx>
      <c:valAx>
        <c:axId val="16551659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516070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A14BC-DEC5-4378-ACB7-05C2D67D6360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58F1B3-C682-4459-8B30-489383D47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93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8F1B3-C682-4459-8B30-489383D471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609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8F1B3-C682-4459-8B30-489383D4712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46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8F1B3-C682-4459-8B30-489383D4712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71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8F1B3-C682-4459-8B30-489383D471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20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יתכן שבנגב נמצא </a:t>
            </a:r>
            <a:r>
              <a:rPr lang="he-IL" dirty="0" err="1"/>
              <a:t>הפנק</a:t>
            </a:r>
            <a:r>
              <a:rPr lang="he-IL" dirty="0"/>
              <a:t>, המצוי בעיקר בחולות מערב סיני.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8F1B3-C682-4459-8B30-489383D471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73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0" i="0" dirty="0">
                <a:solidFill>
                  <a:srgbClr val="374151"/>
                </a:solidFill>
                <a:effectLst/>
                <a:latin typeface="Assistant" pitchFamily="2" charset="-79"/>
                <a:cs typeface="Assistant" pitchFamily="2" charset="-79"/>
              </a:rPr>
              <a:t>שחלים בטבע בישראל.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8F1B3-C682-4459-8B30-489383D4712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07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8F1B3-C682-4459-8B30-489383D4712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63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8F1B3-C682-4459-8B30-489383D4712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22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אלו היונקים שתועדו במצלמות המעקב שלנו.</a:t>
            </a:r>
          </a:p>
          <a:p>
            <a:pPr algn="r" rtl="1"/>
            <a:r>
              <a:rPr lang="he-IL" dirty="0"/>
              <a:t>דיון: אילו יונקים אתם מזהים?</a:t>
            </a:r>
            <a:r>
              <a:rPr lang="en-US" dirty="0"/>
              <a:t> </a:t>
            </a:r>
            <a:r>
              <a:rPr lang="he-IL" dirty="0"/>
              <a:t>האם פגשתם בהם בטבע? האם הם חיים בקרבתכם? כמה מיני יונקים (בינוניים וגדולים) תועדו על ידי מצלמות המעקב?</a:t>
            </a:r>
            <a:r>
              <a:rPr lang="he-IL" b="1" u="sng" dirty="0"/>
              <a:t> פעילות ב:</a:t>
            </a:r>
          </a:p>
          <a:p>
            <a:pPr algn="r" rtl="1"/>
            <a:r>
              <a:rPr lang="he-IL" dirty="0"/>
              <a:t>פזרו על הרצפה/ השולחנות את התמונות המצורפות. חלקו את התלמידים לקבוצות ובקשו מכל קבוצה לאסוף את התמונות של מין אחד של יונק ולחקור היכן בארץ תועד היונק שלהם?</a:t>
            </a:r>
            <a:endParaRPr lang="en-US" dirty="0"/>
          </a:p>
          <a:p>
            <a:pPr algn="r" rtl="1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8F1B3-C682-4459-8B30-489383D4712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77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he-I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8F1B3-C682-4459-8B30-489383D4712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59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="0" u="none" dirty="0"/>
              <a:t>פעילות ד'</a:t>
            </a: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8F1B3-C682-4459-8B30-489383D4712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652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תמונה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07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100" y="0"/>
            <a:ext cx="1231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408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100" y="0"/>
            <a:ext cx="1231900" cy="6858000"/>
          </a:xfrm>
          <a:prstGeom prst="rect">
            <a:avLst/>
          </a:prstGeom>
          <a:ln>
            <a:noFill/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B5A264-6CA7-7DA7-E64C-0C22511018DF}"/>
              </a:ext>
            </a:extLst>
          </p:cNvPr>
          <p:cNvCxnSpPr>
            <a:cxnSpLocks/>
          </p:cNvCxnSpPr>
          <p:nvPr userDrawn="1"/>
        </p:nvCxnSpPr>
        <p:spPr>
          <a:xfrm>
            <a:off x="4895273" y="997527"/>
            <a:ext cx="6064827" cy="0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1CBCA37-A33F-71B8-D8F5-8F702EC160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62764" y="1343459"/>
            <a:ext cx="6188797" cy="914400"/>
          </a:xfrm>
        </p:spPr>
        <p:txBody>
          <a:bodyPr>
            <a:noAutofit/>
          </a:bodyPr>
          <a:lstStyle>
            <a:lvl1pPr marL="228600" indent="-228600">
              <a:buClr>
                <a:schemeClr val="accent6"/>
              </a:buClr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chemeClr val="accent6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chemeClr val="accent6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chemeClr val="accent6"/>
              </a:buClr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chemeClr val="accent6"/>
              </a:buClr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DA9660B-E34C-BDC7-38A7-F6E370B7C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28" y="194396"/>
            <a:ext cx="10515600" cy="830716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4631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48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62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DDD0E-E785-4CA6-A883-D764A75BF567}" type="datetimeFigureOut">
              <a:rPr lang="he-IL" smtClean="0"/>
              <a:t>כ"ה/ניסן/תשפ"ה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5B659-4B66-4CE5-AF50-9DBB515F15F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55327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slide" Target="slide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commons.wikimedia.org/wiki/User:%D0%92%D1%8B%D1%85_%D0%9F%D1%8B%D1%85%D0%BC%D0%B0%D0%BD%D0%BD" TargetMode="External"/><Relationship Id="rId1" Type="http://schemas.openxmlformats.org/officeDocument/2006/relationships/slideLayout" Target="../slideLayouts/slideLayout3.xml"/><Relationship Id="rId4" Type="http://schemas.openxmlformats.org/officeDocument/2006/relationships/slide" Target="slide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commons.wikimedia.org/wiki/File:Weissschwanzstachelschwein_Hystrix_indica_Tierpark_Hellabrunn-12.jpg" TargetMode="External"/><Relationship Id="rId1" Type="http://schemas.openxmlformats.org/officeDocument/2006/relationships/slideLayout" Target="../slideLayouts/slideLayout3.xml"/><Relationship Id="rId4" Type="http://schemas.openxmlformats.org/officeDocument/2006/relationships/slide" Target="slide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commons.wikimedia.org/wiki/File:Weissschwanzstachelschwein_Hystrix_indica_Tierpark_Hellabrunn-12.jpg" TargetMode="External"/><Relationship Id="rId1" Type="http://schemas.openxmlformats.org/officeDocument/2006/relationships/slideLayout" Target="../slideLayouts/slideLayout3.xml"/><Relationship Id="rId4" Type="http://schemas.openxmlformats.org/officeDocument/2006/relationships/slide" Target="slide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commons.wikimedia.org/wiki/File:Vulpes_vulpes_at_Eshel_HaNasi3,_israel.jpg" TargetMode="External"/><Relationship Id="rId1" Type="http://schemas.openxmlformats.org/officeDocument/2006/relationships/slideLayout" Target="../slideLayouts/slideLayout3.xml"/><Relationship Id="rId4" Type="http://schemas.openxmlformats.org/officeDocument/2006/relationships/slide" Target="slide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eople/zachievenor" TargetMode="External"/><Relationship Id="rId2" Type="http://schemas.openxmlformats.org/officeDocument/2006/relationships/hyperlink" Target="https://commons.wikimedia.org/wiki/User:MathKnight" TargetMode="External"/><Relationship Id="rId1" Type="http://schemas.openxmlformats.org/officeDocument/2006/relationships/slideLayout" Target="../slideLayouts/slideLayout3.xml"/><Relationship Id="rId5" Type="http://schemas.openxmlformats.org/officeDocument/2006/relationships/slide" Target="slide28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eople/zachievenor" TargetMode="External"/><Relationship Id="rId2" Type="http://schemas.openxmlformats.org/officeDocument/2006/relationships/hyperlink" Target="https://commons.wikimedia.org/wiki/User:MathKnight" TargetMode="External"/><Relationship Id="rId1" Type="http://schemas.openxmlformats.org/officeDocument/2006/relationships/slideLayout" Target="../slideLayouts/slideLayout3.xml"/><Relationship Id="rId5" Type="http://schemas.openxmlformats.org/officeDocument/2006/relationships/slide" Target="slide28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commons.wikimedia.org/wiki/User:Haplochromis" TargetMode="External"/><Relationship Id="rId1" Type="http://schemas.openxmlformats.org/officeDocument/2006/relationships/slideLayout" Target="../slideLayouts/slideLayout3.xml"/><Relationship Id="rId4" Type="http://schemas.openxmlformats.org/officeDocument/2006/relationships/slide" Target="slide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commons.wikimedia.org/w/index.php?title=User:Derkarts&amp;action=edit&amp;redlink=1" TargetMode="External"/><Relationship Id="rId1" Type="http://schemas.openxmlformats.org/officeDocument/2006/relationships/slideLayout" Target="../slideLayouts/slideLayout3.xml"/><Relationship Id="rId4" Type="http://schemas.openxmlformats.org/officeDocument/2006/relationships/slide" Target="slide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commons.wikimedia.org/wiki/User:Kallerna" TargetMode="External"/><Relationship Id="rId1" Type="http://schemas.openxmlformats.org/officeDocument/2006/relationships/slideLayout" Target="../slideLayouts/slideLayout3.xml"/><Relationship Id="rId4" Type="http://schemas.openxmlformats.org/officeDocument/2006/relationships/slide" Target="slide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commons.wikimedia.org/w/index.php?title=User:Rushikesh_Deshmukh_DOP&amp;action=edit&amp;redlink=1" TargetMode="External"/><Relationship Id="rId1" Type="http://schemas.openxmlformats.org/officeDocument/2006/relationships/slideLayout" Target="../slideLayouts/slideLayout3.xml"/><Relationship Id="rId4" Type="http://schemas.openxmlformats.org/officeDocument/2006/relationships/slide" Target="slide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commons.wikimedia.org/w/index.php?title=User:Rushikesh_Deshmukh_DOP&amp;action=edit&amp;redlink=1" TargetMode="External"/><Relationship Id="rId1" Type="http://schemas.openxmlformats.org/officeDocument/2006/relationships/slideLayout" Target="../slideLayouts/slideLayout3.xml"/><Relationship Id="rId4" Type="http://schemas.openxmlformats.org/officeDocument/2006/relationships/slide" Target="slide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commons.wikimedia.org/wiki/User:Nevit" TargetMode="External"/><Relationship Id="rId1" Type="http://schemas.openxmlformats.org/officeDocument/2006/relationships/slideLayout" Target="../slideLayouts/slideLayout3.xml"/><Relationship Id="rId4" Type="http://schemas.openxmlformats.org/officeDocument/2006/relationships/slide" Target="slide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commons.wikimedia.org/wiki/File:Reem-Lavan001.jpg" TargetMode="External"/><Relationship Id="rId1" Type="http://schemas.openxmlformats.org/officeDocument/2006/relationships/slideLayout" Target="../slideLayouts/slideLayout3.xml"/><Relationship Id="rId4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3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V8W_Tpn-Yqg?feature=oembed" TargetMode="External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100" y="0"/>
            <a:ext cx="1231900" cy="6858000"/>
          </a:xfrm>
          <a:prstGeom prst="rect">
            <a:avLst/>
          </a:prstGeom>
        </p:spPr>
      </p:pic>
      <p:pic>
        <p:nvPicPr>
          <p:cNvPr id="4" name="Picture 3" descr="A group of deer in a field&#10;&#10;Description automatically generated">
            <a:extLst>
              <a:ext uri="{FF2B5EF4-FFF2-40B4-BE49-F238E27FC236}">
                <a16:creationId xmlns:a16="http://schemas.microsoft.com/office/drawing/2014/main" id="{FE7E5157-A76E-E6CE-61B4-38AD801998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6" b="7477"/>
          <a:stretch/>
        </p:blipFill>
        <p:spPr>
          <a:xfrm>
            <a:off x="1" y="-66675"/>
            <a:ext cx="12191999" cy="69913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78C8F59-FFD2-3E81-766F-A2D9C7BB3A35}"/>
              </a:ext>
            </a:extLst>
          </p:cNvPr>
          <p:cNvGrpSpPr/>
          <p:nvPr/>
        </p:nvGrpSpPr>
        <p:grpSpPr>
          <a:xfrm>
            <a:off x="7943850" y="0"/>
            <a:ext cx="4248150" cy="6924675"/>
            <a:chOff x="7943850" y="0"/>
            <a:chExt cx="4248150" cy="69246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5FBC677-ACDB-CE76-84FA-69E58C41B8BB}"/>
                </a:ext>
              </a:extLst>
            </p:cNvPr>
            <p:cNvGrpSpPr/>
            <p:nvPr/>
          </p:nvGrpSpPr>
          <p:grpSpPr>
            <a:xfrm>
              <a:off x="7943850" y="0"/>
              <a:ext cx="4248150" cy="6858000"/>
              <a:chOff x="0" y="-1"/>
              <a:chExt cx="4966217" cy="7113183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F384D9C-AE67-C89F-C785-037336F776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811" y="0"/>
                <a:ext cx="3735385" cy="6887444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C3954FD-5DB9-8861-ABEB-6291853CA191}"/>
                  </a:ext>
                </a:extLst>
              </p:cNvPr>
              <p:cNvSpPr/>
              <p:nvPr/>
            </p:nvSpPr>
            <p:spPr>
              <a:xfrm>
                <a:off x="0" y="-1"/>
                <a:ext cx="765544" cy="71131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429B6D3-45A5-8D1B-1B8C-F225F9849F5F}"/>
                  </a:ext>
                </a:extLst>
              </p:cNvPr>
              <p:cNvSpPr/>
              <p:nvPr/>
            </p:nvSpPr>
            <p:spPr>
              <a:xfrm>
                <a:off x="4200673" y="0"/>
                <a:ext cx="765544" cy="71131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E7E212C-1C68-EADD-0BB1-C480876F7303}"/>
                </a:ext>
              </a:extLst>
            </p:cNvPr>
            <p:cNvSpPr/>
            <p:nvPr/>
          </p:nvSpPr>
          <p:spPr>
            <a:xfrm>
              <a:off x="8469765" y="6457950"/>
              <a:ext cx="3195284" cy="4667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62FB130-2869-C6A4-4291-91131BF31985}"/>
              </a:ext>
            </a:extLst>
          </p:cNvPr>
          <p:cNvSpPr txBox="1"/>
          <p:nvPr/>
        </p:nvSpPr>
        <p:spPr>
          <a:xfrm>
            <a:off x="-88064" y="1285080"/>
            <a:ext cx="45244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יונקים בישראל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0E4739-305F-487A-D1E6-339F2A897260}"/>
              </a:ext>
            </a:extLst>
          </p:cNvPr>
          <p:cNvSpPr txBox="1"/>
          <p:nvPr/>
        </p:nvSpPr>
        <p:spPr>
          <a:xfrm>
            <a:off x="6160056" y="6321980"/>
            <a:ext cx="162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dirty="0">
                <a:solidFill>
                  <a:schemeClr val="bg1"/>
                </a:solidFill>
              </a:rPr>
              <a:t>צילום: עוז ריטנר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57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CE4CA-ECCC-4166-768E-21C602369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98C07C-9B14-E89B-54E0-47154F717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בינגו יונקים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4D4FC21-E27A-2AF5-EE89-C9AB9AA084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3096" y="1361151"/>
            <a:ext cx="7576997" cy="5058048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1CDC9A3-84FC-BD1A-794D-AE296BAEE98C}"/>
              </a:ext>
            </a:extLst>
          </p:cNvPr>
          <p:cNvSpPr txBox="1"/>
          <p:nvPr/>
        </p:nvSpPr>
        <p:spPr>
          <a:xfrm>
            <a:off x="9254929" y="6523466"/>
            <a:ext cx="13051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400" dirty="0"/>
              <a:t>צילום: עוז ריטנר</a:t>
            </a:r>
            <a:endParaRPr lang="en-US" sz="1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DA0943E-6728-ABCC-FF1D-E630A4EAD2DF}"/>
              </a:ext>
            </a:extLst>
          </p:cNvPr>
          <p:cNvGrpSpPr/>
          <p:nvPr/>
        </p:nvGrpSpPr>
        <p:grpSpPr>
          <a:xfrm>
            <a:off x="550983" y="862603"/>
            <a:ext cx="3599990" cy="3214453"/>
            <a:chOff x="550983" y="862603"/>
            <a:chExt cx="3599990" cy="321445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174CEB2-D095-0E65-4B5D-0D9889B6AE08}"/>
                </a:ext>
              </a:extLst>
            </p:cNvPr>
            <p:cNvSpPr txBox="1"/>
            <p:nvPr/>
          </p:nvSpPr>
          <p:spPr>
            <a:xfrm>
              <a:off x="1437287" y="3492281"/>
              <a:ext cx="7793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e-IL" sz="3200" dirty="0">
                  <a:solidFill>
                    <a:schemeClr val="accent6"/>
                  </a:solidFill>
                </a:rPr>
                <a:t>פנק</a:t>
              </a:r>
              <a:endParaRPr lang="en-US" sz="3200" dirty="0">
                <a:solidFill>
                  <a:schemeClr val="accent6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BBA765C-9D72-11DE-220E-2DB365E28853}"/>
                </a:ext>
              </a:extLst>
            </p:cNvPr>
            <p:cNvCxnSpPr>
              <a:cxnSpLocks/>
            </p:cNvCxnSpPr>
            <p:nvPr/>
          </p:nvCxnSpPr>
          <p:spPr>
            <a:xfrm>
              <a:off x="2193222" y="3937068"/>
              <a:ext cx="749270" cy="1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FC4E0C8-6134-4995-FD08-570A8119545F}"/>
                </a:ext>
              </a:extLst>
            </p:cNvPr>
            <p:cNvSpPr/>
            <p:nvPr/>
          </p:nvSpPr>
          <p:spPr>
            <a:xfrm>
              <a:off x="550983" y="862603"/>
              <a:ext cx="3599990" cy="1359877"/>
            </a:xfrm>
            <a:custGeom>
              <a:avLst/>
              <a:gdLst>
                <a:gd name="connsiteX0" fmla="*/ 0 w 3599990"/>
                <a:gd name="connsiteY0" fmla="*/ 226651 h 1359877"/>
                <a:gd name="connsiteX1" fmla="*/ 226651 w 3599990"/>
                <a:gd name="connsiteY1" fmla="*/ 0 h 1359877"/>
                <a:gd name="connsiteX2" fmla="*/ 761588 w 3599990"/>
                <a:gd name="connsiteY2" fmla="*/ 0 h 1359877"/>
                <a:gd name="connsiteX3" fmla="*/ 1359459 w 3599990"/>
                <a:gd name="connsiteY3" fmla="*/ 0 h 1359877"/>
                <a:gd name="connsiteX4" fmla="*/ 2051730 w 3599990"/>
                <a:gd name="connsiteY4" fmla="*/ 0 h 1359877"/>
                <a:gd name="connsiteX5" fmla="*/ 2586667 w 3599990"/>
                <a:gd name="connsiteY5" fmla="*/ 0 h 1359877"/>
                <a:gd name="connsiteX6" fmla="*/ 3373339 w 3599990"/>
                <a:gd name="connsiteY6" fmla="*/ 0 h 1359877"/>
                <a:gd name="connsiteX7" fmla="*/ 3599990 w 3599990"/>
                <a:gd name="connsiteY7" fmla="*/ 226651 h 1359877"/>
                <a:gd name="connsiteX8" fmla="*/ 3599990 w 3599990"/>
                <a:gd name="connsiteY8" fmla="*/ 652741 h 1359877"/>
                <a:gd name="connsiteX9" fmla="*/ 3599990 w 3599990"/>
                <a:gd name="connsiteY9" fmla="*/ 1133226 h 1359877"/>
                <a:gd name="connsiteX10" fmla="*/ 3373339 w 3599990"/>
                <a:gd name="connsiteY10" fmla="*/ 1359877 h 1359877"/>
                <a:gd name="connsiteX11" fmla="*/ 2681068 w 3599990"/>
                <a:gd name="connsiteY11" fmla="*/ 1359877 h 1359877"/>
                <a:gd name="connsiteX12" fmla="*/ 2083197 w 3599990"/>
                <a:gd name="connsiteY12" fmla="*/ 1359877 h 1359877"/>
                <a:gd name="connsiteX13" fmla="*/ 1422392 w 3599990"/>
                <a:gd name="connsiteY13" fmla="*/ 1359877 h 1359877"/>
                <a:gd name="connsiteX14" fmla="*/ 887455 w 3599990"/>
                <a:gd name="connsiteY14" fmla="*/ 1359877 h 1359877"/>
                <a:gd name="connsiteX15" fmla="*/ 226651 w 3599990"/>
                <a:gd name="connsiteY15" fmla="*/ 1359877 h 1359877"/>
                <a:gd name="connsiteX16" fmla="*/ 0 w 3599990"/>
                <a:gd name="connsiteY16" fmla="*/ 1133226 h 1359877"/>
                <a:gd name="connsiteX17" fmla="*/ 0 w 3599990"/>
                <a:gd name="connsiteY17" fmla="*/ 689004 h 1359877"/>
                <a:gd name="connsiteX18" fmla="*/ 0 w 3599990"/>
                <a:gd name="connsiteY18" fmla="*/ 226651 h 135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99990" h="1359877" fill="none" extrusionOk="0">
                  <a:moveTo>
                    <a:pt x="0" y="226651"/>
                  </a:moveTo>
                  <a:cubicBezTo>
                    <a:pt x="15253" y="91111"/>
                    <a:pt x="115378" y="-11651"/>
                    <a:pt x="226651" y="0"/>
                  </a:cubicBezTo>
                  <a:cubicBezTo>
                    <a:pt x="417232" y="24166"/>
                    <a:pt x="631327" y="-20709"/>
                    <a:pt x="761588" y="0"/>
                  </a:cubicBezTo>
                  <a:cubicBezTo>
                    <a:pt x="891849" y="20709"/>
                    <a:pt x="1132790" y="-24075"/>
                    <a:pt x="1359459" y="0"/>
                  </a:cubicBezTo>
                  <a:cubicBezTo>
                    <a:pt x="1586128" y="24075"/>
                    <a:pt x="1792485" y="13757"/>
                    <a:pt x="2051730" y="0"/>
                  </a:cubicBezTo>
                  <a:cubicBezTo>
                    <a:pt x="2310975" y="-13757"/>
                    <a:pt x="2426910" y="-12623"/>
                    <a:pt x="2586667" y="0"/>
                  </a:cubicBezTo>
                  <a:cubicBezTo>
                    <a:pt x="2746424" y="12623"/>
                    <a:pt x="3049550" y="-23732"/>
                    <a:pt x="3373339" y="0"/>
                  </a:cubicBezTo>
                  <a:cubicBezTo>
                    <a:pt x="3512262" y="-1081"/>
                    <a:pt x="3609720" y="107735"/>
                    <a:pt x="3599990" y="226651"/>
                  </a:cubicBezTo>
                  <a:cubicBezTo>
                    <a:pt x="3580587" y="347961"/>
                    <a:pt x="3580839" y="445884"/>
                    <a:pt x="3599990" y="652741"/>
                  </a:cubicBezTo>
                  <a:cubicBezTo>
                    <a:pt x="3619142" y="859598"/>
                    <a:pt x="3595191" y="1023957"/>
                    <a:pt x="3599990" y="1133226"/>
                  </a:cubicBezTo>
                  <a:cubicBezTo>
                    <a:pt x="3594408" y="1252256"/>
                    <a:pt x="3472063" y="1375844"/>
                    <a:pt x="3373339" y="1359877"/>
                  </a:cubicBezTo>
                  <a:cubicBezTo>
                    <a:pt x="3130389" y="1361079"/>
                    <a:pt x="2992219" y="1366466"/>
                    <a:pt x="2681068" y="1359877"/>
                  </a:cubicBezTo>
                  <a:cubicBezTo>
                    <a:pt x="2369917" y="1353288"/>
                    <a:pt x="2229245" y="1379982"/>
                    <a:pt x="2083197" y="1359877"/>
                  </a:cubicBezTo>
                  <a:cubicBezTo>
                    <a:pt x="1937149" y="1339772"/>
                    <a:pt x="1727195" y="1348452"/>
                    <a:pt x="1422392" y="1359877"/>
                  </a:cubicBezTo>
                  <a:cubicBezTo>
                    <a:pt x="1117590" y="1371302"/>
                    <a:pt x="1050078" y="1376220"/>
                    <a:pt x="887455" y="1359877"/>
                  </a:cubicBezTo>
                  <a:cubicBezTo>
                    <a:pt x="724832" y="1343534"/>
                    <a:pt x="532729" y="1382185"/>
                    <a:pt x="226651" y="1359877"/>
                  </a:cubicBezTo>
                  <a:cubicBezTo>
                    <a:pt x="131348" y="1358694"/>
                    <a:pt x="2630" y="1255660"/>
                    <a:pt x="0" y="1133226"/>
                  </a:cubicBezTo>
                  <a:cubicBezTo>
                    <a:pt x="-2573" y="993123"/>
                    <a:pt x="17806" y="888036"/>
                    <a:pt x="0" y="689004"/>
                  </a:cubicBezTo>
                  <a:cubicBezTo>
                    <a:pt x="-17806" y="489972"/>
                    <a:pt x="-9194" y="343850"/>
                    <a:pt x="0" y="226651"/>
                  </a:cubicBezTo>
                  <a:close/>
                </a:path>
                <a:path w="3599990" h="1359877" stroke="0" extrusionOk="0">
                  <a:moveTo>
                    <a:pt x="0" y="226651"/>
                  </a:moveTo>
                  <a:cubicBezTo>
                    <a:pt x="5832" y="118902"/>
                    <a:pt x="110247" y="-10556"/>
                    <a:pt x="226651" y="0"/>
                  </a:cubicBezTo>
                  <a:cubicBezTo>
                    <a:pt x="424400" y="-31762"/>
                    <a:pt x="685311" y="23223"/>
                    <a:pt x="918922" y="0"/>
                  </a:cubicBezTo>
                  <a:cubicBezTo>
                    <a:pt x="1152533" y="-23223"/>
                    <a:pt x="1386251" y="11487"/>
                    <a:pt x="1516793" y="0"/>
                  </a:cubicBezTo>
                  <a:cubicBezTo>
                    <a:pt x="1647335" y="-11487"/>
                    <a:pt x="1811509" y="8066"/>
                    <a:pt x="2083197" y="0"/>
                  </a:cubicBezTo>
                  <a:cubicBezTo>
                    <a:pt x="2354885" y="-8066"/>
                    <a:pt x="2499285" y="-7026"/>
                    <a:pt x="2649601" y="0"/>
                  </a:cubicBezTo>
                  <a:cubicBezTo>
                    <a:pt x="2799917" y="7026"/>
                    <a:pt x="3088364" y="-14810"/>
                    <a:pt x="3373339" y="0"/>
                  </a:cubicBezTo>
                  <a:cubicBezTo>
                    <a:pt x="3485377" y="-15026"/>
                    <a:pt x="3611518" y="99375"/>
                    <a:pt x="3599990" y="226651"/>
                  </a:cubicBezTo>
                  <a:cubicBezTo>
                    <a:pt x="3603916" y="392798"/>
                    <a:pt x="3605729" y="596388"/>
                    <a:pt x="3599990" y="698070"/>
                  </a:cubicBezTo>
                  <a:cubicBezTo>
                    <a:pt x="3594251" y="799752"/>
                    <a:pt x="3609458" y="1006756"/>
                    <a:pt x="3599990" y="1133226"/>
                  </a:cubicBezTo>
                  <a:cubicBezTo>
                    <a:pt x="3597063" y="1254837"/>
                    <a:pt x="3522401" y="1344352"/>
                    <a:pt x="3373339" y="1359877"/>
                  </a:cubicBezTo>
                  <a:cubicBezTo>
                    <a:pt x="3215063" y="1345725"/>
                    <a:pt x="2944145" y="1381017"/>
                    <a:pt x="2775468" y="1359877"/>
                  </a:cubicBezTo>
                  <a:cubicBezTo>
                    <a:pt x="2606791" y="1338737"/>
                    <a:pt x="2367382" y="1345173"/>
                    <a:pt x="2209064" y="1359877"/>
                  </a:cubicBezTo>
                  <a:cubicBezTo>
                    <a:pt x="2050746" y="1374581"/>
                    <a:pt x="1846750" y="1359839"/>
                    <a:pt x="1611194" y="1359877"/>
                  </a:cubicBezTo>
                  <a:cubicBezTo>
                    <a:pt x="1375638" y="1359916"/>
                    <a:pt x="1287496" y="1338595"/>
                    <a:pt x="981856" y="1359877"/>
                  </a:cubicBezTo>
                  <a:cubicBezTo>
                    <a:pt x="676216" y="1381159"/>
                    <a:pt x="451706" y="1323277"/>
                    <a:pt x="226651" y="1359877"/>
                  </a:cubicBezTo>
                  <a:cubicBezTo>
                    <a:pt x="117284" y="1352222"/>
                    <a:pt x="-9334" y="1252465"/>
                    <a:pt x="0" y="1133226"/>
                  </a:cubicBezTo>
                  <a:cubicBezTo>
                    <a:pt x="-1107" y="914041"/>
                    <a:pt x="-15997" y="801191"/>
                    <a:pt x="0" y="661807"/>
                  </a:cubicBezTo>
                  <a:cubicBezTo>
                    <a:pt x="15997" y="522423"/>
                    <a:pt x="12492" y="399160"/>
                    <a:pt x="0" y="22665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65901072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e-IL" b="1" dirty="0">
                  <a:solidFill>
                    <a:schemeClr val="accent6"/>
                  </a:solidFill>
                </a:rPr>
                <a:t>הידעתם?</a:t>
              </a:r>
            </a:p>
            <a:p>
              <a:r>
                <a:rPr lang="he-IL" dirty="0">
                  <a:solidFill>
                    <a:schemeClr val="tx1"/>
                  </a:solidFill>
                </a:rPr>
                <a:t>הפנק הוא השועל הקטן ביותר בעולם. הוא טורף בעיקר חרקים.</a:t>
              </a:r>
              <a:endParaRPr lang="en-IL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Hexagon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3122C479-B5ED-E9E8-48AE-8ECB48159EDF}"/>
              </a:ext>
            </a:extLst>
          </p:cNvPr>
          <p:cNvSpPr/>
          <p:nvPr/>
        </p:nvSpPr>
        <p:spPr>
          <a:xfrm>
            <a:off x="166907" y="6084029"/>
            <a:ext cx="751809" cy="584775"/>
          </a:xfrm>
          <a:prstGeom prst="hex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sz="1600" dirty="0"/>
              <a:t>סיום</a:t>
            </a:r>
            <a:endParaRPr lang="en-IL" sz="1600" dirty="0"/>
          </a:p>
        </p:txBody>
      </p:sp>
    </p:spTree>
    <p:extLst>
      <p:ext uri="{BB962C8B-B14F-4D97-AF65-F5344CB8AC3E}">
        <p14:creationId xmlns:p14="http://schemas.microsoft.com/office/powerpoint/2010/main" val="406146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CED1F-AD0A-4312-5114-0F2B5E5D0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42F0A6-B688-7940-9F5F-DC12ADF77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בינגו יונקים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2A6283-B3EA-704E-FC7C-611009812CDA}"/>
              </a:ext>
            </a:extLst>
          </p:cNvPr>
          <p:cNvSpPr txBox="1"/>
          <p:nvPr/>
        </p:nvSpPr>
        <p:spPr>
          <a:xfrm>
            <a:off x="8746003" y="6084029"/>
            <a:ext cx="18117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400" dirty="0"/>
              <a:t>צילום: </a:t>
            </a:r>
            <a:r>
              <a:rPr lang="az-Cyrl-AZ" sz="14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User:Вых Пыхманн"/>
              </a:rPr>
              <a:t>Вых Пыхманн</a:t>
            </a:r>
            <a:endParaRPr lang="en-US" sz="14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461CE029-6A9B-CABA-7356-E4F8EACEB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156" y="1397913"/>
            <a:ext cx="5773538" cy="4441183"/>
          </a:xfrm>
          <a:prstGeom prst="rect">
            <a:avLst/>
          </a:prstGeom>
          <a:ln w="3810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B340A42-9E4E-73D8-97A7-03AE4A63EDAF}"/>
              </a:ext>
            </a:extLst>
          </p:cNvPr>
          <p:cNvGrpSpPr/>
          <p:nvPr/>
        </p:nvGrpSpPr>
        <p:grpSpPr>
          <a:xfrm>
            <a:off x="137822" y="513193"/>
            <a:ext cx="4771497" cy="3582643"/>
            <a:chOff x="137822" y="513193"/>
            <a:chExt cx="4771497" cy="358264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9BA085F-1AFE-0434-304A-D841393FC151}"/>
                </a:ext>
              </a:extLst>
            </p:cNvPr>
            <p:cNvSpPr txBox="1"/>
            <p:nvPr/>
          </p:nvSpPr>
          <p:spPr>
            <a:xfrm>
              <a:off x="137822" y="3511061"/>
              <a:ext cx="28408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e-IL" sz="3200" dirty="0">
                  <a:solidFill>
                    <a:schemeClr val="accent6"/>
                  </a:solidFill>
                </a:rPr>
                <a:t>עטלף פירות מצוי</a:t>
              </a:r>
              <a:endParaRPr lang="en-US" sz="3200" dirty="0">
                <a:solidFill>
                  <a:schemeClr val="accent6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AFAF47F-5003-CA57-8756-9D7F25F3EB56}"/>
                </a:ext>
              </a:extLst>
            </p:cNvPr>
            <p:cNvCxnSpPr>
              <a:cxnSpLocks/>
            </p:cNvCxnSpPr>
            <p:nvPr/>
          </p:nvCxnSpPr>
          <p:spPr>
            <a:xfrm>
              <a:off x="2989382" y="3937068"/>
              <a:ext cx="1919937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2FACCE4-B4EB-BEEB-9E8D-D43F179FCDE3}"/>
                </a:ext>
              </a:extLst>
            </p:cNvPr>
            <p:cNvSpPr/>
            <p:nvPr/>
          </p:nvSpPr>
          <p:spPr>
            <a:xfrm>
              <a:off x="311728" y="513193"/>
              <a:ext cx="4096149" cy="1667299"/>
            </a:xfrm>
            <a:custGeom>
              <a:avLst/>
              <a:gdLst>
                <a:gd name="connsiteX0" fmla="*/ 0 w 4096149"/>
                <a:gd name="connsiteY0" fmla="*/ 277889 h 1667299"/>
                <a:gd name="connsiteX1" fmla="*/ 277889 w 4096149"/>
                <a:gd name="connsiteY1" fmla="*/ 0 h 1667299"/>
                <a:gd name="connsiteX2" fmla="*/ 832547 w 4096149"/>
                <a:gd name="connsiteY2" fmla="*/ 0 h 1667299"/>
                <a:gd name="connsiteX3" fmla="*/ 1316398 w 4096149"/>
                <a:gd name="connsiteY3" fmla="*/ 0 h 1667299"/>
                <a:gd name="connsiteX4" fmla="*/ 1906460 w 4096149"/>
                <a:gd name="connsiteY4" fmla="*/ 0 h 1667299"/>
                <a:gd name="connsiteX5" fmla="*/ 2496521 w 4096149"/>
                <a:gd name="connsiteY5" fmla="*/ 0 h 1667299"/>
                <a:gd name="connsiteX6" fmla="*/ 3015776 w 4096149"/>
                <a:gd name="connsiteY6" fmla="*/ 0 h 1667299"/>
                <a:gd name="connsiteX7" fmla="*/ 3818260 w 4096149"/>
                <a:gd name="connsiteY7" fmla="*/ 0 h 1667299"/>
                <a:gd name="connsiteX8" fmla="*/ 4096149 w 4096149"/>
                <a:gd name="connsiteY8" fmla="*/ 277889 h 1667299"/>
                <a:gd name="connsiteX9" fmla="*/ 4096149 w 4096149"/>
                <a:gd name="connsiteY9" fmla="*/ 833650 h 1667299"/>
                <a:gd name="connsiteX10" fmla="*/ 4096149 w 4096149"/>
                <a:gd name="connsiteY10" fmla="*/ 1389410 h 1667299"/>
                <a:gd name="connsiteX11" fmla="*/ 3818260 w 4096149"/>
                <a:gd name="connsiteY11" fmla="*/ 1667299 h 1667299"/>
                <a:gd name="connsiteX12" fmla="*/ 3192794 w 4096149"/>
                <a:gd name="connsiteY12" fmla="*/ 1667299 h 1667299"/>
                <a:gd name="connsiteX13" fmla="*/ 2602733 w 4096149"/>
                <a:gd name="connsiteY13" fmla="*/ 1667299 h 1667299"/>
                <a:gd name="connsiteX14" fmla="*/ 2118882 w 4096149"/>
                <a:gd name="connsiteY14" fmla="*/ 1667299 h 1667299"/>
                <a:gd name="connsiteX15" fmla="*/ 1599628 w 4096149"/>
                <a:gd name="connsiteY15" fmla="*/ 1667299 h 1667299"/>
                <a:gd name="connsiteX16" fmla="*/ 1080373 w 4096149"/>
                <a:gd name="connsiteY16" fmla="*/ 1667299 h 1667299"/>
                <a:gd name="connsiteX17" fmla="*/ 277889 w 4096149"/>
                <a:gd name="connsiteY17" fmla="*/ 1667299 h 1667299"/>
                <a:gd name="connsiteX18" fmla="*/ 0 w 4096149"/>
                <a:gd name="connsiteY18" fmla="*/ 1389410 h 1667299"/>
                <a:gd name="connsiteX19" fmla="*/ 0 w 4096149"/>
                <a:gd name="connsiteY19" fmla="*/ 866995 h 1667299"/>
                <a:gd name="connsiteX20" fmla="*/ 0 w 4096149"/>
                <a:gd name="connsiteY20" fmla="*/ 277889 h 166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96149" h="1667299" fill="none" extrusionOk="0">
                  <a:moveTo>
                    <a:pt x="0" y="277889"/>
                  </a:moveTo>
                  <a:cubicBezTo>
                    <a:pt x="-12308" y="89164"/>
                    <a:pt x="144813" y="-6359"/>
                    <a:pt x="277889" y="0"/>
                  </a:cubicBezTo>
                  <a:cubicBezTo>
                    <a:pt x="433099" y="-10142"/>
                    <a:pt x="580626" y="27326"/>
                    <a:pt x="832547" y="0"/>
                  </a:cubicBezTo>
                  <a:cubicBezTo>
                    <a:pt x="1084468" y="-27326"/>
                    <a:pt x="1213934" y="17898"/>
                    <a:pt x="1316398" y="0"/>
                  </a:cubicBezTo>
                  <a:cubicBezTo>
                    <a:pt x="1418862" y="-17898"/>
                    <a:pt x="1674859" y="-15601"/>
                    <a:pt x="1906460" y="0"/>
                  </a:cubicBezTo>
                  <a:cubicBezTo>
                    <a:pt x="2138061" y="15601"/>
                    <a:pt x="2214417" y="-3706"/>
                    <a:pt x="2496521" y="0"/>
                  </a:cubicBezTo>
                  <a:cubicBezTo>
                    <a:pt x="2778625" y="3706"/>
                    <a:pt x="2836211" y="-23128"/>
                    <a:pt x="3015776" y="0"/>
                  </a:cubicBezTo>
                  <a:cubicBezTo>
                    <a:pt x="3195342" y="23128"/>
                    <a:pt x="3592238" y="3273"/>
                    <a:pt x="3818260" y="0"/>
                  </a:cubicBezTo>
                  <a:cubicBezTo>
                    <a:pt x="3982431" y="25185"/>
                    <a:pt x="4122707" y="108323"/>
                    <a:pt x="4096149" y="277889"/>
                  </a:cubicBezTo>
                  <a:cubicBezTo>
                    <a:pt x="4074461" y="406970"/>
                    <a:pt x="4087222" y="711896"/>
                    <a:pt x="4096149" y="833650"/>
                  </a:cubicBezTo>
                  <a:cubicBezTo>
                    <a:pt x="4105076" y="955404"/>
                    <a:pt x="4097511" y="1167038"/>
                    <a:pt x="4096149" y="1389410"/>
                  </a:cubicBezTo>
                  <a:cubicBezTo>
                    <a:pt x="4084172" y="1544408"/>
                    <a:pt x="3972715" y="1654955"/>
                    <a:pt x="3818260" y="1667299"/>
                  </a:cubicBezTo>
                  <a:cubicBezTo>
                    <a:pt x="3551186" y="1682156"/>
                    <a:pt x="3428235" y="1650770"/>
                    <a:pt x="3192794" y="1667299"/>
                  </a:cubicBezTo>
                  <a:cubicBezTo>
                    <a:pt x="2957353" y="1683828"/>
                    <a:pt x="2834829" y="1695569"/>
                    <a:pt x="2602733" y="1667299"/>
                  </a:cubicBezTo>
                  <a:cubicBezTo>
                    <a:pt x="2370637" y="1639029"/>
                    <a:pt x="2277193" y="1659154"/>
                    <a:pt x="2118882" y="1667299"/>
                  </a:cubicBezTo>
                  <a:cubicBezTo>
                    <a:pt x="1960571" y="1675444"/>
                    <a:pt x="1800831" y="1642262"/>
                    <a:pt x="1599628" y="1667299"/>
                  </a:cubicBezTo>
                  <a:cubicBezTo>
                    <a:pt x="1398425" y="1692336"/>
                    <a:pt x="1258291" y="1642758"/>
                    <a:pt x="1080373" y="1667299"/>
                  </a:cubicBezTo>
                  <a:cubicBezTo>
                    <a:pt x="902455" y="1691840"/>
                    <a:pt x="609790" y="1659772"/>
                    <a:pt x="277889" y="1667299"/>
                  </a:cubicBezTo>
                  <a:cubicBezTo>
                    <a:pt x="125605" y="1674226"/>
                    <a:pt x="14114" y="1560119"/>
                    <a:pt x="0" y="1389410"/>
                  </a:cubicBezTo>
                  <a:cubicBezTo>
                    <a:pt x="-9758" y="1141292"/>
                    <a:pt x="3855" y="1118740"/>
                    <a:pt x="0" y="866995"/>
                  </a:cubicBezTo>
                  <a:cubicBezTo>
                    <a:pt x="-3855" y="615251"/>
                    <a:pt x="-24410" y="489568"/>
                    <a:pt x="0" y="277889"/>
                  </a:cubicBezTo>
                  <a:close/>
                </a:path>
                <a:path w="4096149" h="1667299" stroke="0" extrusionOk="0">
                  <a:moveTo>
                    <a:pt x="0" y="277889"/>
                  </a:moveTo>
                  <a:cubicBezTo>
                    <a:pt x="8334" y="149316"/>
                    <a:pt x="133190" y="-10558"/>
                    <a:pt x="277889" y="0"/>
                  </a:cubicBezTo>
                  <a:cubicBezTo>
                    <a:pt x="450046" y="20560"/>
                    <a:pt x="803525" y="-18243"/>
                    <a:pt x="938758" y="0"/>
                  </a:cubicBezTo>
                  <a:cubicBezTo>
                    <a:pt x="1073991" y="18243"/>
                    <a:pt x="1265928" y="-23439"/>
                    <a:pt x="1493416" y="0"/>
                  </a:cubicBezTo>
                  <a:cubicBezTo>
                    <a:pt x="1720904" y="23439"/>
                    <a:pt x="1759170" y="19759"/>
                    <a:pt x="2012671" y="0"/>
                  </a:cubicBezTo>
                  <a:cubicBezTo>
                    <a:pt x="2266173" y="-19759"/>
                    <a:pt x="2424809" y="-11176"/>
                    <a:pt x="2531925" y="0"/>
                  </a:cubicBezTo>
                  <a:cubicBezTo>
                    <a:pt x="2639041" y="11176"/>
                    <a:pt x="2881222" y="11988"/>
                    <a:pt x="3051180" y="0"/>
                  </a:cubicBezTo>
                  <a:cubicBezTo>
                    <a:pt x="3221138" y="-11988"/>
                    <a:pt x="3480097" y="26433"/>
                    <a:pt x="3818260" y="0"/>
                  </a:cubicBezTo>
                  <a:cubicBezTo>
                    <a:pt x="3958329" y="4508"/>
                    <a:pt x="4093378" y="105937"/>
                    <a:pt x="4096149" y="277889"/>
                  </a:cubicBezTo>
                  <a:cubicBezTo>
                    <a:pt x="4068292" y="465716"/>
                    <a:pt x="4083048" y="619914"/>
                    <a:pt x="4096149" y="855880"/>
                  </a:cubicBezTo>
                  <a:cubicBezTo>
                    <a:pt x="4109250" y="1091846"/>
                    <a:pt x="4092658" y="1257252"/>
                    <a:pt x="4096149" y="1389410"/>
                  </a:cubicBezTo>
                  <a:cubicBezTo>
                    <a:pt x="4120144" y="1514716"/>
                    <a:pt x="3967139" y="1673598"/>
                    <a:pt x="3818260" y="1667299"/>
                  </a:cubicBezTo>
                  <a:cubicBezTo>
                    <a:pt x="3572406" y="1661276"/>
                    <a:pt x="3356295" y="1659247"/>
                    <a:pt x="3228198" y="1667299"/>
                  </a:cubicBezTo>
                  <a:cubicBezTo>
                    <a:pt x="3100101" y="1675351"/>
                    <a:pt x="2791674" y="1653525"/>
                    <a:pt x="2673540" y="1667299"/>
                  </a:cubicBezTo>
                  <a:cubicBezTo>
                    <a:pt x="2555406" y="1681073"/>
                    <a:pt x="2263770" y="1663859"/>
                    <a:pt x="2083478" y="1667299"/>
                  </a:cubicBezTo>
                  <a:cubicBezTo>
                    <a:pt x="1903186" y="1670739"/>
                    <a:pt x="1722634" y="1685633"/>
                    <a:pt x="1564224" y="1667299"/>
                  </a:cubicBezTo>
                  <a:cubicBezTo>
                    <a:pt x="1405814" y="1648965"/>
                    <a:pt x="1143520" y="1679906"/>
                    <a:pt x="938758" y="1667299"/>
                  </a:cubicBezTo>
                  <a:cubicBezTo>
                    <a:pt x="733996" y="1654692"/>
                    <a:pt x="520198" y="1638867"/>
                    <a:pt x="277889" y="1667299"/>
                  </a:cubicBezTo>
                  <a:cubicBezTo>
                    <a:pt x="146186" y="1678296"/>
                    <a:pt x="-17285" y="1548430"/>
                    <a:pt x="0" y="1389410"/>
                  </a:cubicBezTo>
                  <a:cubicBezTo>
                    <a:pt x="25630" y="1193498"/>
                    <a:pt x="-20278" y="1002615"/>
                    <a:pt x="0" y="833650"/>
                  </a:cubicBezTo>
                  <a:cubicBezTo>
                    <a:pt x="20278" y="664685"/>
                    <a:pt x="23180" y="391441"/>
                    <a:pt x="0" y="27788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65901072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e-IL" b="1" dirty="0">
                  <a:solidFill>
                    <a:schemeClr val="accent6"/>
                  </a:solidFill>
                </a:rPr>
                <a:t>הידעתם?</a:t>
              </a:r>
            </a:p>
            <a:p>
              <a:r>
                <a:rPr lang="he-IL" dirty="0">
                  <a:solidFill>
                    <a:schemeClr val="tx1"/>
                  </a:solidFill>
                </a:rPr>
                <a:t>עטלפי הפירות נפוצים מאוד בסביבה העירונית, שם הם ניזונים מפירותיהם של עצים שונים. העטלפים העירוניים מתמחים בניווט בסביבה העירונית המורכבת.</a:t>
              </a:r>
              <a:endParaRPr lang="en-IL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Hexagon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34750D19-E6A4-90E9-42F7-10FDE20971BC}"/>
              </a:ext>
            </a:extLst>
          </p:cNvPr>
          <p:cNvSpPr/>
          <p:nvPr/>
        </p:nvSpPr>
        <p:spPr>
          <a:xfrm>
            <a:off x="166907" y="6084029"/>
            <a:ext cx="751809" cy="584775"/>
          </a:xfrm>
          <a:prstGeom prst="hex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sz="1600" dirty="0"/>
              <a:t>סיום</a:t>
            </a:r>
            <a:endParaRPr lang="en-IL" sz="1600" dirty="0"/>
          </a:p>
        </p:txBody>
      </p:sp>
    </p:spTree>
    <p:extLst>
      <p:ext uri="{BB962C8B-B14F-4D97-AF65-F5344CB8AC3E}">
        <p14:creationId xmlns:p14="http://schemas.microsoft.com/office/powerpoint/2010/main" val="236905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B9514-876D-483D-29BE-6F57EC47C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964524-B36C-36C2-6528-F5E972E9F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בינגו יונקים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0EC8D1-C2AF-FA54-616F-E39963F99C56}"/>
              </a:ext>
            </a:extLst>
          </p:cNvPr>
          <p:cNvSpPr txBox="1"/>
          <p:nvPr/>
        </p:nvSpPr>
        <p:spPr>
          <a:xfrm>
            <a:off x="7475256" y="6376416"/>
            <a:ext cx="3037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צילום: </a:t>
            </a:r>
            <a:r>
              <a:rPr 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Karol </a:t>
            </a:r>
            <a:r>
              <a:rPr lang="en-US" sz="1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Tabarelli</a:t>
            </a:r>
            <a:r>
              <a:rPr 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US" sz="1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Fatis</a:t>
            </a:r>
            <a:r>
              <a:rPr 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/MUSE</a:t>
            </a:r>
          </a:p>
        </p:txBody>
      </p:sp>
      <p:pic>
        <p:nvPicPr>
          <p:cNvPr id="14338" name="Picture 2" descr="undefined">
            <a:extLst>
              <a:ext uri="{FF2B5EF4-FFF2-40B4-BE49-F238E27FC236}">
                <a16:creationId xmlns:a16="http://schemas.microsoft.com/office/drawing/2014/main" id="{30355BAB-219F-0DA9-C9CB-26D3E3F14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302" y="1373756"/>
            <a:ext cx="6790762" cy="4859383"/>
          </a:xfrm>
          <a:prstGeom prst="rect">
            <a:avLst/>
          </a:prstGeom>
          <a:ln w="3810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1505F86-06CB-E181-4CA8-9D63F0AD5C29}"/>
              </a:ext>
            </a:extLst>
          </p:cNvPr>
          <p:cNvGrpSpPr/>
          <p:nvPr/>
        </p:nvGrpSpPr>
        <p:grpSpPr>
          <a:xfrm>
            <a:off x="311728" y="513193"/>
            <a:ext cx="4597591" cy="3582643"/>
            <a:chOff x="311728" y="513193"/>
            <a:chExt cx="4597591" cy="358264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151C823-14B0-AA5E-B477-35D43FEF01D2}"/>
                </a:ext>
              </a:extLst>
            </p:cNvPr>
            <p:cNvSpPr txBox="1"/>
            <p:nvPr/>
          </p:nvSpPr>
          <p:spPr>
            <a:xfrm>
              <a:off x="386288" y="3511061"/>
              <a:ext cx="259237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e-IL" sz="3200" dirty="0" err="1">
                  <a:solidFill>
                    <a:schemeClr val="accent6"/>
                  </a:solidFill>
                </a:rPr>
                <a:t>נשפון</a:t>
              </a:r>
              <a:r>
                <a:rPr lang="he-IL" sz="3200" dirty="0">
                  <a:solidFill>
                    <a:schemeClr val="accent6"/>
                  </a:solidFill>
                </a:rPr>
                <a:t> פגום-אוזן</a:t>
              </a:r>
              <a:endParaRPr lang="en-US" sz="3200" dirty="0">
                <a:solidFill>
                  <a:schemeClr val="accent6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FBA2ECD-AB60-7D71-1E11-8AD9C55DF3D1}"/>
                </a:ext>
              </a:extLst>
            </p:cNvPr>
            <p:cNvCxnSpPr>
              <a:cxnSpLocks/>
            </p:cNvCxnSpPr>
            <p:nvPr/>
          </p:nvCxnSpPr>
          <p:spPr>
            <a:xfrm>
              <a:off x="2989382" y="3937068"/>
              <a:ext cx="1919937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F65CFC83-14EC-6567-8E9A-B16B5446A423}"/>
                </a:ext>
              </a:extLst>
            </p:cNvPr>
            <p:cNvSpPr/>
            <p:nvPr/>
          </p:nvSpPr>
          <p:spPr>
            <a:xfrm>
              <a:off x="311728" y="513193"/>
              <a:ext cx="4096149" cy="1667299"/>
            </a:xfrm>
            <a:custGeom>
              <a:avLst/>
              <a:gdLst>
                <a:gd name="connsiteX0" fmla="*/ 0 w 4096149"/>
                <a:gd name="connsiteY0" fmla="*/ 277889 h 1667299"/>
                <a:gd name="connsiteX1" fmla="*/ 277889 w 4096149"/>
                <a:gd name="connsiteY1" fmla="*/ 0 h 1667299"/>
                <a:gd name="connsiteX2" fmla="*/ 832547 w 4096149"/>
                <a:gd name="connsiteY2" fmla="*/ 0 h 1667299"/>
                <a:gd name="connsiteX3" fmla="*/ 1316398 w 4096149"/>
                <a:gd name="connsiteY3" fmla="*/ 0 h 1667299"/>
                <a:gd name="connsiteX4" fmla="*/ 1906460 w 4096149"/>
                <a:gd name="connsiteY4" fmla="*/ 0 h 1667299"/>
                <a:gd name="connsiteX5" fmla="*/ 2496521 w 4096149"/>
                <a:gd name="connsiteY5" fmla="*/ 0 h 1667299"/>
                <a:gd name="connsiteX6" fmla="*/ 3015776 w 4096149"/>
                <a:gd name="connsiteY6" fmla="*/ 0 h 1667299"/>
                <a:gd name="connsiteX7" fmla="*/ 3818260 w 4096149"/>
                <a:gd name="connsiteY7" fmla="*/ 0 h 1667299"/>
                <a:gd name="connsiteX8" fmla="*/ 4096149 w 4096149"/>
                <a:gd name="connsiteY8" fmla="*/ 277889 h 1667299"/>
                <a:gd name="connsiteX9" fmla="*/ 4096149 w 4096149"/>
                <a:gd name="connsiteY9" fmla="*/ 833650 h 1667299"/>
                <a:gd name="connsiteX10" fmla="*/ 4096149 w 4096149"/>
                <a:gd name="connsiteY10" fmla="*/ 1389410 h 1667299"/>
                <a:gd name="connsiteX11" fmla="*/ 3818260 w 4096149"/>
                <a:gd name="connsiteY11" fmla="*/ 1667299 h 1667299"/>
                <a:gd name="connsiteX12" fmla="*/ 3192794 w 4096149"/>
                <a:gd name="connsiteY12" fmla="*/ 1667299 h 1667299"/>
                <a:gd name="connsiteX13" fmla="*/ 2602733 w 4096149"/>
                <a:gd name="connsiteY13" fmla="*/ 1667299 h 1667299"/>
                <a:gd name="connsiteX14" fmla="*/ 2118882 w 4096149"/>
                <a:gd name="connsiteY14" fmla="*/ 1667299 h 1667299"/>
                <a:gd name="connsiteX15" fmla="*/ 1599628 w 4096149"/>
                <a:gd name="connsiteY15" fmla="*/ 1667299 h 1667299"/>
                <a:gd name="connsiteX16" fmla="*/ 1080373 w 4096149"/>
                <a:gd name="connsiteY16" fmla="*/ 1667299 h 1667299"/>
                <a:gd name="connsiteX17" fmla="*/ 277889 w 4096149"/>
                <a:gd name="connsiteY17" fmla="*/ 1667299 h 1667299"/>
                <a:gd name="connsiteX18" fmla="*/ 0 w 4096149"/>
                <a:gd name="connsiteY18" fmla="*/ 1389410 h 1667299"/>
                <a:gd name="connsiteX19" fmla="*/ 0 w 4096149"/>
                <a:gd name="connsiteY19" fmla="*/ 866995 h 1667299"/>
                <a:gd name="connsiteX20" fmla="*/ 0 w 4096149"/>
                <a:gd name="connsiteY20" fmla="*/ 277889 h 166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96149" h="1667299" fill="none" extrusionOk="0">
                  <a:moveTo>
                    <a:pt x="0" y="277889"/>
                  </a:moveTo>
                  <a:cubicBezTo>
                    <a:pt x="-12308" y="89164"/>
                    <a:pt x="144813" y="-6359"/>
                    <a:pt x="277889" y="0"/>
                  </a:cubicBezTo>
                  <a:cubicBezTo>
                    <a:pt x="433099" y="-10142"/>
                    <a:pt x="580626" y="27326"/>
                    <a:pt x="832547" y="0"/>
                  </a:cubicBezTo>
                  <a:cubicBezTo>
                    <a:pt x="1084468" y="-27326"/>
                    <a:pt x="1213934" y="17898"/>
                    <a:pt x="1316398" y="0"/>
                  </a:cubicBezTo>
                  <a:cubicBezTo>
                    <a:pt x="1418862" y="-17898"/>
                    <a:pt x="1674859" y="-15601"/>
                    <a:pt x="1906460" y="0"/>
                  </a:cubicBezTo>
                  <a:cubicBezTo>
                    <a:pt x="2138061" y="15601"/>
                    <a:pt x="2214417" y="-3706"/>
                    <a:pt x="2496521" y="0"/>
                  </a:cubicBezTo>
                  <a:cubicBezTo>
                    <a:pt x="2778625" y="3706"/>
                    <a:pt x="2836211" y="-23128"/>
                    <a:pt x="3015776" y="0"/>
                  </a:cubicBezTo>
                  <a:cubicBezTo>
                    <a:pt x="3195342" y="23128"/>
                    <a:pt x="3592238" y="3273"/>
                    <a:pt x="3818260" y="0"/>
                  </a:cubicBezTo>
                  <a:cubicBezTo>
                    <a:pt x="3982431" y="25185"/>
                    <a:pt x="4122707" y="108323"/>
                    <a:pt x="4096149" y="277889"/>
                  </a:cubicBezTo>
                  <a:cubicBezTo>
                    <a:pt x="4074461" y="406970"/>
                    <a:pt x="4087222" y="711896"/>
                    <a:pt x="4096149" y="833650"/>
                  </a:cubicBezTo>
                  <a:cubicBezTo>
                    <a:pt x="4105076" y="955404"/>
                    <a:pt x="4097511" y="1167038"/>
                    <a:pt x="4096149" y="1389410"/>
                  </a:cubicBezTo>
                  <a:cubicBezTo>
                    <a:pt x="4084172" y="1544408"/>
                    <a:pt x="3972715" y="1654955"/>
                    <a:pt x="3818260" y="1667299"/>
                  </a:cubicBezTo>
                  <a:cubicBezTo>
                    <a:pt x="3551186" y="1682156"/>
                    <a:pt x="3428235" y="1650770"/>
                    <a:pt x="3192794" y="1667299"/>
                  </a:cubicBezTo>
                  <a:cubicBezTo>
                    <a:pt x="2957353" y="1683828"/>
                    <a:pt x="2834829" y="1695569"/>
                    <a:pt x="2602733" y="1667299"/>
                  </a:cubicBezTo>
                  <a:cubicBezTo>
                    <a:pt x="2370637" y="1639029"/>
                    <a:pt x="2277193" y="1659154"/>
                    <a:pt x="2118882" y="1667299"/>
                  </a:cubicBezTo>
                  <a:cubicBezTo>
                    <a:pt x="1960571" y="1675444"/>
                    <a:pt x="1800831" y="1642262"/>
                    <a:pt x="1599628" y="1667299"/>
                  </a:cubicBezTo>
                  <a:cubicBezTo>
                    <a:pt x="1398425" y="1692336"/>
                    <a:pt x="1258291" y="1642758"/>
                    <a:pt x="1080373" y="1667299"/>
                  </a:cubicBezTo>
                  <a:cubicBezTo>
                    <a:pt x="902455" y="1691840"/>
                    <a:pt x="609790" y="1659772"/>
                    <a:pt x="277889" y="1667299"/>
                  </a:cubicBezTo>
                  <a:cubicBezTo>
                    <a:pt x="125605" y="1674226"/>
                    <a:pt x="14114" y="1560119"/>
                    <a:pt x="0" y="1389410"/>
                  </a:cubicBezTo>
                  <a:cubicBezTo>
                    <a:pt x="-9758" y="1141292"/>
                    <a:pt x="3855" y="1118740"/>
                    <a:pt x="0" y="866995"/>
                  </a:cubicBezTo>
                  <a:cubicBezTo>
                    <a:pt x="-3855" y="615251"/>
                    <a:pt x="-24410" y="489568"/>
                    <a:pt x="0" y="277889"/>
                  </a:cubicBezTo>
                  <a:close/>
                </a:path>
                <a:path w="4096149" h="1667299" stroke="0" extrusionOk="0">
                  <a:moveTo>
                    <a:pt x="0" y="277889"/>
                  </a:moveTo>
                  <a:cubicBezTo>
                    <a:pt x="8334" y="149316"/>
                    <a:pt x="133190" y="-10558"/>
                    <a:pt x="277889" y="0"/>
                  </a:cubicBezTo>
                  <a:cubicBezTo>
                    <a:pt x="450046" y="20560"/>
                    <a:pt x="803525" y="-18243"/>
                    <a:pt x="938758" y="0"/>
                  </a:cubicBezTo>
                  <a:cubicBezTo>
                    <a:pt x="1073991" y="18243"/>
                    <a:pt x="1265928" y="-23439"/>
                    <a:pt x="1493416" y="0"/>
                  </a:cubicBezTo>
                  <a:cubicBezTo>
                    <a:pt x="1720904" y="23439"/>
                    <a:pt x="1759170" y="19759"/>
                    <a:pt x="2012671" y="0"/>
                  </a:cubicBezTo>
                  <a:cubicBezTo>
                    <a:pt x="2266173" y="-19759"/>
                    <a:pt x="2424809" y="-11176"/>
                    <a:pt x="2531925" y="0"/>
                  </a:cubicBezTo>
                  <a:cubicBezTo>
                    <a:pt x="2639041" y="11176"/>
                    <a:pt x="2881222" y="11988"/>
                    <a:pt x="3051180" y="0"/>
                  </a:cubicBezTo>
                  <a:cubicBezTo>
                    <a:pt x="3221138" y="-11988"/>
                    <a:pt x="3480097" y="26433"/>
                    <a:pt x="3818260" y="0"/>
                  </a:cubicBezTo>
                  <a:cubicBezTo>
                    <a:pt x="3958329" y="4508"/>
                    <a:pt x="4093378" y="105937"/>
                    <a:pt x="4096149" y="277889"/>
                  </a:cubicBezTo>
                  <a:cubicBezTo>
                    <a:pt x="4068292" y="465716"/>
                    <a:pt x="4083048" y="619914"/>
                    <a:pt x="4096149" y="855880"/>
                  </a:cubicBezTo>
                  <a:cubicBezTo>
                    <a:pt x="4109250" y="1091846"/>
                    <a:pt x="4092658" y="1257252"/>
                    <a:pt x="4096149" y="1389410"/>
                  </a:cubicBezTo>
                  <a:cubicBezTo>
                    <a:pt x="4120144" y="1514716"/>
                    <a:pt x="3967139" y="1673598"/>
                    <a:pt x="3818260" y="1667299"/>
                  </a:cubicBezTo>
                  <a:cubicBezTo>
                    <a:pt x="3572406" y="1661276"/>
                    <a:pt x="3356295" y="1659247"/>
                    <a:pt x="3228198" y="1667299"/>
                  </a:cubicBezTo>
                  <a:cubicBezTo>
                    <a:pt x="3100101" y="1675351"/>
                    <a:pt x="2791674" y="1653525"/>
                    <a:pt x="2673540" y="1667299"/>
                  </a:cubicBezTo>
                  <a:cubicBezTo>
                    <a:pt x="2555406" y="1681073"/>
                    <a:pt x="2263770" y="1663859"/>
                    <a:pt x="2083478" y="1667299"/>
                  </a:cubicBezTo>
                  <a:cubicBezTo>
                    <a:pt x="1903186" y="1670739"/>
                    <a:pt x="1722634" y="1685633"/>
                    <a:pt x="1564224" y="1667299"/>
                  </a:cubicBezTo>
                  <a:cubicBezTo>
                    <a:pt x="1405814" y="1648965"/>
                    <a:pt x="1143520" y="1679906"/>
                    <a:pt x="938758" y="1667299"/>
                  </a:cubicBezTo>
                  <a:cubicBezTo>
                    <a:pt x="733996" y="1654692"/>
                    <a:pt x="520198" y="1638867"/>
                    <a:pt x="277889" y="1667299"/>
                  </a:cubicBezTo>
                  <a:cubicBezTo>
                    <a:pt x="146186" y="1678296"/>
                    <a:pt x="-17285" y="1548430"/>
                    <a:pt x="0" y="1389410"/>
                  </a:cubicBezTo>
                  <a:cubicBezTo>
                    <a:pt x="25630" y="1193498"/>
                    <a:pt x="-20278" y="1002615"/>
                    <a:pt x="0" y="833650"/>
                  </a:cubicBezTo>
                  <a:cubicBezTo>
                    <a:pt x="20278" y="664685"/>
                    <a:pt x="23180" y="391441"/>
                    <a:pt x="0" y="27788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65901072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e-IL" b="1" dirty="0">
                  <a:solidFill>
                    <a:schemeClr val="accent6"/>
                  </a:solidFill>
                </a:rPr>
                <a:t>הידעתם?</a:t>
              </a:r>
            </a:p>
            <a:p>
              <a:r>
                <a:rPr lang="he-IL" dirty="0">
                  <a:solidFill>
                    <a:schemeClr val="tx1"/>
                  </a:solidFill>
                </a:rPr>
                <a:t>כמו רוב מיני העטלפים, גם </a:t>
              </a:r>
              <a:r>
                <a:rPr lang="he-IL" dirty="0" err="1">
                  <a:solidFill>
                    <a:schemeClr val="tx1"/>
                  </a:solidFill>
                </a:rPr>
                <a:t>הנשפון</a:t>
              </a:r>
              <a:r>
                <a:rPr lang="he-IL" dirty="0">
                  <a:solidFill>
                    <a:schemeClr val="tx1"/>
                  </a:solidFill>
                </a:rPr>
                <a:t> </a:t>
              </a:r>
            </a:p>
            <a:p>
              <a:r>
                <a:rPr lang="he-IL" dirty="0">
                  <a:solidFill>
                    <a:schemeClr val="tx1"/>
                  </a:solidFill>
                </a:rPr>
                <a:t>פגום-האוזן ניזון מחרקים. כך, עטלפי חרקים מהווים מדבירים טבעיים של חרקים מזיקים. </a:t>
              </a:r>
              <a:endParaRPr lang="en-IL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Hexagon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645365E-2D56-C49B-733A-A15B93A9F6E5}"/>
              </a:ext>
            </a:extLst>
          </p:cNvPr>
          <p:cNvSpPr/>
          <p:nvPr/>
        </p:nvSpPr>
        <p:spPr>
          <a:xfrm>
            <a:off x="166907" y="6084029"/>
            <a:ext cx="751809" cy="584775"/>
          </a:xfrm>
          <a:prstGeom prst="hex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sz="1600" dirty="0"/>
              <a:t>סיום</a:t>
            </a:r>
            <a:endParaRPr lang="en-IL" sz="1600" dirty="0"/>
          </a:p>
        </p:txBody>
      </p:sp>
    </p:spTree>
    <p:extLst>
      <p:ext uri="{BB962C8B-B14F-4D97-AF65-F5344CB8AC3E}">
        <p14:creationId xmlns:p14="http://schemas.microsoft.com/office/powerpoint/2010/main" val="65603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92428-F676-C3C3-84B1-9D2FB9B3D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A875D3-2035-28B2-A73B-C2DD2382F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בינגו יונקים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ED1B9FF-6E6C-9603-A68B-AAE84A47B9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1758" y="1361151"/>
            <a:ext cx="7199672" cy="5058048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1A21353-68F2-A7EA-D94A-8264E1CB014A}"/>
              </a:ext>
            </a:extLst>
          </p:cNvPr>
          <p:cNvSpPr txBox="1"/>
          <p:nvPr/>
        </p:nvSpPr>
        <p:spPr>
          <a:xfrm>
            <a:off x="9054680" y="6447461"/>
            <a:ext cx="13051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400" dirty="0"/>
              <a:t>צילום: עוז ריטנר</a:t>
            </a:r>
            <a:endParaRPr lang="en-US" sz="1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B455BE-30C1-46B3-ED04-7D84D9F8BF26}"/>
              </a:ext>
            </a:extLst>
          </p:cNvPr>
          <p:cNvGrpSpPr/>
          <p:nvPr/>
        </p:nvGrpSpPr>
        <p:grpSpPr>
          <a:xfrm>
            <a:off x="279919" y="513193"/>
            <a:ext cx="3736744" cy="3563863"/>
            <a:chOff x="279919" y="513193"/>
            <a:chExt cx="3736744" cy="356386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9F46770-CD34-3EC2-1C04-E61C13E036D1}"/>
                </a:ext>
              </a:extLst>
            </p:cNvPr>
            <p:cNvSpPr txBox="1"/>
            <p:nvPr/>
          </p:nvSpPr>
          <p:spPr>
            <a:xfrm>
              <a:off x="279919" y="3492281"/>
              <a:ext cx="19367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e-IL" sz="3200" dirty="0">
                  <a:solidFill>
                    <a:schemeClr val="accent6"/>
                  </a:solidFill>
                </a:rPr>
                <a:t>צבי ישראלי</a:t>
              </a:r>
              <a:endParaRPr lang="en-US" sz="3200" dirty="0">
                <a:solidFill>
                  <a:schemeClr val="accent6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8C9E5B0-B704-52F6-E3C7-76FE75B789D8}"/>
                </a:ext>
              </a:extLst>
            </p:cNvPr>
            <p:cNvCxnSpPr>
              <a:cxnSpLocks/>
            </p:cNvCxnSpPr>
            <p:nvPr/>
          </p:nvCxnSpPr>
          <p:spPr>
            <a:xfrm>
              <a:off x="2404236" y="3937068"/>
              <a:ext cx="749270" cy="1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1EFFE96-D351-4A87-AA01-58BEB031685A}"/>
                </a:ext>
              </a:extLst>
            </p:cNvPr>
            <p:cNvSpPr/>
            <p:nvPr/>
          </p:nvSpPr>
          <p:spPr>
            <a:xfrm>
              <a:off x="416673" y="513193"/>
              <a:ext cx="3599990" cy="1359877"/>
            </a:xfrm>
            <a:custGeom>
              <a:avLst/>
              <a:gdLst>
                <a:gd name="connsiteX0" fmla="*/ 0 w 3599990"/>
                <a:gd name="connsiteY0" fmla="*/ 226651 h 1359877"/>
                <a:gd name="connsiteX1" fmla="*/ 226651 w 3599990"/>
                <a:gd name="connsiteY1" fmla="*/ 0 h 1359877"/>
                <a:gd name="connsiteX2" fmla="*/ 761588 w 3599990"/>
                <a:gd name="connsiteY2" fmla="*/ 0 h 1359877"/>
                <a:gd name="connsiteX3" fmla="*/ 1359459 w 3599990"/>
                <a:gd name="connsiteY3" fmla="*/ 0 h 1359877"/>
                <a:gd name="connsiteX4" fmla="*/ 2051730 w 3599990"/>
                <a:gd name="connsiteY4" fmla="*/ 0 h 1359877"/>
                <a:gd name="connsiteX5" fmla="*/ 2586667 w 3599990"/>
                <a:gd name="connsiteY5" fmla="*/ 0 h 1359877"/>
                <a:gd name="connsiteX6" fmla="*/ 3373339 w 3599990"/>
                <a:gd name="connsiteY6" fmla="*/ 0 h 1359877"/>
                <a:gd name="connsiteX7" fmla="*/ 3599990 w 3599990"/>
                <a:gd name="connsiteY7" fmla="*/ 226651 h 1359877"/>
                <a:gd name="connsiteX8" fmla="*/ 3599990 w 3599990"/>
                <a:gd name="connsiteY8" fmla="*/ 652741 h 1359877"/>
                <a:gd name="connsiteX9" fmla="*/ 3599990 w 3599990"/>
                <a:gd name="connsiteY9" fmla="*/ 1133226 h 1359877"/>
                <a:gd name="connsiteX10" fmla="*/ 3373339 w 3599990"/>
                <a:gd name="connsiteY10" fmla="*/ 1359877 h 1359877"/>
                <a:gd name="connsiteX11" fmla="*/ 2681068 w 3599990"/>
                <a:gd name="connsiteY11" fmla="*/ 1359877 h 1359877"/>
                <a:gd name="connsiteX12" fmla="*/ 2083197 w 3599990"/>
                <a:gd name="connsiteY12" fmla="*/ 1359877 h 1359877"/>
                <a:gd name="connsiteX13" fmla="*/ 1422392 w 3599990"/>
                <a:gd name="connsiteY13" fmla="*/ 1359877 h 1359877"/>
                <a:gd name="connsiteX14" fmla="*/ 887455 w 3599990"/>
                <a:gd name="connsiteY14" fmla="*/ 1359877 h 1359877"/>
                <a:gd name="connsiteX15" fmla="*/ 226651 w 3599990"/>
                <a:gd name="connsiteY15" fmla="*/ 1359877 h 1359877"/>
                <a:gd name="connsiteX16" fmla="*/ 0 w 3599990"/>
                <a:gd name="connsiteY16" fmla="*/ 1133226 h 1359877"/>
                <a:gd name="connsiteX17" fmla="*/ 0 w 3599990"/>
                <a:gd name="connsiteY17" fmla="*/ 689004 h 1359877"/>
                <a:gd name="connsiteX18" fmla="*/ 0 w 3599990"/>
                <a:gd name="connsiteY18" fmla="*/ 226651 h 135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99990" h="1359877" fill="none" extrusionOk="0">
                  <a:moveTo>
                    <a:pt x="0" y="226651"/>
                  </a:moveTo>
                  <a:cubicBezTo>
                    <a:pt x="15253" y="91111"/>
                    <a:pt x="115378" y="-11651"/>
                    <a:pt x="226651" y="0"/>
                  </a:cubicBezTo>
                  <a:cubicBezTo>
                    <a:pt x="417232" y="24166"/>
                    <a:pt x="631327" y="-20709"/>
                    <a:pt x="761588" y="0"/>
                  </a:cubicBezTo>
                  <a:cubicBezTo>
                    <a:pt x="891849" y="20709"/>
                    <a:pt x="1132790" y="-24075"/>
                    <a:pt x="1359459" y="0"/>
                  </a:cubicBezTo>
                  <a:cubicBezTo>
                    <a:pt x="1586128" y="24075"/>
                    <a:pt x="1792485" y="13757"/>
                    <a:pt x="2051730" y="0"/>
                  </a:cubicBezTo>
                  <a:cubicBezTo>
                    <a:pt x="2310975" y="-13757"/>
                    <a:pt x="2426910" y="-12623"/>
                    <a:pt x="2586667" y="0"/>
                  </a:cubicBezTo>
                  <a:cubicBezTo>
                    <a:pt x="2746424" y="12623"/>
                    <a:pt x="3049550" y="-23732"/>
                    <a:pt x="3373339" y="0"/>
                  </a:cubicBezTo>
                  <a:cubicBezTo>
                    <a:pt x="3512262" y="-1081"/>
                    <a:pt x="3609720" y="107735"/>
                    <a:pt x="3599990" y="226651"/>
                  </a:cubicBezTo>
                  <a:cubicBezTo>
                    <a:pt x="3580587" y="347961"/>
                    <a:pt x="3580839" y="445884"/>
                    <a:pt x="3599990" y="652741"/>
                  </a:cubicBezTo>
                  <a:cubicBezTo>
                    <a:pt x="3619142" y="859598"/>
                    <a:pt x="3595191" y="1023957"/>
                    <a:pt x="3599990" y="1133226"/>
                  </a:cubicBezTo>
                  <a:cubicBezTo>
                    <a:pt x="3594408" y="1252256"/>
                    <a:pt x="3472063" y="1375844"/>
                    <a:pt x="3373339" y="1359877"/>
                  </a:cubicBezTo>
                  <a:cubicBezTo>
                    <a:pt x="3130389" y="1361079"/>
                    <a:pt x="2992219" y="1366466"/>
                    <a:pt x="2681068" y="1359877"/>
                  </a:cubicBezTo>
                  <a:cubicBezTo>
                    <a:pt x="2369917" y="1353288"/>
                    <a:pt x="2229245" y="1379982"/>
                    <a:pt x="2083197" y="1359877"/>
                  </a:cubicBezTo>
                  <a:cubicBezTo>
                    <a:pt x="1937149" y="1339772"/>
                    <a:pt x="1727195" y="1348452"/>
                    <a:pt x="1422392" y="1359877"/>
                  </a:cubicBezTo>
                  <a:cubicBezTo>
                    <a:pt x="1117590" y="1371302"/>
                    <a:pt x="1050078" y="1376220"/>
                    <a:pt x="887455" y="1359877"/>
                  </a:cubicBezTo>
                  <a:cubicBezTo>
                    <a:pt x="724832" y="1343534"/>
                    <a:pt x="532729" y="1382185"/>
                    <a:pt x="226651" y="1359877"/>
                  </a:cubicBezTo>
                  <a:cubicBezTo>
                    <a:pt x="131348" y="1358694"/>
                    <a:pt x="2630" y="1255660"/>
                    <a:pt x="0" y="1133226"/>
                  </a:cubicBezTo>
                  <a:cubicBezTo>
                    <a:pt x="-2573" y="993123"/>
                    <a:pt x="17806" y="888036"/>
                    <a:pt x="0" y="689004"/>
                  </a:cubicBezTo>
                  <a:cubicBezTo>
                    <a:pt x="-17806" y="489972"/>
                    <a:pt x="-9194" y="343850"/>
                    <a:pt x="0" y="226651"/>
                  </a:cubicBezTo>
                  <a:close/>
                </a:path>
                <a:path w="3599990" h="1359877" stroke="0" extrusionOk="0">
                  <a:moveTo>
                    <a:pt x="0" y="226651"/>
                  </a:moveTo>
                  <a:cubicBezTo>
                    <a:pt x="5832" y="118902"/>
                    <a:pt x="110247" y="-10556"/>
                    <a:pt x="226651" y="0"/>
                  </a:cubicBezTo>
                  <a:cubicBezTo>
                    <a:pt x="424400" y="-31762"/>
                    <a:pt x="685311" y="23223"/>
                    <a:pt x="918922" y="0"/>
                  </a:cubicBezTo>
                  <a:cubicBezTo>
                    <a:pt x="1152533" y="-23223"/>
                    <a:pt x="1386251" y="11487"/>
                    <a:pt x="1516793" y="0"/>
                  </a:cubicBezTo>
                  <a:cubicBezTo>
                    <a:pt x="1647335" y="-11487"/>
                    <a:pt x="1811509" y="8066"/>
                    <a:pt x="2083197" y="0"/>
                  </a:cubicBezTo>
                  <a:cubicBezTo>
                    <a:pt x="2354885" y="-8066"/>
                    <a:pt x="2499285" y="-7026"/>
                    <a:pt x="2649601" y="0"/>
                  </a:cubicBezTo>
                  <a:cubicBezTo>
                    <a:pt x="2799917" y="7026"/>
                    <a:pt x="3088364" y="-14810"/>
                    <a:pt x="3373339" y="0"/>
                  </a:cubicBezTo>
                  <a:cubicBezTo>
                    <a:pt x="3485377" y="-15026"/>
                    <a:pt x="3611518" y="99375"/>
                    <a:pt x="3599990" y="226651"/>
                  </a:cubicBezTo>
                  <a:cubicBezTo>
                    <a:pt x="3603916" y="392798"/>
                    <a:pt x="3605729" y="596388"/>
                    <a:pt x="3599990" y="698070"/>
                  </a:cubicBezTo>
                  <a:cubicBezTo>
                    <a:pt x="3594251" y="799752"/>
                    <a:pt x="3609458" y="1006756"/>
                    <a:pt x="3599990" y="1133226"/>
                  </a:cubicBezTo>
                  <a:cubicBezTo>
                    <a:pt x="3597063" y="1254837"/>
                    <a:pt x="3522401" y="1344352"/>
                    <a:pt x="3373339" y="1359877"/>
                  </a:cubicBezTo>
                  <a:cubicBezTo>
                    <a:pt x="3215063" y="1345725"/>
                    <a:pt x="2944145" y="1381017"/>
                    <a:pt x="2775468" y="1359877"/>
                  </a:cubicBezTo>
                  <a:cubicBezTo>
                    <a:pt x="2606791" y="1338737"/>
                    <a:pt x="2367382" y="1345173"/>
                    <a:pt x="2209064" y="1359877"/>
                  </a:cubicBezTo>
                  <a:cubicBezTo>
                    <a:pt x="2050746" y="1374581"/>
                    <a:pt x="1846750" y="1359839"/>
                    <a:pt x="1611194" y="1359877"/>
                  </a:cubicBezTo>
                  <a:cubicBezTo>
                    <a:pt x="1375638" y="1359916"/>
                    <a:pt x="1287496" y="1338595"/>
                    <a:pt x="981856" y="1359877"/>
                  </a:cubicBezTo>
                  <a:cubicBezTo>
                    <a:pt x="676216" y="1381159"/>
                    <a:pt x="451706" y="1323277"/>
                    <a:pt x="226651" y="1359877"/>
                  </a:cubicBezTo>
                  <a:cubicBezTo>
                    <a:pt x="117284" y="1352222"/>
                    <a:pt x="-9334" y="1252465"/>
                    <a:pt x="0" y="1133226"/>
                  </a:cubicBezTo>
                  <a:cubicBezTo>
                    <a:pt x="-1107" y="914041"/>
                    <a:pt x="-15997" y="801191"/>
                    <a:pt x="0" y="661807"/>
                  </a:cubicBezTo>
                  <a:cubicBezTo>
                    <a:pt x="15997" y="522423"/>
                    <a:pt x="12492" y="399160"/>
                    <a:pt x="0" y="22665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65901072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e-IL" b="1" dirty="0">
                  <a:solidFill>
                    <a:schemeClr val="accent6"/>
                  </a:solidFill>
                </a:rPr>
                <a:t>הידעתם?</a:t>
              </a:r>
            </a:p>
            <a:p>
              <a:r>
                <a:rPr lang="he-IL" dirty="0">
                  <a:solidFill>
                    <a:schemeClr val="tx1"/>
                  </a:solidFill>
                </a:rPr>
                <a:t>בישראל חיים כמה מינים של צבאים. הנפוץ ביותר הוא הצבי הישראלי.</a:t>
              </a:r>
              <a:endParaRPr lang="en-IL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Hexagon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34FA55F-F6E7-62D1-BC9F-4125E4513384}"/>
              </a:ext>
            </a:extLst>
          </p:cNvPr>
          <p:cNvSpPr/>
          <p:nvPr/>
        </p:nvSpPr>
        <p:spPr>
          <a:xfrm>
            <a:off x="166907" y="6084029"/>
            <a:ext cx="751809" cy="584775"/>
          </a:xfrm>
          <a:prstGeom prst="hex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sz="1600" dirty="0"/>
              <a:t>סיום</a:t>
            </a:r>
            <a:endParaRPr lang="en-IL" sz="1600" dirty="0"/>
          </a:p>
        </p:txBody>
      </p:sp>
    </p:spTree>
    <p:extLst>
      <p:ext uri="{BB962C8B-B14F-4D97-AF65-F5344CB8AC3E}">
        <p14:creationId xmlns:p14="http://schemas.microsoft.com/office/powerpoint/2010/main" val="13874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8FC3A-5343-05EB-F8ED-739303F8D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507BC0-F8CC-A90A-4A2F-0D16E83F4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בינגו יונקים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7E8D60-B05C-A886-F27F-A86C34BB93D5}"/>
              </a:ext>
            </a:extLst>
          </p:cNvPr>
          <p:cNvSpPr txBox="1"/>
          <p:nvPr/>
        </p:nvSpPr>
        <p:spPr>
          <a:xfrm>
            <a:off x="9542265" y="6383402"/>
            <a:ext cx="1263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400" dirty="0"/>
              <a:t>צילום: </a:t>
            </a:r>
            <a:r>
              <a:rPr lang="en-US" sz="1400" dirty="0">
                <a:hlinkClick r:id="rId2"/>
              </a:rPr>
              <a:t>Rufus46</a:t>
            </a:r>
            <a:endParaRPr lang="en-US" sz="14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8BB6D4D-1095-6CF1-B2EF-1AFAF1170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075" y="1429793"/>
            <a:ext cx="6224677" cy="4856705"/>
          </a:xfrm>
          <a:prstGeom prst="rect">
            <a:avLst/>
          </a:prstGeom>
          <a:ln w="3810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6CB735D-8140-1DA6-B646-120A056495D2}"/>
              </a:ext>
            </a:extLst>
          </p:cNvPr>
          <p:cNvGrpSpPr/>
          <p:nvPr/>
        </p:nvGrpSpPr>
        <p:grpSpPr>
          <a:xfrm>
            <a:off x="416673" y="513193"/>
            <a:ext cx="4164402" cy="3563863"/>
            <a:chOff x="416673" y="513193"/>
            <a:chExt cx="4164402" cy="356386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A834A89-6AB2-6C0E-7075-D29879BE850D}"/>
                </a:ext>
              </a:extLst>
            </p:cNvPr>
            <p:cNvSpPr txBox="1"/>
            <p:nvPr/>
          </p:nvSpPr>
          <p:spPr>
            <a:xfrm>
              <a:off x="619756" y="3492281"/>
              <a:ext cx="15969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e-IL" sz="3200" dirty="0">
                  <a:solidFill>
                    <a:schemeClr val="accent6"/>
                  </a:solidFill>
                </a:rPr>
                <a:t>צבי הנגב</a:t>
              </a:r>
              <a:endParaRPr lang="en-US" sz="3200" dirty="0">
                <a:solidFill>
                  <a:schemeClr val="accent6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00609E3-00A4-30E1-026A-5A0B46C44FF2}"/>
                </a:ext>
              </a:extLst>
            </p:cNvPr>
            <p:cNvCxnSpPr>
              <a:cxnSpLocks/>
            </p:cNvCxnSpPr>
            <p:nvPr/>
          </p:nvCxnSpPr>
          <p:spPr>
            <a:xfrm>
              <a:off x="2415959" y="3937068"/>
              <a:ext cx="2165116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16EA9EB-A889-D3BD-C65D-77CEB8C081BD}"/>
                </a:ext>
              </a:extLst>
            </p:cNvPr>
            <p:cNvSpPr/>
            <p:nvPr/>
          </p:nvSpPr>
          <p:spPr>
            <a:xfrm>
              <a:off x="416673" y="513193"/>
              <a:ext cx="3791912" cy="1679022"/>
            </a:xfrm>
            <a:custGeom>
              <a:avLst/>
              <a:gdLst>
                <a:gd name="connsiteX0" fmla="*/ 0 w 3791912"/>
                <a:gd name="connsiteY0" fmla="*/ 279843 h 1679022"/>
                <a:gd name="connsiteX1" fmla="*/ 279843 w 3791912"/>
                <a:gd name="connsiteY1" fmla="*/ 0 h 1679022"/>
                <a:gd name="connsiteX2" fmla="*/ 829321 w 3791912"/>
                <a:gd name="connsiteY2" fmla="*/ 0 h 1679022"/>
                <a:gd name="connsiteX3" fmla="*/ 1443444 w 3791912"/>
                <a:gd name="connsiteY3" fmla="*/ 0 h 1679022"/>
                <a:gd name="connsiteX4" fmla="*/ 2154534 w 3791912"/>
                <a:gd name="connsiteY4" fmla="*/ 0 h 1679022"/>
                <a:gd name="connsiteX5" fmla="*/ 2704013 w 3791912"/>
                <a:gd name="connsiteY5" fmla="*/ 0 h 1679022"/>
                <a:gd name="connsiteX6" fmla="*/ 3512069 w 3791912"/>
                <a:gd name="connsiteY6" fmla="*/ 0 h 1679022"/>
                <a:gd name="connsiteX7" fmla="*/ 3791912 w 3791912"/>
                <a:gd name="connsiteY7" fmla="*/ 279843 h 1679022"/>
                <a:gd name="connsiteX8" fmla="*/ 3791912 w 3791912"/>
                <a:gd name="connsiteY8" fmla="*/ 805931 h 1679022"/>
                <a:gd name="connsiteX9" fmla="*/ 3791912 w 3791912"/>
                <a:gd name="connsiteY9" fmla="*/ 1399179 h 1679022"/>
                <a:gd name="connsiteX10" fmla="*/ 3512069 w 3791912"/>
                <a:gd name="connsiteY10" fmla="*/ 1679022 h 1679022"/>
                <a:gd name="connsiteX11" fmla="*/ 2800979 w 3791912"/>
                <a:gd name="connsiteY11" fmla="*/ 1679022 h 1679022"/>
                <a:gd name="connsiteX12" fmla="*/ 2186856 w 3791912"/>
                <a:gd name="connsiteY12" fmla="*/ 1679022 h 1679022"/>
                <a:gd name="connsiteX13" fmla="*/ 1508089 w 3791912"/>
                <a:gd name="connsiteY13" fmla="*/ 1679022 h 1679022"/>
                <a:gd name="connsiteX14" fmla="*/ 958610 w 3791912"/>
                <a:gd name="connsiteY14" fmla="*/ 1679022 h 1679022"/>
                <a:gd name="connsiteX15" fmla="*/ 279843 w 3791912"/>
                <a:gd name="connsiteY15" fmla="*/ 1679022 h 1679022"/>
                <a:gd name="connsiteX16" fmla="*/ 0 w 3791912"/>
                <a:gd name="connsiteY16" fmla="*/ 1399179 h 1679022"/>
                <a:gd name="connsiteX17" fmla="*/ 0 w 3791912"/>
                <a:gd name="connsiteY17" fmla="*/ 850704 h 1679022"/>
                <a:gd name="connsiteX18" fmla="*/ 0 w 3791912"/>
                <a:gd name="connsiteY18" fmla="*/ 279843 h 1679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91912" h="1679022" fill="none" extrusionOk="0">
                  <a:moveTo>
                    <a:pt x="0" y="279843"/>
                  </a:moveTo>
                  <a:cubicBezTo>
                    <a:pt x="16582" y="114023"/>
                    <a:pt x="151202" y="-21715"/>
                    <a:pt x="279843" y="0"/>
                  </a:cubicBezTo>
                  <a:cubicBezTo>
                    <a:pt x="449169" y="-18951"/>
                    <a:pt x="664530" y="25127"/>
                    <a:pt x="829321" y="0"/>
                  </a:cubicBezTo>
                  <a:cubicBezTo>
                    <a:pt x="994112" y="-25127"/>
                    <a:pt x="1300765" y="6527"/>
                    <a:pt x="1443444" y="0"/>
                  </a:cubicBezTo>
                  <a:cubicBezTo>
                    <a:pt x="1586123" y="-6527"/>
                    <a:pt x="1812920" y="-837"/>
                    <a:pt x="2154534" y="0"/>
                  </a:cubicBezTo>
                  <a:cubicBezTo>
                    <a:pt x="2496148" y="837"/>
                    <a:pt x="2490419" y="24429"/>
                    <a:pt x="2704013" y="0"/>
                  </a:cubicBezTo>
                  <a:cubicBezTo>
                    <a:pt x="2917607" y="-24429"/>
                    <a:pt x="3192568" y="3063"/>
                    <a:pt x="3512069" y="0"/>
                  </a:cubicBezTo>
                  <a:cubicBezTo>
                    <a:pt x="3699677" y="-2598"/>
                    <a:pt x="3820476" y="143666"/>
                    <a:pt x="3791912" y="279843"/>
                  </a:cubicBezTo>
                  <a:cubicBezTo>
                    <a:pt x="3781721" y="437824"/>
                    <a:pt x="3776313" y="650502"/>
                    <a:pt x="3791912" y="805931"/>
                  </a:cubicBezTo>
                  <a:cubicBezTo>
                    <a:pt x="3807511" y="961360"/>
                    <a:pt x="3774494" y="1263475"/>
                    <a:pt x="3791912" y="1399179"/>
                  </a:cubicBezTo>
                  <a:cubicBezTo>
                    <a:pt x="3772994" y="1532900"/>
                    <a:pt x="3660682" y="1682607"/>
                    <a:pt x="3512069" y="1679022"/>
                  </a:cubicBezTo>
                  <a:cubicBezTo>
                    <a:pt x="3185023" y="1670491"/>
                    <a:pt x="2983542" y="1710302"/>
                    <a:pt x="2800979" y="1679022"/>
                  </a:cubicBezTo>
                  <a:cubicBezTo>
                    <a:pt x="2618416" y="1647743"/>
                    <a:pt x="2337456" y="1654715"/>
                    <a:pt x="2186856" y="1679022"/>
                  </a:cubicBezTo>
                  <a:cubicBezTo>
                    <a:pt x="2036256" y="1703329"/>
                    <a:pt x="1806863" y="1712167"/>
                    <a:pt x="1508089" y="1679022"/>
                  </a:cubicBezTo>
                  <a:cubicBezTo>
                    <a:pt x="1209315" y="1645877"/>
                    <a:pt x="1204194" y="1651749"/>
                    <a:pt x="958610" y="1679022"/>
                  </a:cubicBezTo>
                  <a:cubicBezTo>
                    <a:pt x="713026" y="1706295"/>
                    <a:pt x="552063" y="1670227"/>
                    <a:pt x="279843" y="1679022"/>
                  </a:cubicBezTo>
                  <a:cubicBezTo>
                    <a:pt x="139649" y="1678453"/>
                    <a:pt x="7126" y="1546302"/>
                    <a:pt x="0" y="1399179"/>
                  </a:cubicBezTo>
                  <a:cubicBezTo>
                    <a:pt x="-9352" y="1238696"/>
                    <a:pt x="-14796" y="1044892"/>
                    <a:pt x="0" y="850704"/>
                  </a:cubicBezTo>
                  <a:cubicBezTo>
                    <a:pt x="14796" y="656516"/>
                    <a:pt x="11614" y="467365"/>
                    <a:pt x="0" y="279843"/>
                  </a:cubicBezTo>
                  <a:close/>
                </a:path>
                <a:path w="3791912" h="1679022" stroke="0" extrusionOk="0">
                  <a:moveTo>
                    <a:pt x="0" y="279843"/>
                  </a:moveTo>
                  <a:cubicBezTo>
                    <a:pt x="6707" y="145331"/>
                    <a:pt x="129893" y="-5539"/>
                    <a:pt x="279843" y="0"/>
                  </a:cubicBezTo>
                  <a:cubicBezTo>
                    <a:pt x="476061" y="14290"/>
                    <a:pt x="635696" y="33778"/>
                    <a:pt x="990933" y="0"/>
                  </a:cubicBezTo>
                  <a:cubicBezTo>
                    <a:pt x="1346170" y="-33778"/>
                    <a:pt x="1320172" y="26766"/>
                    <a:pt x="1605056" y="0"/>
                  </a:cubicBezTo>
                  <a:cubicBezTo>
                    <a:pt x="1889940" y="-26766"/>
                    <a:pt x="2004942" y="13978"/>
                    <a:pt x="2186856" y="0"/>
                  </a:cubicBezTo>
                  <a:cubicBezTo>
                    <a:pt x="2368770" y="-13978"/>
                    <a:pt x="2561405" y="27767"/>
                    <a:pt x="2768657" y="0"/>
                  </a:cubicBezTo>
                  <a:cubicBezTo>
                    <a:pt x="2975909" y="-27767"/>
                    <a:pt x="3255551" y="3663"/>
                    <a:pt x="3512069" y="0"/>
                  </a:cubicBezTo>
                  <a:cubicBezTo>
                    <a:pt x="3647279" y="-22122"/>
                    <a:pt x="3810437" y="121915"/>
                    <a:pt x="3791912" y="279843"/>
                  </a:cubicBezTo>
                  <a:cubicBezTo>
                    <a:pt x="3785560" y="474630"/>
                    <a:pt x="3790065" y="588523"/>
                    <a:pt x="3791912" y="861898"/>
                  </a:cubicBezTo>
                  <a:cubicBezTo>
                    <a:pt x="3793759" y="1135273"/>
                    <a:pt x="3781329" y="1272232"/>
                    <a:pt x="3791912" y="1399179"/>
                  </a:cubicBezTo>
                  <a:cubicBezTo>
                    <a:pt x="3773681" y="1531524"/>
                    <a:pt x="3690062" y="1663787"/>
                    <a:pt x="3512069" y="1679022"/>
                  </a:cubicBezTo>
                  <a:cubicBezTo>
                    <a:pt x="3363279" y="1654263"/>
                    <a:pt x="3116990" y="1656535"/>
                    <a:pt x="2897946" y="1679022"/>
                  </a:cubicBezTo>
                  <a:cubicBezTo>
                    <a:pt x="2678902" y="1701509"/>
                    <a:pt x="2524513" y="1657118"/>
                    <a:pt x="2316145" y="1679022"/>
                  </a:cubicBezTo>
                  <a:cubicBezTo>
                    <a:pt x="2107777" y="1700926"/>
                    <a:pt x="1872641" y="1707230"/>
                    <a:pt x="1702022" y="1679022"/>
                  </a:cubicBezTo>
                  <a:cubicBezTo>
                    <a:pt x="1531403" y="1650814"/>
                    <a:pt x="1362935" y="1691030"/>
                    <a:pt x="1055577" y="1679022"/>
                  </a:cubicBezTo>
                  <a:cubicBezTo>
                    <a:pt x="748220" y="1667014"/>
                    <a:pt x="640819" y="1690807"/>
                    <a:pt x="279843" y="1679022"/>
                  </a:cubicBezTo>
                  <a:cubicBezTo>
                    <a:pt x="141947" y="1670956"/>
                    <a:pt x="-25432" y="1537556"/>
                    <a:pt x="0" y="1399179"/>
                  </a:cubicBezTo>
                  <a:cubicBezTo>
                    <a:pt x="-17566" y="1228984"/>
                    <a:pt x="402" y="1084047"/>
                    <a:pt x="0" y="817124"/>
                  </a:cubicBezTo>
                  <a:cubicBezTo>
                    <a:pt x="-402" y="550202"/>
                    <a:pt x="-22041" y="521296"/>
                    <a:pt x="0" y="27984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65901072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e-IL" b="1" dirty="0">
                  <a:solidFill>
                    <a:schemeClr val="accent6"/>
                  </a:solidFill>
                </a:rPr>
                <a:t>הידעתם?</a:t>
              </a:r>
            </a:p>
            <a:p>
              <a:r>
                <a:rPr lang="he-IL" dirty="0">
                  <a:solidFill>
                    <a:schemeClr val="tx1"/>
                  </a:solidFill>
                </a:rPr>
                <a:t>צבי הנגב דומה מאוד לצבי הישראלי, אך הוא מעט יותר קטן ועדין. הוא מסוגל לשרוד ללא מים, היות שהוא מקבל את כל הנוזלים הדרושים לו מהמזון.</a:t>
              </a:r>
              <a:endParaRPr lang="en-IL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Hexagon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1AF14CDF-4101-E976-156A-D6B08A4D30F2}"/>
              </a:ext>
            </a:extLst>
          </p:cNvPr>
          <p:cNvSpPr/>
          <p:nvPr/>
        </p:nvSpPr>
        <p:spPr>
          <a:xfrm>
            <a:off x="166907" y="6084029"/>
            <a:ext cx="751809" cy="584775"/>
          </a:xfrm>
          <a:prstGeom prst="hex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sz="1600" dirty="0"/>
              <a:t>סיום</a:t>
            </a:r>
            <a:endParaRPr lang="en-IL" sz="1600" dirty="0"/>
          </a:p>
        </p:txBody>
      </p:sp>
    </p:spTree>
    <p:extLst>
      <p:ext uri="{BB962C8B-B14F-4D97-AF65-F5344CB8AC3E}">
        <p14:creationId xmlns:p14="http://schemas.microsoft.com/office/powerpoint/2010/main" val="95715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C85DB-2798-948B-28CD-19D66420A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DA0E6C-B777-DCB5-D9BE-2411F6909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בינגו יונקים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CADBE4-375F-9E5F-D680-DB24D87302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1758" y="1487092"/>
            <a:ext cx="7199672" cy="4806164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C210064-E835-0F6B-7071-4EE9387EED36}"/>
              </a:ext>
            </a:extLst>
          </p:cNvPr>
          <p:cNvSpPr txBox="1"/>
          <p:nvPr/>
        </p:nvSpPr>
        <p:spPr>
          <a:xfrm>
            <a:off x="9088981" y="6376416"/>
            <a:ext cx="13051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400" dirty="0"/>
              <a:t>צילום: עוז ריטנר</a:t>
            </a:r>
            <a:endParaRPr lang="en-US" sz="1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40879D-293C-78A4-A48C-2539CA292B85}"/>
              </a:ext>
            </a:extLst>
          </p:cNvPr>
          <p:cNvGrpSpPr/>
          <p:nvPr/>
        </p:nvGrpSpPr>
        <p:grpSpPr>
          <a:xfrm>
            <a:off x="416673" y="609754"/>
            <a:ext cx="3599990" cy="3467302"/>
            <a:chOff x="416673" y="609754"/>
            <a:chExt cx="3599990" cy="346730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B755DAE-E51B-DD5A-638D-9FCDF51E54C7}"/>
                </a:ext>
              </a:extLst>
            </p:cNvPr>
            <p:cNvSpPr txBox="1"/>
            <p:nvPr/>
          </p:nvSpPr>
          <p:spPr>
            <a:xfrm>
              <a:off x="824940" y="3492281"/>
              <a:ext cx="13917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e-IL" sz="3200" dirty="0">
                  <a:solidFill>
                    <a:schemeClr val="accent6"/>
                  </a:solidFill>
                </a:rPr>
                <a:t>תן זהוב</a:t>
              </a:r>
              <a:endParaRPr lang="en-US" sz="3200" dirty="0">
                <a:solidFill>
                  <a:schemeClr val="accent6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874E228-FF13-E468-AB4B-D1708C2B81F8}"/>
                </a:ext>
              </a:extLst>
            </p:cNvPr>
            <p:cNvCxnSpPr>
              <a:cxnSpLocks/>
            </p:cNvCxnSpPr>
            <p:nvPr/>
          </p:nvCxnSpPr>
          <p:spPr>
            <a:xfrm>
              <a:off x="2415959" y="3937068"/>
              <a:ext cx="749270" cy="1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C9513FBC-C1F4-4941-E5C6-11B11EEE9634}"/>
                </a:ext>
              </a:extLst>
            </p:cNvPr>
            <p:cNvSpPr/>
            <p:nvPr/>
          </p:nvSpPr>
          <p:spPr>
            <a:xfrm>
              <a:off x="416673" y="609754"/>
              <a:ext cx="3599990" cy="1865707"/>
            </a:xfrm>
            <a:custGeom>
              <a:avLst/>
              <a:gdLst>
                <a:gd name="connsiteX0" fmla="*/ 0 w 3599990"/>
                <a:gd name="connsiteY0" fmla="*/ 310957 h 1865707"/>
                <a:gd name="connsiteX1" fmla="*/ 310957 w 3599990"/>
                <a:gd name="connsiteY1" fmla="*/ 0 h 1865707"/>
                <a:gd name="connsiteX2" fmla="*/ 817230 w 3599990"/>
                <a:gd name="connsiteY2" fmla="*/ 0 h 1865707"/>
                <a:gd name="connsiteX3" fmla="*/ 1383064 w 3599990"/>
                <a:gd name="connsiteY3" fmla="*/ 0 h 1865707"/>
                <a:gd name="connsiteX4" fmla="*/ 2038241 w 3599990"/>
                <a:gd name="connsiteY4" fmla="*/ 0 h 1865707"/>
                <a:gd name="connsiteX5" fmla="*/ 2544514 w 3599990"/>
                <a:gd name="connsiteY5" fmla="*/ 0 h 1865707"/>
                <a:gd name="connsiteX6" fmla="*/ 3289033 w 3599990"/>
                <a:gd name="connsiteY6" fmla="*/ 0 h 1865707"/>
                <a:gd name="connsiteX7" fmla="*/ 3599990 w 3599990"/>
                <a:gd name="connsiteY7" fmla="*/ 310957 h 1865707"/>
                <a:gd name="connsiteX8" fmla="*/ 3599990 w 3599990"/>
                <a:gd name="connsiteY8" fmla="*/ 895540 h 1865707"/>
                <a:gd name="connsiteX9" fmla="*/ 3599990 w 3599990"/>
                <a:gd name="connsiteY9" fmla="*/ 1554750 h 1865707"/>
                <a:gd name="connsiteX10" fmla="*/ 3289033 w 3599990"/>
                <a:gd name="connsiteY10" fmla="*/ 1865707 h 1865707"/>
                <a:gd name="connsiteX11" fmla="*/ 2633856 w 3599990"/>
                <a:gd name="connsiteY11" fmla="*/ 1865707 h 1865707"/>
                <a:gd name="connsiteX12" fmla="*/ 2068022 w 3599990"/>
                <a:gd name="connsiteY12" fmla="*/ 1865707 h 1865707"/>
                <a:gd name="connsiteX13" fmla="*/ 1442626 w 3599990"/>
                <a:gd name="connsiteY13" fmla="*/ 1865707 h 1865707"/>
                <a:gd name="connsiteX14" fmla="*/ 936353 w 3599990"/>
                <a:gd name="connsiteY14" fmla="*/ 1865707 h 1865707"/>
                <a:gd name="connsiteX15" fmla="*/ 310957 w 3599990"/>
                <a:gd name="connsiteY15" fmla="*/ 1865707 h 1865707"/>
                <a:gd name="connsiteX16" fmla="*/ 0 w 3599990"/>
                <a:gd name="connsiteY16" fmla="*/ 1554750 h 1865707"/>
                <a:gd name="connsiteX17" fmla="*/ 0 w 3599990"/>
                <a:gd name="connsiteY17" fmla="*/ 945291 h 1865707"/>
                <a:gd name="connsiteX18" fmla="*/ 0 w 3599990"/>
                <a:gd name="connsiteY18" fmla="*/ 310957 h 1865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99990" h="1865707" fill="none" extrusionOk="0">
                  <a:moveTo>
                    <a:pt x="0" y="310957"/>
                  </a:moveTo>
                  <a:cubicBezTo>
                    <a:pt x="26824" y="120994"/>
                    <a:pt x="147287" y="-6760"/>
                    <a:pt x="310957" y="0"/>
                  </a:cubicBezTo>
                  <a:cubicBezTo>
                    <a:pt x="493882" y="9888"/>
                    <a:pt x="688143" y="16513"/>
                    <a:pt x="817230" y="0"/>
                  </a:cubicBezTo>
                  <a:cubicBezTo>
                    <a:pt x="946317" y="-16513"/>
                    <a:pt x="1212087" y="-21379"/>
                    <a:pt x="1383064" y="0"/>
                  </a:cubicBezTo>
                  <a:cubicBezTo>
                    <a:pt x="1554041" y="21379"/>
                    <a:pt x="1883829" y="16638"/>
                    <a:pt x="2038241" y="0"/>
                  </a:cubicBezTo>
                  <a:cubicBezTo>
                    <a:pt x="2192653" y="-16638"/>
                    <a:pt x="2421463" y="3831"/>
                    <a:pt x="2544514" y="0"/>
                  </a:cubicBezTo>
                  <a:cubicBezTo>
                    <a:pt x="2667565" y="-3831"/>
                    <a:pt x="3119766" y="11356"/>
                    <a:pt x="3289033" y="0"/>
                  </a:cubicBezTo>
                  <a:cubicBezTo>
                    <a:pt x="3501577" y="-3207"/>
                    <a:pt x="3635864" y="162298"/>
                    <a:pt x="3599990" y="310957"/>
                  </a:cubicBezTo>
                  <a:cubicBezTo>
                    <a:pt x="3571496" y="528944"/>
                    <a:pt x="3583665" y="655893"/>
                    <a:pt x="3599990" y="895540"/>
                  </a:cubicBezTo>
                  <a:cubicBezTo>
                    <a:pt x="3616315" y="1135187"/>
                    <a:pt x="3632747" y="1409126"/>
                    <a:pt x="3599990" y="1554750"/>
                  </a:cubicBezTo>
                  <a:cubicBezTo>
                    <a:pt x="3571228" y="1694816"/>
                    <a:pt x="3434204" y="1881743"/>
                    <a:pt x="3289033" y="1865707"/>
                  </a:cubicBezTo>
                  <a:cubicBezTo>
                    <a:pt x="3091532" y="1853317"/>
                    <a:pt x="2908981" y="1887049"/>
                    <a:pt x="2633856" y="1865707"/>
                  </a:cubicBezTo>
                  <a:cubicBezTo>
                    <a:pt x="2358731" y="1844365"/>
                    <a:pt x="2213232" y="1880070"/>
                    <a:pt x="2068022" y="1865707"/>
                  </a:cubicBezTo>
                  <a:cubicBezTo>
                    <a:pt x="1922812" y="1851344"/>
                    <a:pt x="1588014" y="1844765"/>
                    <a:pt x="1442626" y="1865707"/>
                  </a:cubicBezTo>
                  <a:cubicBezTo>
                    <a:pt x="1297238" y="1886649"/>
                    <a:pt x="1140287" y="1887981"/>
                    <a:pt x="936353" y="1865707"/>
                  </a:cubicBezTo>
                  <a:cubicBezTo>
                    <a:pt x="732419" y="1843433"/>
                    <a:pt x="484982" y="1845815"/>
                    <a:pt x="310957" y="1865707"/>
                  </a:cubicBezTo>
                  <a:cubicBezTo>
                    <a:pt x="159914" y="1864887"/>
                    <a:pt x="9519" y="1716562"/>
                    <a:pt x="0" y="1554750"/>
                  </a:cubicBezTo>
                  <a:cubicBezTo>
                    <a:pt x="17472" y="1350147"/>
                    <a:pt x="-19152" y="1193721"/>
                    <a:pt x="0" y="945291"/>
                  </a:cubicBezTo>
                  <a:cubicBezTo>
                    <a:pt x="19152" y="696861"/>
                    <a:pt x="23861" y="604015"/>
                    <a:pt x="0" y="310957"/>
                  </a:cubicBezTo>
                  <a:close/>
                </a:path>
                <a:path w="3599990" h="1865707" stroke="0" extrusionOk="0">
                  <a:moveTo>
                    <a:pt x="0" y="310957"/>
                  </a:moveTo>
                  <a:cubicBezTo>
                    <a:pt x="1483" y="143651"/>
                    <a:pt x="150876" y="-14025"/>
                    <a:pt x="310957" y="0"/>
                  </a:cubicBezTo>
                  <a:cubicBezTo>
                    <a:pt x="503061" y="29624"/>
                    <a:pt x="659451" y="30355"/>
                    <a:pt x="966134" y="0"/>
                  </a:cubicBezTo>
                  <a:cubicBezTo>
                    <a:pt x="1272817" y="-30355"/>
                    <a:pt x="1355817" y="8244"/>
                    <a:pt x="1531968" y="0"/>
                  </a:cubicBezTo>
                  <a:cubicBezTo>
                    <a:pt x="1708119" y="-8244"/>
                    <a:pt x="1821295" y="11155"/>
                    <a:pt x="2068022" y="0"/>
                  </a:cubicBezTo>
                  <a:cubicBezTo>
                    <a:pt x="2314749" y="-11155"/>
                    <a:pt x="2400938" y="25141"/>
                    <a:pt x="2604076" y="0"/>
                  </a:cubicBezTo>
                  <a:cubicBezTo>
                    <a:pt x="2807214" y="-25141"/>
                    <a:pt x="3019548" y="-28507"/>
                    <a:pt x="3289033" y="0"/>
                  </a:cubicBezTo>
                  <a:cubicBezTo>
                    <a:pt x="3456635" y="-4729"/>
                    <a:pt x="3639630" y="131998"/>
                    <a:pt x="3599990" y="310957"/>
                  </a:cubicBezTo>
                  <a:cubicBezTo>
                    <a:pt x="3568738" y="443508"/>
                    <a:pt x="3610941" y="637888"/>
                    <a:pt x="3599990" y="957729"/>
                  </a:cubicBezTo>
                  <a:cubicBezTo>
                    <a:pt x="3589039" y="1277570"/>
                    <a:pt x="3595307" y="1328644"/>
                    <a:pt x="3599990" y="1554750"/>
                  </a:cubicBezTo>
                  <a:cubicBezTo>
                    <a:pt x="3573416" y="1694117"/>
                    <a:pt x="3493591" y="1844374"/>
                    <a:pt x="3289033" y="1865707"/>
                  </a:cubicBezTo>
                  <a:cubicBezTo>
                    <a:pt x="3019113" y="1881621"/>
                    <a:pt x="2858592" y="1892037"/>
                    <a:pt x="2723199" y="1865707"/>
                  </a:cubicBezTo>
                  <a:cubicBezTo>
                    <a:pt x="2587806" y="1839377"/>
                    <a:pt x="2327168" y="1856155"/>
                    <a:pt x="2187145" y="1865707"/>
                  </a:cubicBezTo>
                  <a:cubicBezTo>
                    <a:pt x="2047122" y="1875259"/>
                    <a:pt x="1775022" y="1876714"/>
                    <a:pt x="1621310" y="1865707"/>
                  </a:cubicBezTo>
                  <a:cubicBezTo>
                    <a:pt x="1467599" y="1854700"/>
                    <a:pt x="1166300" y="1886931"/>
                    <a:pt x="1025695" y="1865707"/>
                  </a:cubicBezTo>
                  <a:cubicBezTo>
                    <a:pt x="885090" y="1844483"/>
                    <a:pt x="495552" y="1901015"/>
                    <a:pt x="310957" y="1865707"/>
                  </a:cubicBezTo>
                  <a:cubicBezTo>
                    <a:pt x="149402" y="1860776"/>
                    <a:pt x="-6658" y="1722252"/>
                    <a:pt x="0" y="1554750"/>
                  </a:cubicBezTo>
                  <a:cubicBezTo>
                    <a:pt x="18113" y="1380758"/>
                    <a:pt x="-8413" y="1099422"/>
                    <a:pt x="0" y="907978"/>
                  </a:cubicBezTo>
                  <a:cubicBezTo>
                    <a:pt x="8413" y="716534"/>
                    <a:pt x="11082" y="526896"/>
                    <a:pt x="0" y="31095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65901072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e-IL" b="1" dirty="0">
                  <a:solidFill>
                    <a:schemeClr val="accent6"/>
                  </a:solidFill>
                </a:rPr>
                <a:t>הידעתם?</a:t>
              </a:r>
            </a:p>
            <a:p>
              <a:r>
                <a:rPr lang="he-IL" dirty="0">
                  <a:solidFill>
                    <a:schemeClr val="tx1"/>
                  </a:solidFill>
                </a:rPr>
                <a:t>התן הוא סתגלן מאוד, ובשנים האחרונות הפך למין מלווה אדם, שנפוץ ביישובים רבים. לעת ליל אפשר לשמוע את יללות התנים נישאות למרחק רב.</a:t>
              </a:r>
              <a:endParaRPr lang="en-IL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Hexagon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35A98741-B192-E6D1-9332-20103837AD16}"/>
              </a:ext>
            </a:extLst>
          </p:cNvPr>
          <p:cNvSpPr/>
          <p:nvPr/>
        </p:nvSpPr>
        <p:spPr>
          <a:xfrm>
            <a:off x="166907" y="6084029"/>
            <a:ext cx="751809" cy="584775"/>
          </a:xfrm>
          <a:prstGeom prst="hex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sz="1600" dirty="0"/>
              <a:t>סיום</a:t>
            </a:r>
            <a:endParaRPr lang="en-IL" sz="1600" dirty="0"/>
          </a:p>
        </p:txBody>
      </p:sp>
    </p:spTree>
    <p:extLst>
      <p:ext uri="{BB962C8B-B14F-4D97-AF65-F5344CB8AC3E}">
        <p14:creationId xmlns:p14="http://schemas.microsoft.com/office/powerpoint/2010/main" val="178390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BEC20-6A86-E1B4-6EBD-9D0F4CC11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28E375-C033-432E-EF32-1229348A9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בינגו יונקים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F4D8276-91D0-AF70-8945-3E2687072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1758" y="1490283"/>
            <a:ext cx="7199672" cy="4799781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140BE9B-8C4E-7FA1-CF90-487838CAD894}"/>
              </a:ext>
            </a:extLst>
          </p:cNvPr>
          <p:cNvSpPr txBox="1"/>
          <p:nvPr/>
        </p:nvSpPr>
        <p:spPr>
          <a:xfrm>
            <a:off x="9017537" y="6376416"/>
            <a:ext cx="1263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400" dirty="0"/>
              <a:t>צילום: לירון גורן</a:t>
            </a:r>
            <a:endParaRPr lang="en-US" sz="1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E67DF0F-899F-36A6-2032-2560C8330F28}"/>
              </a:ext>
            </a:extLst>
          </p:cNvPr>
          <p:cNvGrpSpPr/>
          <p:nvPr/>
        </p:nvGrpSpPr>
        <p:grpSpPr>
          <a:xfrm>
            <a:off x="185343" y="609754"/>
            <a:ext cx="3831320" cy="3467302"/>
            <a:chOff x="185343" y="609754"/>
            <a:chExt cx="3831320" cy="346730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EE15CE5-1C9F-07B6-3F3D-6604BC83257D}"/>
                </a:ext>
              </a:extLst>
            </p:cNvPr>
            <p:cNvSpPr txBox="1"/>
            <p:nvPr/>
          </p:nvSpPr>
          <p:spPr>
            <a:xfrm>
              <a:off x="185343" y="3492281"/>
              <a:ext cx="20313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e-IL" sz="3200" dirty="0">
                  <a:solidFill>
                    <a:schemeClr val="accent6"/>
                  </a:solidFill>
                </a:rPr>
                <a:t>נמייה מצויה</a:t>
              </a:r>
              <a:endParaRPr lang="en-US" sz="3200" dirty="0">
                <a:solidFill>
                  <a:schemeClr val="accent6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536EFA1-2E9F-1DE2-213B-B1FB021AEEB4}"/>
                </a:ext>
              </a:extLst>
            </p:cNvPr>
            <p:cNvCxnSpPr>
              <a:cxnSpLocks/>
            </p:cNvCxnSpPr>
            <p:nvPr/>
          </p:nvCxnSpPr>
          <p:spPr>
            <a:xfrm>
              <a:off x="2415959" y="3937068"/>
              <a:ext cx="749270" cy="1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FEF7506-2F53-9694-465C-D7D490E2DBF8}"/>
                </a:ext>
              </a:extLst>
            </p:cNvPr>
            <p:cNvSpPr/>
            <p:nvPr/>
          </p:nvSpPr>
          <p:spPr>
            <a:xfrm>
              <a:off x="416673" y="609754"/>
              <a:ext cx="3599990" cy="1277661"/>
            </a:xfrm>
            <a:custGeom>
              <a:avLst/>
              <a:gdLst>
                <a:gd name="connsiteX0" fmla="*/ 0 w 3599990"/>
                <a:gd name="connsiteY0" fmla="*/ 212948 h 1277661"/>
                <a:gd name="connsiteX1" fmla="*/ 212948 w 3599990"/>
                <a:gd name="connsiteY1" fmla="*/ 0 h 1277661"/>
                <a:gd name="connsiteX2" fmla="*/ 752544 w 3599990"/>
                <a:gd name="connsiteY2" fmla="*/ 0 h 1277661"/>
                <a:gd name="connsiteX3" fmla="*/ 1355622 w 3599990"/>
                <a:gd name="connsiteY3" fmla="*/ 0 h 1277661"/>
                <a:gd name="connsiteX4" fmla="*/ 2053923 w 3599990"/>
                <a:gd name="connsiteY4" fmla="*/ 0 h 1277661"/>
                <a:gd name="connsiteX5" fmla="*/ 2593519 w 3599990"/>
                <a:gd name="connsiteY5" fmla="*/ 0 h 1277661"/>
                <a:gd name="connsiteX6" fmla="*/ 3387042 w 3599990"/>
                <a:gd name="connsiteY6" fmla="*/ 0 h 1277661"/>
                <a:gd name="connsiteX7" fmla="*/ 3599990 w 3599990"/>
                <a:gd name="connsiteY7" fmla="*/ 212948 h 1277661"/>
                <a:gd name="connsiteX8" fmla="*/ 3599990 w 3599990"/>
                <a:gd name="connsiteY8" fmla="*/ 613278 h 1277661"/>
                <a:gd name="connsiteX9" fmla="*/ 3599990 w 3599990"/>
                <a:gd name="connsiteY9" fmla="*/ 1064713 h 1277661"/>
                <a:gd name="connsiteX10" fmla="*/ 3387042 w 3599990"/>
                <a:gd name="connsiteY10" fmla="*/ 1277661 h 1277661"/>
                <a:gd name="connsiteX11" fmla="*/ 2688741 w 3599990"/>
                <a:gd name="connsiteY11" fmla="*/ 1277661 h 1277661"/>
                <a:gd name="connsiteX12" fmla="*/ 2085663 w 3599990"/>
                <a:gd name="connsiteY12" fmla="*/ 1277661 h 1277661"/>
                <a:gd name="connsiteX13" fmla="*/ 1419104 w 3599990"/>
                <a:gd name="connsiteY13" fmla="*/ 1277661 h 1277661"/>
                <a:gd name="connsiteX14" fmla="*/ 879508 w 3599990"/>
                <a:gd name="connsiteY14" fmla="*/ 1277661 h 1277661"/>
                <a:gd name="connsiteX15" fmla="*/ 212948 w 3599990"/>
                <a:gd name="connsiteY15" fmla="*/ 1277661 h 1277661"/>
                <a:gd name="connsiteX16" fmla="*/ 0 w 3599990"/>
                <a:gd name="connsiteY16" fmla="*/ 1064713 h 1277661"/>
                <a:gd name="connsiteX17" fmla="*/ 0 w 3599990"/>
                <a:gd name="connsiteY17" fmla="*/ 647348 h 1277661"/>
                <a:gd name="connsiteX18" fmla="*/ 0 w 3599990"/>
                <a:gd name="connsiteY18" fmla="*/ 212948 h 127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99990" h="1277661" fill="none" extrusionOk="0">
                  <a:moveTo>
                    <a:pt x="0" y="212948"/>
                  </a:moveTo>
                  <a:cubicBezTo>
                    <a:pt x="2759" y="93465"/>
                    <a:pt x="102353" y="-5877"/>
                    <a:pt x="212948" y="0"/>
                  </a:cubicBezTo>
                  <a:cubicBezTo>
                    <a:pt x="410435" y="-19903"/>
                    <a:pt x="564517" y="6538"/>
                    <a:pt x="752544" y="0"/>
                  </a:cubicBezTo>
                  <a:cubicBezTo>
                    <a:pt x="940571" y="-6538"/>
                    <a:pt x="1071966" y="-7489"/>
                    <a:pt x="1355622" y="0"/>
                  </a:cubicBezTo>
                  <a:cubicBezTo>
                    <a:pt x="1639278" y="7489"/>
                    <a:pt x="1816625" y="17398"/>
                    <a:pt x="2053923" y="0"/>
                  </a:cubicBezTo>
                  <a:cubicBezTo>
                    <a:pt x="2291221" y="-17398"/>
                    <a:pt x="2360432" y="-10876"/>
                    <a:pt x="2593519" y="0"/>
                  </a:cubicBezTo>
                  <a:cubicBezTo>
                    <a:pt x="2826606" y="10876"/>
                    <a:pt x="3015362" y="3786"/>
                    <a:pt x="3387042" y="0"/>
                  </a:cubicBezTo>
                  <a:cubicBezTo>
                    <a:pt x="3509306" y="-366"/>
                    <a:pt x="3607245" y="100007"/>
                    <a:pt x="3599990" y="212948"/>
                  </a:cubicBezTo>
                  <a:cubicBezTo>
                    <a:pt x="3612836" y="318314"/>
                    <a:pt x="3582659" y="495637"/>
                    <a:pt x="3599990" y="613278"/>
                  </a:cubicBezTo>
                  <a:cubicBezTo>
                    <a:pt x="3617322" y="730919"/>
                    <a:pt x="3592321" y="931956"/>
                    <a:pt x="3599990" y="1064713"/>
                  </a:cubicBezTo>
                  <a:cubicBezTo>
                    <a:pt x="3594765" y="1176568"/>
                    <a:pt x="3479689" y="1292728"/>
                    <a:pt x="3387042" y="1277661"/>
                  </a:cubicBezTo>
                  <a:cubicBezTo>
                    <a:pt x="3224814" y="1292514"/>
                    <a:pt x="2998003" y="1309284"/>
                    <a:pt x="2688741" y="1277661"/>
                  </a:cubicBezTo>
                  <a:cubicBezTo>
                    <a:pt x="2379479" y="1246038"/>
                    <a:pt x="2358329" y="1297291"/>
                    <a:pt x="2085663" y="1277661"/>
                  </a:cubicBezTo>
                  <a:cubicBezTo>
                    <a:pt x="1812997" y="1258031"/>
                    <a:pt x="1575803" y="1290192"/>
                    <a:pt x="1419104" y="1277661"/>
                  </a:cubicBezTo>
                  <a:cubicBezTo>
                    <a:pt x="1262405" y="1265130"/>
                    <a:pt x="1130246" y="1270522"/>
                    <a:pt x="879508" y="1277661"/>
                  </a:cubicBezTo>
                  <a:cubicBezTo>
                    <a:pt x="628770" y="1284800"/>
                    <a:pt x="448093" y="1267235"/>
                    <a:pt x="212948" y="1277661"/>
                  </a:cubicBezTo>
                  <a:cubicBezTo>
                    <a:pt x="118291" y="1276752"/>
                    <a:pt x="8810" y="1173135"/>
                    <a:pt x="0" y="1064713"/>
                  </a:cubicBezTo>
                  <a:cubicBezTo>
                    <a:pt x="-20586" y="895624"/>
                    <a:pt x="6285" y="753163"/>
                    <a:pt x="0" y="647348"/>
                  </a:cubicBezTo>
                  <a:cubicBezTo>
                    <a:pt x="-6285" y="541534"/>
                    <a:pt x="7535" y="425735"/>
                    <a:pt x="0" y="212948"/>
                  </a:cubicBezTo>
                  <a:close/>
                </a:path>
                <a:path w="3599990" h="1277661" stroke="0" extrusionOk="0">
                  <a:moveTo>
                    <a:pt x="0" y="212948"/>
                  </a:moveTo>
                  <a:cubicBezTo>
                    <a:pt x="4616" y="109131"/>
                    <a:pt x="100248" y="-5906"/>
                    <a:pt x="212948" y="0"/>
                  </a:cubicBezTo>
                  <a:cubicBezTo>
                    <a:pt x="425078" y="9549"/>
                    <a:pt x="723841" y="-20624"/>
                    <a:pt x="911249" y="0"/>
                  </a:cubicBezTo>
                  <a:cubicBezTo>
                    <a:pt x="1098657" y="20624"/>
                    <a:pt x="1370385" y="-20334"/>
                    <a:pt x="1514327" y="0"/>
                  </a:cubicBezTo>
                  <a:cubicBezTo>
                    <a:pt x="1658269" y="20334"/>
                    <a:pt x="1853722" y="-12672"/>
                    <a:pt x="2085663" y="0"/>
                  </a:cubicBezTo>
                  <a:cubicBezTo>
                    <a:pt x="2317604" y="12672"/>
                    <a:pt x="2468586" y="10625"/>
                    <a:pt x="2657000" y="0"/>
                  </a:cubicBezTo>
                  <a:cubicBezTo>
                    <a:pt x="2845414" y="-10625"/>
                    <a:pt x="3219149" y="20412"/>
                    <a:pt x="3387042" y="0"/>
                  </a:cubicBezTo>
                  <a:cubicBezTo>
                    <a:pt x="3497561" y="-8108"/>
                    <a:pt x="3625620" y="90670"/>
                    <a:pt x="3599990" y="212948"/>
                  </a:cubicBezTo>
                  <a:cubicBezTo>
                    <a:pt x="3606403" y="382841"/>
                    <a:pt x="3614197" y="437290"/>
                    <a:pt x="3599990" y="655866"/>
                  </a:cubicBezTo>
                  <a:cubicBezTo>
                    <a:pt x="3585783" y="874442"/>
                    <a:pt x="3603755" y="904493"/>
                    <a:pt x="3599990" y="1064713"/>
                  </a:cubicBezTo>
                  <a:cubicBezTo>
                    <a:pt x="3589016" y="1168953"/>
                    <a:pt x="3512287" y="1272697"/>
                    <a:pt x="3387042" y="1277661"/>
                  </a:cubicBezTo>
                  <a:cubicBezTo>
                    <a:pt x="3137702" y="1270770"/>
                    <a:pt x="2922642" y="1287975"/>
                    <a:pt x="2783964" y="1277661"/>
                  </a:cubicBezTo>
                  <a:cubicBezTo>
                    <a:pt x="2645286" y="1267347"/>
                    <a:pt x="2341321" y="1295623"/>
                    <a:pt x="2212627" y="1277661"/>
                  </a:cubicBezTo>
                  <a:cubicBezTo>
                    <a:pt x="2083933" y="1259699"/>
                    <a:pt x="1878787" y="1290874"/>
                    <a:pt x="1609549" y="1277661"/>
                  </a:cubicBezTo>
                  <a:cubicBezTo>
                    <a:pt x="1340311" y="1264448"/>
                    <a:pt x="1156715" y="1263659"/>
                    <a:pt x="974731" y="1277661"/>
                  </a:cubicBezTo>
                  <a:cubicBezTo>
                    <a:pt x="792747" y="1291663"/>
                    <a:pt x="403826" y="1308005"/>
                    <a:pt x="212948" y="1277661"/>
                  </a:cubicBezTo>
                  <a:cubicBezTo>
                    <a:pt x="108707" y="1271188"/>
                    <a:pt x="-16953" y="1171538"/>
                    <a:pt x="0" y="1064713"/>
                  </a:cubicBezTo>
                  <a:cubicBezTo>
                    <a:pt x="2233" y="884232"/>
                    <a:pt x="-17602" y="832268"/>
                    <a:pt x="0" y="621795"/>
                  </a:cubicBezTo>
                  <a:cubicBezTo>
                    <a:pt x="17602" y="411322"/>
                    <a:pt x="20400" y="331940"/>
                    <a:pt x="0" y="21294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65901072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e-IL" b="1" dirty="0">
                  <a:solidFill>
                    <a:schemeClr val="accent6"/>
                  </a:solidFill>
                </a:rPr>
                <a:t>הידעתם?</a:t>
              </a:r>
            </a:p>
            <a:p>
              <a:r>
                <a:rPr lang="he-IL" dirty="0">
                  <a:solidFill>
                    <a:schemeClr val="tx1"/>
                  </a:solidFill>
                </a:rPr>
                <a:t>הנמייה היא טורפת אמיצה, שמסוגלת לטרוף אפילו נחשים ארסיים. </a:t>
              </a:r>
              <a:endParaRPr lang="en-IL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Hexagon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64198879-7CA7-9688-ED45-47CA9EFD5681}"/>
              </a:ext>
            </a:extLst>
          </p:cNvPr>
          <p:cNvSpPr/>
          <p:nvPr/>
        </p:nvSpPr>
        <p:spPr>
          <a:xfrm>
            <a:off x="166907" y="6084029"/>
            <a:ext cx="751809" cy="584775"/>
          </a:xfrm>
          <a:prstGeom prst="hex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sz="1600" dirty="0"/>
              <a:t>סיום</a:t>
            </a:r>
            <a:endParaRPr lang="en-IL" sz="1600" dirty="0"/>
          </a:p>
        </p:txBody>
      </p:sp>
    </p:spTree>
    <p:extLst>
      <p:ext uri="{BB962C8B-B14F-4D97-AF65-F5344CB8AC3E}">
        <p14:creationId xmlns:p14="http://schemas.microsoft.com/office/powerpoint/2010/main" val="309495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E12D9-E296-9BF5-2C0C-CE14BF978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88676F-E2B4-1359-A2A2-363C4AF8B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בינגו יונקים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1DF9B9-D9BC-B66A-BD54-F2BBCD5491D8}"/>
              </a:ext>
            </a:extLst>
          </p:cNvPr>
          <p:cNvSpPr txBox="1"/>
          <p:nvPr/>
        </p:nvSpPr>
        <p:spPr>
          <a:xfrm>
            <a:off x="9274393" y="6376416"/>
            <a:ext cx="1263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400" dirty="0"/>
              <a:t>צילום: </a:t>
            </a:r>
            <a:r>
              <a:rPr lang="en-US" sz="1400" dirty="0">
                <a:hlinkClick r:id="rId2"/>
              </a:rPr>
              <a:t>Rufus46</a:t>
            </a:r>
            <a:endParaRPr lang="en-US" sz="1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3904A-8118-4B25-0D3B-91FDBBB13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561" y="1403418"/>
            <a:ext cx="7303316" cy="4856705"/>
          </a:xfrm>
          <a:prstGeom prst="rect">
            <a:avLst/>
          </a:prstGeom>
          <a:ln w="3810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D4B81A0-E56B-42B8-C063-45B97344E8CD}"/>
              </a:ext>
            </a:extLst>
          </p:cNvPr>
          <p:cNvGrpSpPr/>
          <p:nvPr/>
        </p:nvGrpSpPr>
        <p:grpSpPr>
          <a:xfrm>
            <a:off x="416673" y="609754"/>
            <a:ext cx="3599990" cy="3467302"/>
            <a:chOff x="416673" y="609754"/>
            <a:chExt cx="3599990" cy="346730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E8FBD48-CAC2-8192-7851-698271A461FE}"/>
                </a:ext>
              </a:extLst>
            </p:cNvPr>
            <p:cNvSpPr txBox="1"/>
            <p:nvPr/>
          </p:nvSpPr>
          <p:spPr>
            <a:xfrm>
              <a:off x="430602" y="3492281"/>
              <a:ext cx="17860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e-IL" sz="3200" dirty="0">
                  <a:solidFill>
                    <a:schemeClr val="accent6"/>
                  </a:solidFill>
                </a:rPr>
                <a:t>דורבן מצוי</a:t>
              </a:r>
              <a:endParaRPr lang="en-US" sz="3200" dirty="0">
                <a:solidFill>
                  <a:schemeClr val="accent6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E60FF97-AA6D-B93E-ABD9-44A796874415}"/>
                </a:ext>
              </a:extLst>
            </p:cNvPr>
            <p:cNvCxnSpPr>
              <a:cxnSpLocks/>
            </p:cNvCxnSpPr>
            <p:nvPr/>
          </p:nvCxnSpPr>
          <p:spPr>
            <a:xfrm>
              <a:off x="2415959" y="3937068"/>
              <a:ext cx="749270" cy="1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EB59BDB-D34C-D0D1-2427-15D52521EBF4}"/>
                </a:ext>
              </a:extLst>
            </p:cNvPr>
            <p:cNvSpPr/>
            <p:nvPr/>
          </p:nvSpPr>
          <p:spPr>
            <a:xfrm>
              <a:off x="416673" y="609754"/>
              <a:ext cx="3599990" cy="1865707"/>
            </a:xfrm>
            <a:custGeom>
              <a:avLst/>
              <a:gdLst>
                <a:gd name="connsiteX0" fmla="*/ 0 w 3599990"/>
                <a:gd name="connsiteY0" fmla="*/ 310957 h 1865707"/>
                <a:gd name="connsiteX1" fmla="*/ 310957 w 3599990"/>
                <a:gd name="connsiteY1" fmla="*/ 0 h 1865707"/>
                <a:gd name="connsiteX2" fmla="*/ 817230 w 3599990"/>
                <a:gd name="connsiteY2" fmla="*/ 0 h 1865707"/>
                <a:gd name="connsiteX3" fmla="*/ 1383064 w 3599990"/>
                <a:gd name="connsiteY3" fmla="*/ 0 h 1865707"/>
                <a:gd name="connsiteX4" fmla="*/ 2038241 w 3599990"/>
                <a:gd name="connsiteY4" fmla="*/ 0 h 1865707"/>
                <a:gd name="connsiteX5" fmla="*/ 2544514 w 3599990"/>
                <a:gd name="connsiteY5" fmla="*/ 0 h 1865707"/>
                <a:gd name="connsiteX6" fmla="*/ 3289033 w 3599990"/>
                <a:gd name="connsiteY6" fmla="*/ 0 h 1865707"/>
                <a:gd name="connsiteX7" fmla="*/ 3599990 w 3599990"/>
                <a:gd name="connsiteY7" fmla="*/ 310957 h 1865707"/>
                <a:gd name="connsiteX8" fmla="*/ 3599990 w 3599990"/>
                <a:gd name="connsiteY8" fmla="*/ 895540 h 1865707"/>
                <a:gd name="connsiteX9" fmla="*/ 3599990 w 3599990"/>
                <a:gd name="connsiteY9" fmla="*/ 1554750 h 1865707"/>
                <a:gd name="connsiteX10" fmla="*/ 3289033 w 3599990"/>
                <a:gd name="connsiteY10" fmla="*/ 1865707 h 1865707"/>
                <a:gd name="connsiteX11" fmla="*/ 2633856 w 3599990"/>
                <a:gd name="connsiteY11" fmla="*/ 1865707 h 1865707"/>
                <a:gd name="connsiteX12" fmla="*/ 2068022 w 3599990"/>
                <a:gd name="connsiteY12" fmla="*/ 1865707 h 1865707"/>
                <a:gd name="connsiteX13" fmla="*/ 1442626 w 3599990"/>
                <a:gd name="connsiteY13" fmla="*/ 1865707 h 1865707"/>
                <a:gd name="connsiteX14" fmla="*/ 936353 w 3599990"/>
                <a:gd name="connsiteY14" fmla="*/ 1865707 h 1865707"/>
                <a:gd name="connsiteX15" fmla="*/ 310957 w 3599990"/>
                <a:gd name="connsiteY15" fmla="*/ 1865707 h 1865707"/>
                <a:gd name="connsiteX16" fmla="*/ 0 w 3599990"/>
                <a:gd name="connsiteY16" fmla="*/ 1554750 h 1865707"/>
                <a:gd name="connsiteX17" fmla="*/ 0 w 3599990"/>
                <a:gd name="connsiteY17" fmla="*/ 945291 h 1865707"/>
                <a:gd name="connsiteX18" fmla="*/ 0 w 3599990"/>
                <a:gd name="connsiteY18" fmla="*/ 310957 h 1865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99990" h="1865707" fill="none" extrusionOk="0">
                  <a:moveTo>
                    <a:pt x="0" y="310957"/>
                  </a:moveTo>
                  <a:cubicBezTo>
                    <a:pt x="26824" y="120994"/>
                    <a:pt x="147287" y="-6760"/>
                    <a:pt x="310957" y="0"/>
                  </a:cubicBezTo>
                  <a:cubicBezTo>
                    <a:pt x="493882" y="9888"/>
                    <a:pt x="688143" y="16513"/>
                    <a:pt x="817230" y="0"/>
                  </a:cubicBezTo>
                  <a:cubicBezTo>
                    <a:pt x="946317" y="-16513"/>
                    <a:pt x="1212087" y="-21379"/>
                    <a:pt x="1383064" y="0"/>
                  </a:cubicBezTo>
                  <a:cubicBezTo>
                    <a:pt x="1554041" y="21379"/>
                    <a:pt x="1883829" y="16638"/>
                    <a:pt x="2038241" y="0"/>
                  </a:cubicBezTo>
                  <a:cubicBezTo>
                    <a:pt x="2192653" y="-16638"/>
                    <a:pt x="2421463" y="3831"/>
                    <a:pt x="2544514" y="0"/>
                  </a:cubicBezTo>
                  <a:cubicBezTo>
                    <a:pt x="2667565" y="-3831"/>
                    <a:pt x="3119766" y="11356"/>
                    <a:pt x="3289033" y="0"/>
                  </a:cubicBezTo>
                  <a:cubicBezTo>
                    <a:pt x="3501577" y="-3207"/>
                    <a:pt x="3635864" y="162298"/>
                    <a:pt x="3599990" y="310957"/>
                  </a:cubicBezTo>
                  <a:cubicBezTo>
                    <a:pt x="3571496" y="528944"/>
                    <a:pt x="3583665" y="655893"/>
                    <a:pt x="3599990" y="895540"/>
                  </a:cubicBezTo>
                  <a:cubicBezTo>
                    <a:pt x="3616315" y="1135187"/>
                    <a:pt x="3632747" y="1409126"/>
                    <a:pt x="3599990" y="1554750"/>
                  </a:cubicBezTo>
                  <a:cubicBezTo>
                    <a:pt x="3571228" y="1694816"/>
                    <a:pt x="3434204" y="1881743"/>
                    <a:pt x="3289033" y="1865707"/>
                  </a:cubicBezTo>
                  <a:cubicBezTo>
                    <a:pt x="3091532" y="1853317"/>
                    <a:pt x="2908981" y="1887049"/>
                    <a:pt x="2633856" y="1865707"/>
                  </a:cubicBezTo>
                  <a:cubicBezTo>
                    <a:pt x="2358731" y="1844365"/>
                    <a:pt x="2213232" y="1880070"/>
                    <a:pt x="2068022" y="1865707"/>
                  </a:cubicBezTo>
                  <a:cubicBezTo>
                    <a:pt x="1922812" y="1851344"/>
                    <a:pt x="1588014" y="1844765"/>
                    <a:pt x="1442626" y="1865707"/>
                  </a:cubicBezTo>
                  <a:cubicBezTo>
                    <a:pt x="1297238" y="1886649"/>
                    <a:pt x="1140287" y="1887981"/>
                    <a:pt x="936353" y="1865707"/>
                  </a:cubicBezTo>
                  <a:cubicBezTo>
                    <a:pt x="732419" y="1843433"/>
                    <a:pt x="484982" y="1845815"/>
                    <a:pt x="310957" y="1865707"/>
                  </a:cubicBezTo>
                  <a:cubicBezTo>
                    <a:pt x="159914" y="1864887"/>
                    <a:pt x="9519" y="1716562"/>
                    <a:pt x="0" y="1554750"/>
                  </a:cubicBezTo>
                  <a:cubicBezTo>
                    <a:pt x="17472" y="1350147"/>
                    <a:pt x="-19152" y="1193721"/>
                    <a:pt x="0" y="945291"/>
                  </a:cubicBezTo>
                  <a:cubicBezTo>
                    <a:pt x="19152" y="696861"/>
                    <a:pt x="23861" y="604015"/>
                    <a:pt x="0" y="310957"/>
                  </a:cubicBezTo>
                  <a:close/>
                </a:path>
                <a:path w="3599990" h="1865707" stroke="0" extrusionOk="0">
                  <a:moveTo>
                    <a:pt x="0" y="310957"/>
                  </a:moveTo>
                  <a:cubicBezTo>
                    <a:pt x="1483" y="143651"/>
                    <a:pt x="150876" y="-14025"/>
                    <a:pt x="310957" y="0"/>
                  </a:cubicBezTo>
                  <a:cubicBezTo>
                    <a:pt x="503061" y="29624"/>
                    <a:pt x="659451" y="30355"/>
                    <a:pt x="966134" y="0"/>
                  </a:cubicBezTo>
                  <a:cubicBezTo>
                    <a:pt x="1272817" y="-30355"/>
                    <a:pt x="1355817" y="8244"/>
                    <a:pt x="1531968" y="0"/>
                  </a:cubicBezTo>
                  <a:cubicBezTo>
                    <a:pt x="1708119" y="-8244"/>
                    <a:pt x="1821295" y="11155"/>
                    <a:pt x="2068022" y="0"/>
                  </a:cubicBezTo>
                  <a:cubicBezTo>
                    <a:pt x="2314749" y="-11155"/>
                    <a:pt x="2400938" y="25141"/>
                    <a:pt x="2604076" y="0"/>
                  </a:cubicBezTo>
                  <a:cubicBezTo>
                    <a:pt x="2807214" y="-25141"/>
                    <a:pt x="3019548" y="-28507"/>
                    <a:pt x="3289033" y="0"/>
                  </a:cubicBezTo>
                  <a:cubicBezTo>
                    <a:pt x="3456635" y="-4729"/>
                    <a:pt x="3639630" y="131998"/>
                    <a:pt x="3599990" y="310957"/>
                  </a:cubicBezTo>
                  <a:cubicBezTo>
                    <a:pt x="3568738" y="443508"/>
                    <a:pt x="3610941" y="637888"/>
                    <a:pt x="3599990" y="957729"/>
                  </a:cubicBezTo>
                  <a:cubicBezTo>
                    <a:pt x="3589039" y="1277570"/>
                    <a:pt x="3595307" y="1328644"/>
                    <a:pt x="3599990" y="1554750"/>
                  </a:cubicBezTo>
                  <a:cubicBezTo>
                    <a:pt x="3573416" y="1694117"/>
                    <a:pt x="3493591" y="1844374"/>
                    <a:pt x="3289033" y="1865707"/>
                  </a:cubicBezTo>
                  <a:cubicBezTo>
                    <a:pt x="3019113" y="1881621"/>
                    <a:pt x="2858592" y="1892037"/>
                    <a:pt x="2723199" y="1865707"/>
                  </a:cubicBezTo>
                  <a:cubicBezTo>
                    <a:pt x="2587806" y="1839377"/>
                    <a:pt x="2327168" y="1856155"/>
                    <a:pt x="2187145" y="1865707"/>
                  </a:cubicBezTo>
                  <a:cubicBezTo>
                    <a:pt x="2047122" y="1875259"/>
                    <a:pt x="1775022" y="1876714"/>
                    <a:pt x="1621310" y="1865707"/>
                  </a:cubicBezTo>
                  <a:cubicBezTo>
                    <a:pt x="1467599" y="1854700"/>
                    <a:pt x="1166300" y="1886931"/>
                    <a:pt x="1025695" y="1865707"/>
                  </a:cubicBezTo>
                  <a:cubicBezTo>
                    <a:pt x="885090" y="1844483"/>
                    <a:pt x="495552" y="1901015"/>
                    <a:pt x="310957" y="1865707"/>
                  </a:cubicBezTo>
                  <a:cubicBezTo>
                    <a:pt x="149402" y="1860776"/>
                    <a:pt x="-6658" y="1722252"/>
                    <a:pt x="0" y="1554750"/>
                  </a:cubicBezTo>
                  <a:cubicBezTo>
                    <a:pt x="18113" y="1380758"/>
                    <a:pt x="-8413" y="1099422"/>
                    <a:pt x="0" y="907978"/>
                  </a:cubicBezTo>
                  <a:cubicBezTo>
                    <a:pt x="8413" y="716534"/>
                    <a:pt x="11082" y="526896"/>
                    <a:pt x="0" y="31095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65901072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e-IL" b="1" dirty="0">
                  <a:solidFill>
                    <a:schemeClr val="accent6"/>
                  </a:solidFill>
                </a:rPr>
                <a:t>הידעתם?</a:t>
              </a:r>
            </a:p>
            <a:p>
              <a:r>
                <a:rPr lang="he-IL" dirty="0">
                  <a:solidFill>
                    <a:schemeClr val="tx1"/>
                  </a:solidFill>
                </a:rPr>
                <a:t>הדורבן הוא מכרסם שניזון מפקעות ובצלים. כשהוא מרגיש מאוים, הוא זוקר את הקוצים ומרעיד אותם, כך שישמיעו רשרוש מאיים.</a:t>
              </a:r>
              <a:endParaRPr lang="en-IL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Hexagon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4579F797-C896-6C59-93EE-7F880E129BB6}"/>
              </a:ext>
            </a:extLst>
          </p:cNvPr>
          <p:cNvSpPr/>
          <p:nvPr/>
        </p:nvSpPr>
        <p:spPr>
          <a:xfrm>
            <a:off x="166907" y="6084029"/>
            <a:ext cx="751809" cy="584775"/>
          </a:xfrm>
          <a:prstGeom prst="hex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sz="1600" dirty="0"/>
              <a:t>סיום</a:t>
            </a:r>
            <a:endParaRPr lang="en-IL" sz="1600" dirty="0"/>
          </a:p>
        </p:txBody>
      </p:sp>
    </p:spTree>
    <p:extLst>
      <p:ext uri="{BB962C8B-B14F-4D97-AF65-F5344CB8AC3E}">
        <p14:creationId xmlns:p14="http://schemas.microsoft.com/office/powerpoint/2010/main" val="256083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A9719-3E65-D488-5198-50D6D7DE0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E38FD5-902E-3D8A-8FAB-79A2D3693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בינגו יונקים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0BB68A-42C1-F5EC-228E-02C1058CD44A}"/>
              </a:ext>
            </a:extLst>
          </p:cNvPr>
          <p:cNvSpPr txBox="1"/>
          <p:nvPr/>
        </p:nvSpPr>
        <p:spPr>
          <a:xfrm>
            <a:off x="8768725" y="6236446"/>
            <a:ext cx="18501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400" dirty="0"/>
              <a:t>צילום: </a:t>
            </a:r>
            <a:r>
              <a:rPr lang="he-IL" sz="1400" dirty="0">
                <a:hlinkClick r:id="rId2"/>
              </a:rPr>
              <a:t>מינוזיג - </a:t>
            </a:r>
            <a:r>
              <a:rPr lang="en-US" sz="1400" dirty="0" err="1">
                <a:hlinkClick r:id="rId2"/>
              </a:rPr>
              <a:t>MinoZig</a:t>
            </a:r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FE915E-B498-C134-1AF6-7ECB40388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365" y="1580729"/>
            <a:ext cx="6775698" cy="4407877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57B6122-9D39-E3EC-0063-8D56AEFB2C0E}"/>
              </a:ext>
            </a:extLst>
          </p:cNvPr>
          <p:cNvGrpSpPr/>
          <p:nvPr/>
        </p:nvGrpSpPr>
        <p:grpSpPr>
          <a:xfrm>
            <a:off x="416673" y="513193"/>
            <a:ext cx="4164402" cy="3563863"/>
            <a:chOff x="416673" y="513193"/>
            <a:chExt cx="4164402" cy="356386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3BD9ADE-8914-606D-EFB4-5AE853E17D0B}"/>
                </a:ext>
              </a:extLst>
            </p:cNvPr>
            <p:cNvSpPr txBox="1"/>
            <p:nvPr/>
          </p:nvSpPr>
          <p:spPr>
            <a:xfrm>
              <a:off x="477089" y="3492281"/>
              <a:ext cx="17395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e-IL" sz="3200" dirty="0">
                  <a:solidFill>
                    <a:schemeClr val="accent6"/>
                  </a:solidFill>
                </a:rPr>
                <a:t>שועל מצוי</a:t>
              </a:r>
              <a:endParaRPr lang="en-US" sz="3200" dirty="0">
                <a:solidFill>
                  <a:schemeClr val="accent6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C732212-D56E-4BD7-56BB-A47116ADB315}"/>
                </a:ext>
              </a:extLst>
            </p:cNvPr>
            <p:cNvCxnSpPr>
              <a:cxnSpLocks/>
            </p:cNvCxnSpPr>
            <p:nvPr/>
          </p:nvCxnSpPr>
          <p:spPr>
            <a:xfrm>
              <a:off x="2415959" y="3937068"/>
              <a:ext cx="2165116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74009BD-7530-F509-9B80-968BAE7D8A39}"/>
                </a:ext>
              </a:extLst>
            </p:cNvPr>
            <p:cNvSpPr/>
            <p:nvPr/>
          </p:nvSpPr>
          <p:spPr>
            <a:xfrm>
              <a:off x="416673" y="513193"/>
              <a:ext cx="3599990" cy="1359877"/>
            </a:xfrm>
            <a:custGeom>
              <a:avLst/>
              <a:gdLst>
                <a:gd name="connsiteX0" fmla="*/ 0 w 3599990"/>
                <a:gd name="connsiteY0" fmla="*/ 226651 h 1359877"/>
                <a:gd name="connsiteX1" fmla="*/ 226651 w 3599990"/>
                <a:gd name="connsiteY1" fmla="*/ 0 h 1359877"/>
                <a:gd name="connsiteX2" fmla="*/ 761588 w 3599990"/>
                <a:gd name="connsiteY2" fmla="*/ 0 h 1359877"/>
                <a:gd name="connsiteX3" fmla="*/ 1359459 w 3599990"/>
                <a:gd name="connsiteY3" fmla="*/ 0 h 1359877"/>
                <a:gd name="connsiteX4" fmla="*/ 2051730 w 3599990"/>
                <a:gd name="connsiteY4" fmla="*/ 0 h 1359877"/>
                <a:gd name="connsiteX5" fmla="*/ 2586667 w 3599990"/>
                <a:gd name="connsiteY5" fmla="*/ 0 h 1359877"/>
                <a:gd name="connsiteX6" fmla="*/ 3373339 w 3599990"/>
                <a:gd name="connsiteY6" fmla="*/ 0 h 1359877"/>
                <a:gd name="connsiteX7" fmla="*/ 3599990 w 3599990"/>
                <a:gd name="connsiteY7" fmla="*/ 226651 h 1359877"/>
                <a:gd name="connsiteX8" fmla="*/ 3599990 w 3599990"/>
                <a:gd name="connsiteY8" fmla="*/ 652741 h 1359877"/>
                <a:gd name="connsiteX9" fmla="*/ 3599990 w 3599990"/>
                <a:gd name="connsiteY9" fmla="*/ 1133226 h 1359877"/>
                <a:gd name="connsiteX10" fmla="*/ 3373339 w 3599990"/>
                <a:gd name="connsiteY10" fmla="*/ 1359877 h 1359877"/>
                <a:gd name="connsiteX11" fmla="*/ 2681068 w 3599990"/>
                <a:gd name="connsiteY11" fmla="*/ 1359877 h 1359877"/>
                <a:gd name="connsiteX12" fmla="*/ 2083197 w 3599990"/>
                <a:gd name="connsiteY12" fmla="*/ 1359877 h 1359877"/>
                <a:gd name="connsiteX13" fmla="*/ 1422392 w 3599990"/>
                <a:gd name="connsiteY13" fmla="*/ 1359877 h 1359877"/>
                <a:gd name="connsiteX14" fmla="*/ 887455 w 3599990"/>
                <a:gd name="connsiteY14" fmla="*/ 1359877 h 1359877"/>
                <a:gd name="connsiteX15" fmla="*/ 226651 w 3599990"/>
                <a:gd name="connsiteY15" fmla="*/ 1359877 h 1359877"/>
                <a:gd name="connsiteX16" fmla="*/ 0 w 3599990"/>
                <a:gd name="connsiteY16" fmla="*/ 1133226 h 1359877"/>
                <a:gd name="connsiteX17" fmla="*/ 0 w 3599990"/>
                <a:gd name="connsiteY17" fmla="*/ 689004 h 1359877"/>
                <a:gd name="connsiteX18" fmla="*/ 0 w 3599990"/>
                <a:gd name="connsiteY18" fmla="*/ 226651 h 135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99990" h="1359877" fill="none" extrusionOk="0">
                  <a:moveTo>
                    <a:pt x="0" y="226651"/>
                  </a:moveTo>
                  <a:cubicBezTo>
                    <a:pt x="15253" y="91111"/>
                    <a:pt x="115378" y="-11651"/>
                    <a:pt x="226651" y="0"/>
                  </a:cubicBezTo>
                  <a:cubicBezTo>
                    <a:pt x="417232" y="24166"/>
                    <a:pt x="631327" y="-20709"/>
                    <a:pt x="761588" y="0"/>
                  </a:cubicBezTo>
                  <a:cubicBezTo>
                    <a:pt x="891849" y="20709"/>
                    <a:pt x="1132790" y="-24075"/>
                    <a:pt x="1359459" y="0"/>
                  </a:cubicBezTo>
                  <a:cubicBezTo>
                    <a:pt x="1586128" y="24075"/>
                    <a:pt x="1792485" y="13757"/>
                    <a:pt x="2051730" y="0"/>
                  </a:cubicBezTo>
                  <a:cubicBezTo>
                    <a:pt x="2310975" y="-13757"/>
                    <a:pt x="2426910" y="-12623"/>
                    <a:pt x="2586667" y="0"/>
                  </a:cubicBezTo>
                  <a:cubicBezTo>
                    <a:pt x="2746424" y="12623"/>
                    <a:pt x="3049550" y="-23732"/>
                    <a:pt x="3373339" y="0"/>
                  </a:cubicBezTo>
                  <a:cubicBezTo>
                    <a:pt x="3512262" y="-1081"/>
                    <a:pt x="3609720" y="107735"/>
                    <a:pt x="3599990" y="226651"/>
                  </a:cubicBezTo>
                  <a:cubicBezTo>
                    <a:pt x="3580587" y="347961"/>
                    <a:pt x="3580839" y="445884"/>
                    <a:pt x="3599990" y="652741"/>
                  </a:cubicBezTo>
                  <a:cubicBezTo>
                    <a:pt x="3619142" y="859598"/>
                    <a:pt x="3595191" y="1023957"/>
                    <a:pt x="3599990" y="1133226"/>
                  </a:cubicBezTo>
                  <a:cubicBezTo>
                    <a:pt x="3594408" y="1252256"/>
                    <a:pt x="3472063" y="1375844"/>
                    <a:pt x="3373339" y="1359877"/>
                  </a:cubicBezTo>
                  <a:cubicBezTo>
                    <a:pt x="3130389" y="1361079"/>
                    <a:pt x="2992219" y="1366466"/>
                    <a:pt x="2681068" y="1359877"/>
                  </a:cubicBezTo>
                  <a:cubicBezTo>
                    <a:pt x="2369917" y="1353288"/>
                    <a:pt x="2229245" y="1379982"/>
                    <a:pt x="2083197" y="1359877"/>
                  </a:cubicBezTo>
                  <a:cubicBezTo>
                    <a:pt x="1937149" y="1339772"/>
                    <a:pt x="1727195" y="1348452"/>
                    <a:pt x="1422392" y="1359877"/>
                  </a:cubicBezTo>
                  <a:cubicBezTo>
                    <a:pt x="1117590" y="1371302"/>
                    <a:pt x="1050078" y="1376220"/>
                    <a:pt x="887455" y="1359877"/>
                  </a:cubicBezTo>
                  <a:cubicBezTo>
                    <a:pt x="724832" y="1343534"/>
                    <a:pt x="532729" y="1382185"/>
                    <a:pt x="226651" y="1359877"/>
                  </a:cubicBezTo>
                  <a:cubicBezTo>
                    <a:pt x="131348" y="1358694"/>
                    <a:pt x="2630" y="1255660"/>
                    <a:pt x="0" y="1133226"/>
                  </a:cubicBezTo>
                  <a:cubicBezTo>
                    <a:pt x="-2573" y="993123"/>
                    <a:pt x="17806" y="888036"/>
                    <a:pt x="0" y="689004"/>
                  </a:cubicBezTo>
                  <a:cubicBezTo>
                    <a:pt x="-17806" y="489972"/>
                    <a:pt x="-9194" y="343850"/>
                    <a:pt x="0" y="226651"/>
                  </a:cubicBezTo>
                  <a:close/>
                </a:path>
                <a:path w="3599990" h="1359877" stroke="0" extrusionOk="0">
                  <a:moveTo>
                    <a:pt x="0" y="226651"/>
                  </a:moveTo>
                  <a:cubicBezTo>
                    <a:pt x="5832" y="118902"/>
                    <a:pt x="110247" y="-10556"/>
                    <a:pt x="226651" y="0"/>
                  </a:cubicBezTo>
                  <a:cubicBezTo>
                    <a:pt x="424400" y="-31762"/>
                    <a:pt x="685311" y="23223"/>
                    <a:pt x="918922" y="0"/>
                  </a:cubicBezTo>
                  <a:cubicBezTo>
                    <a:pt x="1152533" y="-23223"/>
                    <a:pt x="1386251" y="11487"/>
                    <a:pt x="1516793" y="0"/>
                  </a:cubicBezTo>
                  <a:cubicBezTo>
                    <a:pt x="1647335" y="-11487"/>
                    <a:pt x="1811509" y="8066"/>
                    <a:pt x="2083197" y="0"/>
                  </a:cubicBezTo>
                  <a:cubicBezTo>
                    <a:pt x="2354885" y="-8066"/>
                    <a:pt x="2499285" y="-7026"/>
                    <a:pt x="2649601" y="0"/>
                  </a:cubicBezTo>
                  <a:cubicBezTo>
                    <a:pt x="2799917" y="7026"/>
                    <a:pt x="3088364" y="-14810"/>
                    <a:pt x="3373339" y="0"/>
                  </a:cubicBezTo>
                  <a:cubicBezTo>
                    <a:pt x="3485377" y="-15026"/>
                    <a:pt x="3611518" y="99375"/>
                    <a:pt x="3599990" y="226651"/>
                  </a:cubicBezTo>
                  <a:cubicBezTo>
                    <a:pt x="3603916" y="392798"/>
                    <a:pt x="3605729" y="596388"/>
                    <a:pt x="3599990" y="698070"/>
                  </a:cubicBezTo>
                  <a:cubicBezTo>
                    <a:pt x="3594251" y="799752"/>
                    <a:pt x="3609458" y="1006756"/>
                    <a:pt x="3599990" y="1133226"/>
                  </a:cubicBezTo>
                  <a:cubicBezTo>
                    <a:pt x="3597063" y="1254837"/>
                    <a:pt x="3522401" y="1344352"/>
                    <a:pt x="3373339" y="1359877"/>
                  </a:cubicBezTo>
                  <a:cubicBezTo>
                    <a:pt x="3215063" y="1345725"/>
                    <a:pt x="2944145" y="1381017"/>
                    <a:pt x="2775468" y="1359877"/>
                  </a:cubicBezTo>
                  <a:cubicBezTo>
                    <a:pt x="2606791" y="1338737"/>
                    <a:pt x="2367382" y="1345173"/>
                    <a:pt x="2209064" y="1359877"/>
                  </a:cubicBezTo>
                  <a:cubicBezTo>
                    <a:pt x="2050746" y="1374581"/>
                    <a:pt x="1846750" y="1359839"/>
                    <a:pt x="1611194" y="1359877"/>
                  </a:cubicBezTo>
                  <a:cubicBezTo>
                    <a:pt x="1375638" y="1359916"/>
                    <a:pt x="1287496" y="1338595"/>
                    <a:pt x="981856" y="1359877"/>
                  </a:cubicBezTo>
                  <a:cubicBezTo>
                    <a:pt x="676216" y="1381159"/>
                    <a:pt x="451706" y="1323277"/>
                    <a:pt x="226651" y="1359877"/>
                  </a:cubicBezTo>
                  <a:cubicBezTo>
                    <a:pt x="117284" y="1352222"/>
                    <a:pt x="-9334" y="1252465"/>
                    <a:pt x="0" y="1133226"/>
                  </a:cubicBezTo>
                  <a:cubicBezTo>
                    <a:pt x="-1107" y="914041"/>
                    <a:pt x="-15997" y="801191"/>
                    <a:pt x="0" y="661807"/>
                  </a:cubicBezTo>
                  <a:cubicBezTo>
                    <a:pt x="15997" y="522423"/>
                    <a:pt x="12492" y="399160"/>
                    <a:pt x="0" y="22665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65901072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e-IL" b="1" dirty="0">
                  <a:solidFill>
                    <a:schemeClr val="accent6"/>
                  </a:solidFill>
                </a:rPr>
                <a:t>הידעתם?</a:t>
              </a:r>
            </a:p>
            <a:p>
              <a:r>
                <a:rPr lang="he-IL" dirty="0">
                  <a:solidFill>
                    <a:schemeClr val="tx1"/>
                  </a:solidFill>
                </a:rPr>
                <a:t>השועל המצוי הוא אוכל כול, והוא אוהב גם שאריות מזון של האדם.</a:t>
              </a:r>
              <a:endParaRPr lang="en-IL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Hexagon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71259E85-47C7-D19D-968B-9EA99EBF195A}"/>
              </a:ext>
            </a:extLst>
          </p:cNvPr>
          <p:cNvSpPr/>
          <p:nvPr/>
        </p:nvSpPr>
        <p:spPr>
          <a:xfrm>
            <a:off x="166907" y="6084029"/>
            <a:ext cx="751809" cy="584775"/>
          </a:xfrm>
          <a:prstGeom prst="hex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sz="1600" dirty="0"/>
              <a:t>סיום</a:t>
            </a:r>
            <a:endParaRPr lang="en-IL" sz="1600" dirty="0"/>
          </a:p>
        </p:txBody>
      </p:sp>
    </p:spTree>
    <p:extLst>
      <p:ext uri="{BB962C8B-B14F-4D97-AF65-F5344CB8AC3E}">
        <p14:creationId xmlns:p14="http://schemas.microsoft.com/office/powerpoint/2010/main" val="409828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8B3B7-A11F-968D-0D69-F3FC3A1DA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2F2A7D-EAA4-441C-9463-D1ABD7100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בינגו יונקים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2F7DD5-8B42-2A02-793D-AB36364D60FC}"/>
              </a:ext>
            </a:extLst>
          </p:cNvPr>
          <p:cNvSpPr txBox="1"/>
          <p:nvPr/>
        </p:nvSpPr>
        <p:spPr>
          <a:xfrm>
            <a:off x="7635397" y="6222527"/>
            <a:ext cx="3009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400" dirty="0"/>
              <a:t>צילום: </a:t>
            </a:r>
            <a:r>
              <a:rPr lang="en-US" sz="1400" b="0" i="0" u="sng" dirty="0" err="1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User:MathKnight"/>
              </a:rPr>
              <a:t>MathKnight</a:t>
            </a:r>
            <a:r>
              <a:rPr 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and </a:t>
            </a:r>
            <a:r>
              <a:rPr lang="en-US" sz="1400" b="0" i="0" u="none" strike="noStrike" dirty="0" err="1">
                <a:solidFill>
                  <a:srgbClr val="3366BB"/>
                </a:solidFill>
                <a:effectLst/>
                <a:latin typeface="Arial" panose="020B0604020202020204" pitchFamily="34" charset="0"/>
                <a:hlinkClick r:id="rId3"/>
              </a:rPr>
              <a:t>Zachi</a:t>
            </a:r>
            <a:r>
              <a:rPr lang="en-US" sz="1400" b="0" i="0" u="none" strike="noStrike" dirty="0">
                <a:solidFill>
                  <a:srgbClr val="3366BB"/>
                </a:solidFill>
                <a:effectLst/>
                <a:latin typeface="Arial" panose="020B0604020202020204" pitchFamily="34" charset="0"/>
                <a:hlinkClick r:id="rId3"/>
              </a:rPr>
              <a:t> </a:t>
            </a:r>
            <a:r>
              <a:rPr lang="en-US" sz="1400" b="0" i="0" u="none" strike="noStrike" dirty="0" err="1">
                <a:solidFill>
                  <a:srgbClr val="3366BB"/>
                </a:solidFill>
                <a:effectLst/>
                <a:latin typeface="Arial" panose="020B0604020202020204" pitchFamily="34" charset="0"/>
                <a:hlinkClick r:id="rId3"/>
              </a:rPr>
              <a:t>Evenor</a:t>
            </a:r>
            <a:endParaRPr lang="en-US" sz="14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AB3D528-826E-6FA8-F343-4B7BF1E71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560" y="1498457"/>
            <a:ext cx="6394994" cy="4572421"/>
          </a:xfrm>
          <a:prstGeom prst="rect">
            <a:avLst/>
          </a:prstGeom>
          <a:ln w="3810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C5470F7-7B6D-327C-359D-4A1E12F77840}"/>
              </a:ext>
            </a:extLst>
          </p:cNvPr>
          <p:cNvGrpSpPr/>
          <p:nvPr/>
        </p:nvGrpSpPr>
        <p:grpSpPr>
          <a:xfrm>
            <a:off x="416673" y="513193"/>
            <a:ext cx="4164402" cy="3563863"/>
            <a:chOff x="416673" y="513193"/>
            <a:chExt cx="4164402" cy="356386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AFC7E4C-9705-C51F-A9A6-098836BA8F6D}"/>
                </a:ext>
              </a:extLst>
            </p:cNvPr>
            <p:cNvSpPr txBox="1"/>
            <p:nvPr/>
          </p:nvSpPr>
          <p:spPr>
            <a:xfrm>
              <a:off x="1368358" y="3492281"/>
              <a:ext cx="8483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e-IL" sz="3200" dirty="0">
                  <a:solidFill>
                    <a:schemeClr val="accent6"/>
                  </a:solidFill>
                </a:rPr>
                <a:t>פרא</a:t>
              </a:r>
              <a:endParaRPr lang="en-US" sz="3200" dirty="0">
                <a:solidFill>
                  <a:schemeClr val="accent6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202EC64-39F6-2CF1-1898-E86262BED0C5}"/>
                </a:ext>
              </a:extLst>
            </p:cNvPr>
            <p:cNvCxnSpPr>
              <a:cxnSpLocks/>
            </p:cNvCxnSpPr>
            <p:nvPr/>
          </p:nvCxnSpPr>
          <p:spPr>
            <a:xfrm>
              <a:off x="2415959" y="3937068"/>
              <a:ext cx="2165116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BD9E2DF-59F6-9D4A-D84D-91BCB58185B3}"/>
                </a:ext>
              </a:extLst>
            </p:cNvPr>
            <p:cNvSpPr/>
            <p:nvPr/>
          </p:nvSpPr>
          <p:spPr>
            <a:xfrm>
              <a:off x="416673" y="513193"/>
              <a:ext cx="3599990" cy="1667299"/>
            </a:xfrm>
            <a:custGeom>
              <a:avLst/>
              <a:gdLst>
                <a:gd name="connsiteX0" fmla="*/ 0 w 3599990"/>
                <a:gd name="connsiteY0" fmla="*/ 277889 h 1667299"/>
                <a:gd name="connsiteX1" fmla="*/ 277889 w 3599990"/>
                <a:gd name="connsiteY1" fmla="*/ 0 h 1667299"/>
                <a:gd name="connsiteX2" fmla="*/ 795405 w 3599990"/>
                <a:gd name="connsiteY2" fmla="*/ 0 h 1667299"/>
                <a:gd name="connsiteX3" fmla="*/ 1373805 w 3599990"/>
                <a:gd name="connsiteY3" fmla="*/ 0 h 1667299"/>
                <a:gd name="connsiteX4" fmla="*/ 2043532 w 3599990"/>
                <a:gd name="connsiteY4" fmla="*/ 0 h 1667299"/>
                <a:gd name="connsiteX5" fmla="*/ 2561048 w 3599990"/>
                <a:gd name="connsiteY5" fmla="*/ 0 h 1667299"/>
                <a:gd name="connsiteX6" fmla="*/ 3322101 w 3599990"/>
                <a:gd name="connsiteY6" fmla="*/ 0 h 1667299"/>
                <a:gd name="connsiteX7" fmla="*/ 3599990 w 3599990"/>
                <a:gd name="connsiteY7" fmla="*/ 277889 h 1667299"/>
                <a:gd name="connsiteX8" fmla="*/ 3599990 w 3599990"/>
                <a:gd name="connsiteY8" fmla="*/ 800304 h 1667299"/>
                <a:gd name="connsiteX9" fmla="*/ 3599990 w 3599990"/>
                <a:gd name="connsiteY9" fmla="*/ 1389410 h 1667299"/>
                <a:gd name="connsiteX10" fmla="*/ 3322101 w 3599990"/>
                <a:gd name="connsiteY10" fmla="*/ 1667299 h 1667299"/>
                <a:gd name="connsiteX11" fmla="*/ 2652374 w 3599990"/>
                <a:gd name="connsiteY11" fmla="*/ 1667299 h 1667299"/>
                <a:gd name="connsiteX12" fmla="*/ 2073974 w 3599990"/>
                <a:gd name="connsiteY12" fmla="*/ 1667299 h 1667299"/>
                <a:gd name="connsiteX13" fmla="*/ 1434690 w 3599990"/>
                <a:gd name="connsiteY13" fmla="*/ 1667299 h 1667299"/>
                <a:gd name="connsiteX14" fmla="*/ 917174 w 3599990"/>
                <a:gd name="connsiteY14" fmla="*/ 1667299 h 1667299"/>
                <a:gd name="connsiteX15" fmla="*/ 277889 w 3599990"/>
                <a:gd name="connsiteY15" fmla="*/ 1667299 h 1667299"/>
                <a:gd name="connsiteX16" fmla="*/ 0 w 3599990"/>
                <a:gd name="connsiteY16" fmla="*/ 1389410 h 1667299"/>
                <a:gd name="connsiteX17" fmla="*/ 0 w 3599990"/>
                <a:gd name="connsiteY17" fmla="*/ 844765 h 1667299"/>
                <a:gd name="connsiteX18" fmla="*/ 0 w 3599990"/>
                <a:gd name="connsiteY18" fmla="*/ 277889 h 166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99990" h="1667299" fill="none" extrusionOk="0">
                  <a:moveTo>
                    <a:pt x="0" y="277889"/>
                  </a:moveTo>
                  <a:cubicBezTo>
                    <a:pt x="20124" y="110742"/>
                    <a:pt x="152772" y="-23764"/>
                    <a:pt x="277889" y="0"/>
                  </a:cubicBezTo>
                  <a:cubicBezTo>
                    <a:pt x="535020" y="-674"/>
                    <a:pt x="623965" y="-14434"/>
                    <a:pt x="795405" y="0"/>
                  </a:cubicBezTo>
                  <a:cubicBezTo>
                    <a:pt x="966845" y="14434"/>
                    <a:pt x="1188463" y="-24309"/>
                    <a:pt x="1373805" y="0"/>
                  </a:cubicBezTo>
                  <a:cubicBezTo>
                    <a:pt x="1559147" y="24309"/>
                    <a:pt x="1878990" y="-30211"/>
                    <a:pt x="2043532" y="0"/>
                  </a:cubicBezTo>
                  <a:cubicBezTo>
                    <a:pt x="2208074" y="30211"/>
                    <a:pt x="2416539" y="4515"/>
                    <a:pt x="2561048" y="0"/>
                  </a:cubicBezTo>
                  <a:cubicBezTo>
                    <a:pt x="2705557" y="-4515"/>
                    <a:pt x="3002211" y="-15100"/>
                    <a:pt x="3322101" y="0"/>
                  </a:cubicBezTo>
                  <a:cubicBezTo>
                    <a:pt x="3510284" y="-2728"/>
                    <a:pt x="3616637" y="135125"/>
                    <a:pt x="3599990" y="277889"/>
                  </a:cubicBezTo>
                  <a:cubicBezTo>
                    <a:pt x="3583303" y="479552"/>
                    <a:pt x="3594759" y="665918"/>
                    <a:pt x="3599990" y="800304"/>
                  </a:cubicBezTo>
                  <a:cubicBezTo>
                    <a:pt x="3605221" y="934690"/>
                    <a:pt x="3602448" y="1197300"/>
                    <a:pt x="3599990" y="1389410"/>
                  </a:cubicBezTo>
                  <a:cubicBezTo>
                    <a:pt x="3588377" y="1530097"/>
                    <a:pt x="3460923" y="1676143"/>
                    <a:pt x="3322101" y="1667299"/>
                  </a:cubicBezTo>
                  <a:cubicBezTo>
                    <a:pt x="3026644" y="1665807"/>
                    <a:pt x="2818033" y="1674531"/>
                    <a:pt x="2652374" y="1667299"/>
                  </a:cubicBezTo>
                  <a:cubicBezTo>
                    <a:pt x="2486715" y="1660067"/>
                    <a:pt x="2269066" y="1690414"/>
                    <a:pt x="2073974" y="1667299"/>
                  </a:cubicBezTo>
                  <a:cubicBezTo>
                    <a:pt x="1878882" y="1644184"/>
                    <a:pt x="1721834" y="1688347"/>
                    <a:pt x="1434690" y="1667299"/>
                  </a:cubicBezTo>
                  <a:cubicBezTo>
                    <a:pt x="1147546" y="1646251"/>
                    <a:pt x="1105700" y="1665292"/>
                    <a:pt x="917174" y="1667299"/>
                  </a:cubicBezTo>
                  <a:cubicBezTo>
                    <a:pt x="728648" y="1669306"/>
                    <a:pt x="510028" y="1637762"/>
                    <a:pt x="277889" y="1667299"/>
                  </a:cubicBezTo>
                  <a:cubicBezTo>
                    <a:pt x="136681" y="1666813"/>
                    <a:pt x="10274" y="1532171"/>
                    <a:pt x="0" y="1389410"/>
                  </a:cubicBezTo>
                  <a:cubicBezTo>
                    <a:pt x="-6350" y="1120702"/>
                    <a:pt x="-7603" y="958463"/>
                    <a:pt x="0" y="844765"/>
                  </a:cubicBezTo>
                  <a:cubicBezTo>
                    <a:pt x="7603" y="731068"/>
                    <a:pt x="14688" y="542809"/>
                    <a:pt x="0" y="277889"/>
                  </a:cubicBezTo>
                  <a:close/>
                </a:path>
                <a:path w="3599990" h="1667299" stroke="0" extrusionOk="0">
                  <a:moveTo>
                    <a:pt x="0" y="277889"/>
                  </a:moveTo>
                  <a:cubicBezTo>
                    <a:pt x="8334" y="149316"/>
                    <a:pt x="133190" y="-10558"/>
                    <a:pt x="277889" y="0"/>
                  </a:cubicBezTo>
                  <a:cubicBezTo>
                    <a:pt x="466538" y="4831"/>
                    <a:pt x="691970" y="-17449"/>
                    <a:pt x="947616" y="0"/>
                  </a:cubicBezTo>
                  <a:cubicBezTo>
                    <a:pt x="1203262" y="17449"/>
                    <a:pt x="1302458" y="19040"/>
                    <a:pt x="1526016" y="0"/>
                  </a:cubicBezTo>
                  <a:cubicBezTo>
                    <a:pt x="1749574" y="-19040"/>
                    <a:pt x="1932907" y="14599"/>
                    <a:pt x="2073974" y="0"/>
                  </a:cubicBezTo>
                  <a:cubicBezTo>
                    <a:pt x="2215041" y="-14599"/>
                    <a:pt x="2504817" y="-22800"/>
                    <a:pt x="2621932" y="0"/>
                  </a:cubicBezTo>
                  <a:cubicBezTo>
                    <a:pt x="2739047" y="22800"/>
                    <a:pt x="3060905" y="-11795"/>
                    <a:pt x="3322101" y="0"/>
                  </a:cubicBezTo>
                  <a:cubicBezTo>
                    <a:pt x="3471732" y="-4395"/>
                    <a:pt x="3637092" y="117655"/>
                    <a:pt x="3599990" y="277889"/>
                  </a:cubicBezTo>
                  <a:cubicBezTo>
                    <a:pt x="3587879" y="402483"/>
                    <a:pt x="3599471" y="590818"/>
                    <a:pt x="3599990" y="855880"/>
                  </a:cubicBezTo>
                  <a:cubicBezTo>
                    <a:pt x="3600509" y="1120942"/>
                    <a:pt x="3601341" y="1201767"/>
                    <a:pt x="3599990" y="1389410"/>
                  </a:cubicBezTo>
                  <a:cubicBezTo>
                    <a:pt x="3587689" y="1527900"/>
                    <a:pt x="3505394" y="1647917"/>
                    <a:pt x="3322101" y="1667299"/>
                  </a:cubicBezTo>
                  <a:cubicBezTo>
                    <a:pt x="3103818" y="1683883"/>
                    <a:pt x="2962789" y="1660967"/>
                    <a:pt x="2743701" y="1667299"/>
                  </a:cubicBezTo>
                  <a:cubicBezTo>
                    <a:pt x="2524613" y="1673631"/>
                    <a:pt x="2380241" y="1642512"/>
                    <a:pt x="2195743" y="1667299"/>
                  </a:cubicBezTo>
                  <a:cubicBezTo>
                    <a:pt x="2011245" y="1692086"/>
                    <a:pt x="1832647" y="1643680"/>
                    <a:pt x="1617342" y="1667299"/>
                  </a:cubicBezTo>
                  <a:cubicBezTo>
                    <a:pt x="1402037" y="1690918"/>
                    <a:pt x="1271512" y="1644754"/>
                    <a:pt x="1008500" y="1667299"/>
                  </a:cubicBezTo>
                  <a:cubicBezTo>
                    <a:pt x="745488" y="1689844"/>
                    <a:pt x="582017" y="1684210"/>
                    <a:pt x="277889" y="1667299"/>
                  </a:cubicBezTo>
                  <a:cubicBezTo>
                    <a:pt x="153504" y="1653213"/>
                    <a:pt x="-20880" y="1529604"/>
                    <a:pt x="0" y="1389410"/>
                  </a:cubicBezTo>
                  <a:cubicBezTo>
                    <a:pt x="1876" y="1271373"/>
                    <a:pt x="19621" y="1043847"/>
                    <a:pt x="0" y="811419"/>
                  </a:cubicBezTo>
                  <a:cubicBezTo>
                    <a:pt x="-19621" y="578991"/>
                    <a:pt x="-18415" y="426819"/>
                    <a:pt x="0" y="27788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65901072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e-IL" b="1" dirty="0">
                  <a:solidFill>
                    <a:schemeClr val="accent6"/>
                  </a:solidFill>
                </a:rPr>
                <a:t>הידעתם?</a:t>
              </a:r>
            </a:p>
            <a:p>
              <a:r>
                <a:rPr lang="he-IL" dirty="0">
                  <a:solidFill>
                    <a:schemeClr val="tx1"/>
                  </a:solidFill>
                </a:rPr>
                <a:t>הפרא הוא חמור בר שנכחד מאזורנו והושב לארץ בשנות ה-80 של המאה ה-20. הוא נקרא פרא משום שאי אפשר לביית אותו.</a:t>
              </a:r>
              <a:endParaRPr lang="en-IL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Hexagon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DE5CBF39-E649-6323-9E6E-AA77B0744F0D}"/>
              </a:ext>
            </a:extLst>
          </p:cNvPr>
          <p:cNvSpPr/>
          <p:nvPr/>
        </p:nvSpPr>
        <p:spPr>
          <a:xfrm>
            <a:off x="166907" y="6084029"/>
            <a:ext cx="751809" cy="584775"/>
          </a:xfrm>
          <a:prstGeom prst="hex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sz="1600" dirty="0"/>
              <a:t>סיום</a:t>
            </a:r>
            <a:endParaRPr lang="en-IL" sz="1600" dirty="0"/>
          </a:p>
        </p:txBody>
      </p:sp>
    </p:spTree>
    <p:extLst>
      <p:ext uri="{BB962C8B-B14F-4D97-AF65-F5344CB8AC3E}">
        <p14:creationId xmlns:p14="http://schemas.microsoft.com/office/powerpoint/2010/main" val="375557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4D83E0-7BF7-07BA-7F68-88475412AA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35782" y="1343458"/>
            <a:ext cx="5015779" cy="3592335"/>
          </a:xfrm>
        </p:spPr>
        <p:txBody>
          <a:bodyPr/>
          <a:lstStyle/>
          <a:p>
            <a:pPr marL="0" indent="0">
              <a:buNone/>
            </a:pPr>
            <a:r>
              <a:rPr lang="he-IL" dirty="0"/>
              <a:t>מה מאפיין יונקים?</a:t>
            </a:r>
          </a:p>
          <a:p>
            <a:r>
              <a:rPr lang="he-IL" dirty="0"/>
              <a:t>הצעירים יונקים חלב</a:t>
            </a:r>
          </a:p>
          <a:p>
            <a:r>
              <a:rPr lang="he-IL" dirty="0"/>
              <a:t>לרובם יש שיער</a:t>
            </a:r>
          </a:p>
          <a:p>
            <a:r>
              <a:rPr lang="he-IL" dirty="0"/>
              <a:t>בעלי טמפרטורת גוף קבועה (הומיאותרמיים): מווסתים את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טמפרטורת גופם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8EC508-2055-C716-4286-970D86C6D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נעים להכיר:</a:t>
            </a:r>
            <a:r>
              <a:rPr lang="en-US" dirty="0"/>
              <a:t> </a:t>
            </a:r>
            <a:r>
              <a:rPr lang="he-IL" dirty="0"/>
              <a:t>יונקים</a:t>
            </a: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4A918F0-129A-9CC4-7FF6-E552B0C352B8}"/>
              </a:ext>
            </a:extLst>
          </p:cNvPr>
          <p:cNvGrpSpPr/>
          <p:nvPr/>
        </p:nvGrpSpPr>
        <p:grpSpPr>
          <a:xfrm>
            <a:off x="591020" y="1343458"/>
            <a:ext cx="4978508" cy="3641765"/>
            <a:chOff x="3385615" y="3139625"/>
            <a:chExt cx="4978508" cy="364176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C71D7B6-5697-7814-BF99-AB969D93F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5615" y="3139625"/>
              <a:ext cx="4978508" cy="332341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541B426-25EA-14AA-1346-C73E4CECD619}"/>
                </a:ext>
              </a:extLst>
            </p:cNvPr>
            <p:cNvSpPr txBox="1"/>
            <p:nvPr/>
          </p:nvSpPr>
          <p:spPr>
            <a:xfrm>
              <a:off x="6709504" y="6473613"/>
              <a:ext cx="16546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e-IL" sz="1400" dirty="0"/>
                <a:t>פנק. צילום:</a:t>
              </a:r>
              <a:r>
                <a:rPr lang="en-US" sz="1400" dirty="0"/>
                <a:t> </a:t>
              </a:r>
              <a:r>
                <a:rPr lang="he-IL" sz="1400" dirty="0"/>
                <a:t>עוז ריטנר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60466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690B7-62DE-4340-C722-773CFBB17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7BFD78-2B66-3293-9BA2-042909179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בינגו יונקים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8A965D-C64A-4098-54B5-79B07CD0579C}"/>
              </a:ext>
            </a:extLst>
          </p:cNvPr>
          <p:cNvSpPr txBox="1"/>
          <p:nvPr/>
        </p:nvSpPr>
        <p:spPr>
          <a:xfrm>
            <a:off x="7668481" y="6355827"/>
            <a:ext cx="3009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400" dirty="0"/>
              <a:t>צילום: </a:t>
            </a:r>
            <a:r>
              <a:rPr lang="en-US" sz="1400" b="0" i="0" u="sng" dirty="0" err="1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User:MathKnight"/>
              </a:rPr>
              <a:t>MathKnight</a:t>
            </a:r>
            <a:r>
              <a:rPr 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and </a:t>
            </a:r>
            <a:r>
              <a:rPr lang="en-US" sz="1400" b="0" i="0" u="none" strike="noStrike" dirty="0" err="1">
                <a:solidFill>
                  <a:srgbClr val="3366BB"/>
                </a:solidFill>
                <a:effectLst/>
                <a:latin typeface="Arial" panose="020B0604020202020204" pitchFamily="34" charset="0"/>
                <a:hlinkClick r:id="rId3"/>
              </a:rPr>
              <a:t>Zachi</a:t>
            </a:r>
            <a:r>
              <a:rPr lang="en-US" sz="1400" b="0" i="0" u="none" strike="noStrike" dirty="0">
                <a:solidFill>
                  <a:srgbClr val="3366BB"/>
                </a:solidFill>
                <a:effectLst/>
                <a:latin typeface="Arial" panose="020B0604020202020204" pitchFamily="34" charset="0"/>
                <a:hlinkClick r:id="rId3"/>
              </a:rPr>
              <a:t> </a:t>
            </a:r>
            <a:r>
              <a:rPr lang="en-US" sz="1400" b="0" i="0" u="none" strike="noStrike" dirty="0" err="1">
                <a:solidFill>
                  <a:srgbClr val="3366BB"/>
                </a:solidFill>
                <a:effectLst/>
                <a:latin typeface="Arial" panose="020B0604020202020204" pitchFamily="34" charset="0"/>
                <a:hlinkClick r:id="rId3"/>
              </a:rPr>
              <a:t>Evenor</a:t>
            </a:r>
            <a:endParaRPr lang="en-US" sz="1400" dirty="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3BEC8EEB-1E1C-96B9-6425-66CA0D597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075" y="1610346"/>
            <a:ext cx="6096563" cy="4572422"/>
          </a:xfrm>
          <a:prstGeom prst="rect">
            <a:avLst/>
          </a:prstGeom>
          <a:ln w="3810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1FBB4D4-14E8-FB5A-7A02-A034785FDC93}"/>
              </a:ext>
            </a:extLst>
          </p:cNvPr>
          <p:cNvGrpSpPr/>
          <p:nvPr/>
        </p:nvGrpSpPr>
        <p:grpSpPr>
          <a:xfrm>
            <a:off x="311728" y="513193"/>
            <a:ext cx="4269347" cy="3563863"/>
            <a:chOff x="311728" y="513193"/>
            <a:chExt cx="4269347" cy="356386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A8FF153-8D62-647E-BC5C-43D4DE838ECC}"/>
                </a:ext>
              </a:extLst>
            </p:cNvPr>
            <p:cNvSpPr txBox="1"/>
            <p:nvPr/>
          </p:nvSpPr>
          <p:spPr>
            <a:xfrm>
              <a:off x="1180807" y="3492281"/>
              <a:ext cx="10358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e-IL" sz="3200" dirty="0">
                  <a:solidFill>
                    <a:schemeClr val="accent6"/>
                  </a:solidFill>
                </a:rPr>
                <a:t>קרקל</a:t>
              </a:r>
              <a:endParaRPr lang="en-US" sz="3200" dirty="0">
                <a:solidFill>
                  <a:schemeClr val="accent6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A904287-48E4-8589-787C-25325F22EF6B}"/>
                </a:ext>
              </a:extLst>
            </p:cNvPr>
            <p:cNvCxnSpPr>
              <a:cxnSpLocks/>
            </p:cNvCxnSpPr>
            <p:nvPr/>
          </p:nvCxnSpPr>
          <p:spPr>
            <a:xfrm>
              <a:off x="2415959" y="3937068"/>
              <a:ext cx="2165116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C4EA5CF-56F1-CF2A-7F6D-89BA25D834C0}"/>
                </a:ext>
              </a:extLst>
            </p:cNvPr>
            <p:cNvSpPr/>
            <p:nvPr/>
          </p:nvSpPr>
          <p:spPr>
            <a:xfrm>
              <a:off x="311728" y="513193"/>
              <a:ext cx="4096149" cy="1667299"/>
            </a:xfrm>
            <a:custGeom>
              <a:avLst/>
              <a:gdLst>
                <a:gd name="connsiteX0" fmla="*/ 0 w 4096149"/>
                <a:gd name="connsiteY0" fmla="*/ 277889 h 1667299"/>
                <a:gd name="connsiteX1" fmla="*/ 277889 w 4096149"/>
                <a:gd name="connsiteY1" fmla="*/ 0 h 1667299"/>
                <a:gd name="connsiteX2" fmla="*/ 832547 w 4096149"/>
                <a:gd name="connsiteY2" fmla="*/ 0 h 1667299"/>
                <a:gd name="connsiteX3" fmla="*/ 1316398 w 4096149"/>
                <a:gd name="connsiteY3" fmla="*/ 0 h 1667299"/>
                <a:gd name="connsiteX4" fmla="*/ 1906460 w 4096149"/>
                <a:gd name="connsiteY4" fmla="*/ 0 h 1667299"/>
                <a:gd name="connsiteX5" fmla="*/ 2496521 w 4096149"/>
                <a:gd name="connsiteY5" fmla="*/ 0 h 1667299"/>
                <a:gd name="connsiteX6" fmla="*/ 3015776 w 4096149"/>
                <a:gd name="connsiteY6" fmla="*/ 0 h 1667299"/>
                <a:gd name="connsiteX7" fmla="*/ 3818260 w 4096149"/>
                <a:gd name="connsiteY7" fmla="*/ 0 h 1667299"/>
                <a:gd name="connsiteX8" fmla="*/ 4096149 w 4096149"/>
                <a:gd name="connsiteY8" fmla="*/ 277889 h 1667299"/>
                <a:gd name="connsiteX9" fmla="*/ 4096149 w 4096149"/>
                <a:gd name="connsiteY9" fmla="*/ 833650 h 1667299"/>
                <a:gd name="connsiteX10" fmla="*/ 4096149 w 4096149"/>
                <a:gd name="connsiteY10" fmla="*/ 1389410 h 1667299"/>
                <a:gd name="connsiteX11" fmla="*/ 3818260 w 4096149"/>
                <a:gd name="connsiteY11" fmla="*/ 1667299 h 1667299"/>
                <a:gd name="connsiteX12" fmla="*/ 3192794 w 4096149"/>
                <a:gd name="connsiteY12" fmla="*/ 1667299 h 1667299"/>
                <a:gd name="connsiteX13" fmla="*/ 2602733 w 4096149"/>
                <a:gd name="connsiteY13" fmla="*/ 1667299 h 1667299"/>
                <a:gd name="connsiteX14" fmla="*/ 2118882 w 4096149"/>
                <a:gd name="connsiteY14" fmla="*/ 1667299 h 1667299"/>
                <a:gd name="connsiteX15" fmla="*/ 1599628 w 4096149"/>
                <a:gd name="connsiteY15" fmla="*/ 1667299 h 1667299"/>
                <a:gd name="connsiteX16" fmla="*/ 1080373 w 4096149"/>
                <a:gd name="connsiteY16" fmla="*/ 1667299 h 1667299"/>
                <a:gd name="connsiteX17" fmla="*/ 277889 w 4096149"/>
                <a:gd name="connsiteY17" fmla="*/ 1667299 h 1667299"/>
                <a:gd name="connsiteX18" fmla="*/ 0 w 4096149"/>
                <a:gd name="connsiteY18" fmla="*/ 1389410 h 1667299"/>
                <a:gd name="connsiteX19" fmla="*/ 0 w 4096149"/>
                <a:gd name="connsiteY19" fmla="*/ 866995 h 1667299"/>
                <a:gd name="connsiteX20" fmla="*/ 0 w 4096149"/>
                <a:gd name="connsiteY20" fmla="*/ 277889 h 166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96149" h="1667299" fill="none" extrusionOk="0">
                  <a:moveTo>
                    <a:pt x="0" y="277889"/>
                  </a:moveTo>
                  <a:cubicBezTo>
                    <a:pt x="-12308" y="89164"/>
                    <a:pt x="144813" y="-6359"/>
                    <a:pt x="277889" y="0"/>
                  </a:cubicBezTo>
                  <a:cubicBezTo>
                    <a:pt x="433099" y="-10142"/>
                    <a:pt x="580626" y="27326"/>
                    <a:pt x="832547" y="0"/>
                  </a:cubicBezTo>
                  <a:cubicBezTo>
                    <a:pt x="1084468" y="-27326"/>
                    <a:pt x="1213934" y="17898"/>
                    <a:pt x="1316398" y="0"/>
                  </a:cubicBezTo>
                  <a:cubicBezTo>
                    <a:pt x="1418862" y="-17898"/>
                    <a:pt x="1674859" y="-15601"/>
                    <a:pt x="1906460" y="0"/>
                  </a:cubicBezTo>
                  <a:cubicBezTo>
                    <a:pt x="2138061" y="15601"/>
                    <a:pt x="2214417" y="-3706"/>
                    <a:pt x="2496521" y="0"/>
                  </a:cubicBezTo>
                  <a:cubicBezTo>
                    <a:pt x="2778625" y="3706"/>
                    <a:pt x="2836211" y="-23128"/>
                    <a:pt x="3015776" y="0"/>
                  </a:cubicBezTo>
                  <a:cubicBezTo>
                    <a:pt x="3195342" y="23128"/>
                    <a:pt x="3592238" y="3273"/>
                    <a:pt x="3818260" y="0"/>
                  </a:cubicBezTo>
                  <a:cubicBezTo>
                    <a:pt x="3982431" y="25185"/>
                    <a:pt x="4122707" y="108323"/>
                    <a:pt x="4096149" y="277889"/>
                  </a:cubicBezTo>
                  <a:cubicBezTo>
                    <a:pt x="4074461" y="406970"/>
                    <a:pt x="4087222" y="711896"/>
                    <a:pt x="4096149" y="833650"/>
                  </a:cubicBezTo>
                  <a:cubicBezTo>
                    <a:pt x="4105076" y="955404"/>
                    <a:pt x="4097511" y="1167038"/>
                    <a:pt x="4096149" y="1389410"/>
                  </a:cubicBezTo>
                  <a:cubicBezTo>
                    <a:pt x="4084172" y="1544408"/>
                    <a:pt x="3972715" y="1654955"/>
                    <a:pt x="3818260" y="1667299"/>
                  </a:cubicBezTo>
                  <a:cubicBezTo>
                    <a:pt x="3551186" y="1682156"/>
                    <a:pt x="3428235" y="1650770"/>
                    <a:pt x="3192794" y="1667299"/>
                  </a:cubicBezTo>
                  <a:cubicBezTo>
                    <a:pt x="2957353" y="1683828"/>
                    <a:pt x="2834829" y="1695569"/>
                    <a:pt x="2602733" y="1667299"/>
                  </a:cubicBezTo>
                  <a:cubicBezTo>
                    <a:pt x="2370637" y="1639029"/>
                    <a:pt x="2277193" y="1659154"/>
                    <a:pt x="2118882" y="1667299"/>
                  </a:cubicBezTo>
                  <a:cubicBezTo>
                    <a:pt x="1960571" y="1675444"/>
                    <a:pt x="1800831" y="1642262"/>
                    <a:pt x="1599628" y="1667299"/>
                  </a:cubicBezTo>
                  <a:cubicBezTo>
                    <a:pt x="1398425" y="1692336"/>
                    <a:pt x="1258291" y="1642758"/>
                    <a:pt x="1080373" y="1667299"/>
                  </a:cubicBezTo>
                  <a:cubicBezTo>
                    <a:pt x="902455" y="1691840"/>
                    <a:pt x="609790" y="1659772"/>
                    <a:pt x="277889" y="1667299"/>
                  </a:cubicBezTo>
                  <a:cubicBezTo>
                    <a:pt x="125605" y="1674226"/>
                    <a:pt x="14114" y="1560119"/>
                    <a:pt x="0" y="1389410"/>
                  </a:cubicBezTo>
                  <a:cubicBezTo>
                    <a:pt x="-9758" y="1141292"/>
                    <a:pt x="3855" y="1118740"/>
                    <a:pt x="0" y="866995"/>
                  </a:cubicBezTo>
                  <a:cubicBezTo>
                    <a:pt x="-3855" y="615251"/>
                    <a:pt x="-24410" y="489568"/>
                    <a:pt x="0" y="277889"/>
                  </a:cubicBezTo>
                  <a:close/>
                </a:path>
                <a:path w="4096149" h="1667299" stroke="0" extrusionOk="0">
                  <a:moveTo>
                    <a:pt x="0" y="277889"/>
                  </a:moveTo>
                  <a:cubicBezTo>
                    <a:pt x="8334" y="149316"/>
                    <a:pt x="133190" y="-10558"/>
                    <a:pt x="277889" y="0"/>
                  </a:cubicBezTo>
                  <a:cubicBezTo>
                    <a:pt x="450046" y="20560"/>
                    <a:pt x="803525" y="-18243"/>
                    <a:pt x="938758" y="0"/>
                  </a:cubicBezTo>
                  <a:cubicBezTo>
                    <a:pt x="1073991" y="18243"/>
                    <a:pt x="1265928" y="-23439"/>
                    <a:pt x="1493416" y="0"/>
                  </a:cubicBezTo>
                  <a:cubicBezTo>
                    <a:pt x="1720904" y="23439"/>
                    <a:pt x="1759170" y="19759"/>
                    <a:pt x="2012671" y="0"/>
                  </a:cubicBezTo>
                  <a:cubicBezTo>
                    <a:pt x="2266173" y="-19759"/>
                    <a:pt x="2424809" y="-11176"/>
                    <a:pt x="2531925" y="0"/>
                  </a:cubicBezTo>
                  <a:cubicBezTo>
                    <a:pt x="2639041" y="11176"/>
                    <a:pt x="2881222" y="11988"/>
                    <a:pt x="3051180" y="0"/>
                  </a:cubicBezTo>
                  <a:cubicBezTo>
                    <a:pt x="3221138" y="-11988"/>
                    <a:pt x="3480097" y="26433"/>
                    <a:pt x="3818260" y="0"/>
                  </a:cubicBezTo>
                  <a:cubicBezTo>
                    <a:pt x="3958329" y="4508"/>
                    <a:pt x="4093378" y="105937"/>
                    <a:pt x="4096149" y="277889"/>
                  </a:cubicBezTo>
                  <a:cubicBezTo>
                    <a:pt x="4068292" y="465716"/>
                    <a:pt x="4083048" y="619914"/>
                    <a:pt x="4096149" y="855880"/>
                  </a:cubicBezTo>
                  <a:cubicBezTo>
                    <a:pt x="4109250" y="1091846"/>
                    <a:pt x="4092658" y="1257252"/>
                    <a:pt x="4096149" y="1389410"/>
                  </a:cubicBezTo>
                  <a:cubicBezTo>
                    <a:pt x="4120144" y="1514716"/>
                    <a:pt x="3967139" y="1673598"/>
                    <a:pt x="3818260" y="1667299"/>
                  </a:cubicBezTo>
                  <a:cubicBezTo>
                    <a:pt x="3572406" y="1661276"/>
                    <a:pt x="3356295" y="1659247"/>
                    <a:pt x="3228198" y="1667299"/>
                  </a:cubicBezTo>
                  <a:cubicBezTo>
                    <a:pt x="3100101" y="1675351"/>
                    <a:pt x="2791674" y="1653525"/>
                    <a:pt x="2673540" y="1667299"/>
                  </a:cubicBezTo>
                  <a:cubicBezTo>
                    <a:pt x="2555406" y="1681073"/>
                    <a:pt x="2263770" y="1663859"/>
                    <a:pt x="2083478" y="1667299"/>
                  </a:cubicBezTo>
                  <a:cubicBezTo>
                    <a:pt x="1903186" y="1670739"/>
                    <a:pt x="1722634" y="1685633"/>
                    <a:pt x="1564224" y="1667299"/>
                  </a:cubicBezTo>
                  <a:cubicBezTo>
                    <a:pt x="1405814" y="1648965"/>
                    <a:pt x="1143520" y="1679906"/>
                    <a:pt x="938758" y="1667299"/>
                  </a:cubicBezTo>
                  <a:cubicBezTo>
                    <a:pt x="733996" y="1654692"/>
                    <a:pt x="520198" y="1638867"/>
                    <a:pt x="277889" y="1667299"/>
                  </a:cubicBezTo>
                  <a:cubicBezTo>
                    <a:pt x="146186" y="1678296"/>
                    <a:pt x="-17285" y="1548430"/>
                    <a:pt x="0" y="1389410"/>
                  </a:cubicBezTo>
                  <a:cubicBezTo>
                    <a:pt x="25630" y="1193498"/>
                    <a:pt x="-20278" y="1002615"/>
                    <a:pt x="0" y="833650"/>
                  </a:cubicBezTo>
                  <a:cubicBezTo>
                    <a:pt x="20278" y="664685"/>
                    <a:pt x="23180" y="391441"/>
                    <a:pt x="0" y="27788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65901072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e-IL" b="1" dirty="0">
                  <a:solidFill>
                    <a:schemeClr val="accent6"/>
                  </a:solidFill>
                </a:rPr>
                <a:t>הידעתם?</a:t>
              </a:r>
            </a:p>
            <a:p>
              <a:r>
                <a:rPr lang="he-IL" dirty="0">
                  <a:solidFill>
                    <a:schemeClr val="tx1"/>
                  </a:solidFill>
                </a:rPr>
                <a:t>בקצות אוזניו של הקרקל יש ציצית שיער שחורה. האוזניים משמשות, בין היתר, לתקשורת בין האם לגורים שלה.</a:t>
              </a:r>
              <a:endParaRPr lang="en-IL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Hexagon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9CBD10CC-DE9D-A0E8-0A19-B287A8F39B74}"/>
              </a:ext>
            </a:extLst>
          </p:cNvPr>
          <p:cNvSpPr/>
          <p:nvPr/>
        </p:nvSpPr>
        <p:spPr>
          <a:xfrm>
            <a:off x="166907" y="6084029"/>
            <a:ext cx="751809" cy="584775"/>
          </a:xfrm>
          <a:prstGeom prst="hex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sz="1600" dirty="0"/>
              <a:t>סיום</a:t>
            </a:r>
            <a:endParaRPr lang="en-IL" sz="1600" dirty="0"/>
          </a:p>
        </p:txBody>
      </p:sp>
    </p:spTree>
    <p:extLst>
      <p:ext uri="{BB962C8B-B14F-4D97-AF65-F5344CB8AC3E}">
        <p14:creationId xmlns:p14="http://schemas.microsoft.com/office/powerpoint/2010/main" val="4772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0D770-8819-ABE4-A0A1-ED3E5658E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A2A5BA-8E05-3A8B-20D4-D54EA4295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בינגו יונקים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CB268C-8B8C-EF2F-D3FA-E6650D6ADFB8}"/>
              </a:ext>
            </a:extLst>
          </p:cNvPr>
          <p:cNvSpPr txBox="1"/>
          <p:nvPr/>
        </p:nvSpPr>
        <p:spPr>
          <a:xfrm>
            <a:off x="8980624" y="6355827"/>
            <a:ext cx="1745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400" dirty="0"/>
              <a:t>צילום: </a:t>
            </a:r>
            <a:r>
              <a:rPr lang="en-US" sz="1400" b="0" i="0" u="none" strike="noStrike" dirty="0" err="1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User:Haplochromis"/>
              </a:rPr>
              <a:t>Haplochromis</a:t>
            </a:r>
            <a:endParaRPr lang="en-US" sz="140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077D017-F5C6-EE57-5CBE-7440F2977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646" y="1573005"/>
            <a:ext cx="6435969" cy="4609763"/>
          </a:xfrm>
          <a:prstGeom prst="rect">
            <a:avLst/>
          </a:prstGeom>
          <a:ln w="3810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6871AC0-F7CB-A134-7FA9-EA29196C2D96}"/>
              </a:ext>
            </a:extLst>
          </p:cNvPr>
          <p:cNvGrpSpPr/>
          <p:nvPr/>
        </p:nvGrpSpPr>
        <p:grpSpPr>
          <a:xfrm>
            <a:off x="311728" y="513193"/>
            <a:ext cx="4096149" cy="3582643"/>
            <a:chOff x="311728" y="513193"/>
            <a:chExt cx="4096149" cy="358264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9940A0F-96BB-7800-82D7-0108BEC0A8F2}"/>
                </a:ext>
              </a:extLst>
            </p:cNvPr>
            <p:cNvSpPr txBox="1"/>
            <p:nvPr/>
          </p:nvSpPr>
          <p:spPr>
            <a:xfrm>
              <a:off x="423317" y="3511061"/>
              <a:ext cx="21098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e-IL" sz="3200" dirty="0">
                  <a:solidFill>
                    <a:schemeClr val="accent6"/>
                  </a:solidFill>
                </a:rPr>
                <a:t>ארנבת שדה</a:t>
              </a:r>
              <a:endParaRPr lang="en-US" sz="3200" dirty="0">
                <a:solidFill>
                  <a:schemeClr val="accent6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0717FF3-375D-24A1-583B-242F1850C6DC}"/>
                </a:ext>
              </a:extLst>
            </p:cNvPr>
            <p:cNvCxnSpPr>
              <a:cxnSpLocks/>
            </p:cNvCxnSpPr>
            <p:nvPr/>
          </p:nvCxnSpPr>
          <p:spPr>
            <a:xfrm>
              <a:off x="2661138" y="3937068"/>
              <a:ext cx="1629508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BE494A7-FBE8-B06D-57F1-65162AA8671F}"/>
                </a:ext>
              </a:extLst>
            </p:cNvPr>
            <p:cNvSpPr/>
            <p:nvPr/>
          </p:nvSpPr>
          <p:spPr>
            <a:xfrm>
              <a:off x="311728" y="513193"/>
              <a:ext cx="4096149" cy="1667299"/>
            </a:xfrm>
            <a:custGeom>
              <a:avLst/>
              <a:gdLst>
                <a:gd name="connsiteX0" fmla="*/ 0 w 4096149"/>
                <a:gd name="connsiteY0" fmla="*/ 277889 h 1667299"/>
                <a:gd name="connsiteX1" fmla="*/ 277889 w 4096149"/>
                <a:gd name="connsiteY1" fmla="*/ 0 h 1667299"/>
                <a:gd name="connsiteX2" fmla="*/ 832547 w 4096149"/>
                <a:gd name="connsiteY2" fmla="*/ 0 h 1667299"/>
                <a:gd name="connsiteX3" fmla="*/ 1316398 w 4096149"/>
                <a:gd name="connsiteY3" fmla="*/ 0 h 1667299"/>
                <a:gd name="connsiteX4" fmla="*/ 1906460 w 4096149"/>
                <a:gd name="connsiteY4" fmla="*/ 0 h 1667299"/>
                <a:gd name="connsiteX5" fmla="*/ 2496521 w 4096149"/>
                <a:gd name="connsiteY5" fmla="*/ 0 h 1667299"/>
                <a:gd name="connsiteX6" fmla="*/ 3015776 w 4096149"/>
                <a:gd name="connsiteY6" fmla="*/ 0 h 1667299"/>
                <a:gd name="connsiteX7" fmla="*/ 3818260 w 4096149"/>
                <a:gd name="connsiteY7" fmla="*/ 0 h 1667299"/>
                <a:gd name="connsiteX8" fmla="*/ 4096149 w 4096149"/>
                <a:gd name="connsiteY8" fmla="*/ 277889 h 1667299"/>
                <a:gd name="connsiteX9" fmla="*/ 4096149 w 4096149"/>
                <a:gd name="connsiteY9" fmla="*/ 833650 h 1667299"/>
                <a:gd name="connsiteX10" fmla="*/ 4096149 w 4096149"/>
                <a:gd name="connsiteY10" fmla="*/ 1389410 h 1667299"/>
                <a:gd name="connsiteX11" fmla="*/ 3818260 w 4096149"/>
                <a:gd name="connsiteY11" fmla="*/ 1667299 h 1667299"/>
                <a:gd name="connsiteX12" fmla="*/ 3192794 w 4096149"/>
                <a:gd name="connsiteY12" fmla="*/ 1667299 h 1667299"/>
                <a:gd name="connsiteX13" fmla="*/ 2602733 w 4096149"/>
                <a:gd name="connsiteY13" fmla="*/ 1667299 h 1667299"/>
                <a:gd name="connsiteX14" fmla="*/ 2118882 w 4096149"/>
                <a:gd name="connsiteY14" fmla="*/ 1667299 h 1667299"/>
                <a:gd name="connsiteX15" fmla="*/ 1599628 w 4096149"/>
                <a:gd name="connsiteY15" fmla="*/ 1667299 h 1667299"/>
                <a:gd name="connsiteX16" fmla="*/ 1080373 w 4096149"/>
                <a:gd name="connsiteY16" fmla="*/ 1667299 h 1667299"/>
                <a:gd name="connsiteX17" fmla="*/ 277889 w 4096149"/>
                <a:gd name="connsiteY17" fmla="*/ 1667299 h 1667299"/>
                <a:gd name="connsiteX18" fmla="*/ 0 w 4096149"/>
                <a:gd name="connsiteY18" fmla="*/ 1389410 h 1667299"/>
                <a:gd name="connsiteX19" fmla="*/ 0 w 4096149"/>
                <a:gd name="connsiteY19" fmla="*/ 866995 h 1667299"/>
                <a:gd name="connsiteX20" fmla="*/ 0 w 4096149"/>
                <a:gd name="connsiteY20" fmla="*/ 277889 h 166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96149" h="1667299" fill="none" extrusionOk="0">
                  <a:moveTo>
                    <a:pt x="0" y="277889"/>
                  </a:moveTo>
                  <a:cubicBezTo>
                    <a:pt x="-12308" y="89164"/>
                    <a:pt x="144813" y="-6359"/>
                    <a:pt x="277889" y="0"/>
                  </a:cubicBezTo>
                  <a:cubicBezTo>
                    <a:pt x="433099" y="-10142"/>
                    <a:pt x="580626" y="27326"/>
                    <a:pt x="832547" y="0"/>
                  </a:cubicBezTo>
                  <a:cubicBezTo>
                    <a:pt x="1084468" y="-27326"/>
                    <a:pt x="1213934" y="17898"/>
                    <a:pt x="1316398" y="0"/>
                  </a:cubicBezTo>
                  <a:cubicBezTo>
                    <a:pt x="1418862" y="-17898"/>
                    <a:pt x="1674859" y="-15601"/>
                    <a:pt x="1906460" y="0"/>
                  </a:cubicBezTo>
                  <a:cubicBezTo>
                    <a:pt x="2138061" y="15601"/>
                    <a:pt x="2214417" y="-3706"/>
                    <a:pt x="2496521" y="0"/>
                  </a:cubicBezTo>
                  <a:cubicBezTo>
                    <a:pt x="2778625" y="3706"/>
                    <a:pt x="2836211" y="-23128"/>
                    <a:pt x="3015776" y="0"/>
                  </a:cubicBezTo>
                  <a:cubicBezTo>
                    <a:pt x="3195342" y="23128"/>
                    <a:pt x="3592238" y="3273"/>
                    <a:pt x="3818260" y="0"/>
                  </a:cubicBezTo>
                  <a:cubicBezTo>
                    <a:pt x="3982431" y="25185"/>
                    <a:pt x="4122707" y="108323"/>
                    <a:pt x="4096149" y="277889"/>
                  </a:cubicBezTo>
                  <a:cubicBezTo>
                    <a:pt x="4074461" y="406970"/>
                    <a:pt x="4087222" y="711896"/>
                    <a:pt x="4096149" y="833650"/>
                  </a:cubicBezTo>
                  <a:cubicBezTo>
                    <a:pt x="4105076" y="955404"/>
                    <a:pt x="4097511" y="1167038"/>
                    <a:pt x="4096149" y="1389410"/>
                  </a:cubicBezTo>
                  <a:cubicBezTo>
                    <a:pt x="4084172" y="1544408"/>
                    <a:pt x="3972715" y="1654955"/>
                    <a:pt x="3818260" y="1667299"/>
                  </a:cubicBezTo>
                  <a:cubicBezTo>
                    <a:pt x="3551186" y="1682156"/>
                    <a:pt x="3428235" y="1650770"/>
                    <a:pt x="3192794" y="1667299"/>
                  </a:cubicBezTo>
                  <a:cubicBezTo>
                    <a:pt x="2957353" y="1683828"/>
                    <a:pt x="2834829" y="1695569"/>
                    <a:pt x="2602733" y="1667299"/>
                  </a:cubicBezTo>
                  <a:cubicBezTo>
                    <a:pt x="2370637" y="1639029"/>
                    <a:pt x="2277193" y="1659154"/>
                    <a:pt x="2118882" y="1667299"/>
                  </a:cubicBezTo>
                  <a:cubicBezTo>
                    <a:pt x="1960571" y="1675444"/>
                    <a:pt x="1800831" y="1642262"/>
                    <a:pt x="1599628" y="1667299"/>
                  </a:cubicBezTo>
                  <a:cubicBezTo>
                    <a:pt x="1398425" y="1692336"/>
                    <a:pt x="1258291" y="1642758"/>
                    <a:pt x="1080373" y="1667299"/>
                  </a:cubicBezTo>
                  <a:cubicBezTo>
                    <a:pt x="902455" y="1691840"/>
                    <a:pt x="609790" y="1659772"/>
                    <a:pt x="277889" y="1667299"/>
                  </a:cubicBezTo>
                  <a:cubicBezTo>
                    <a:pt x="125605" y="1674226"/>
                    <a:pt x="14114" y="1560119"/>
                    <a:pt x="0" y="1389410"/>
                  </a:cubicBezTo>
                  <a:cubicBezTo>
                    <a:pt x="-9758" y="1141292"/>
                    <a:pt x="3855" y="1118740"/>
                    <a:pt x="0" y="866995"/>
                  </a:cubicBezTo>
                  <a:cubicBezTo>
                    <a:pt x="-3855" y="615251"/>
                    <a:pt x="-24410" y="489568"/>
                    <a:pt x="0" y="277889"/>
                  </a:cubicBezTo>
                  <a:close/>
                </a:path>
                <a:path w="4096149" h="1667299" stroke="0" extrusionOk="0">
                  <a:moveTo>
                    <a:pt x="0" y="277889"/>
                  </a:moveTo>
                  <a:cubicBezTo>
                    <a:pt x="8334" y="149316"/>
                    <a:pt x="133190" y="-10558"/>
                    <a:pt x="277889" y="0"/>
                  </a:cubicBezTo>
                  <a:cubicBezTo>
                    <a:pt x="450046" y="20560"/>
                    <a:pt x="803525" y="-18243"/>
                    <a:pt x="938758" y="0"/>
                  </a:cubicBezTo>
                  <a:cubicBezTo>
                    <a:pt x="1073991" y="18243"/>
                    <a:pt x="1265928" y="-23439"/>
                    <a:pt x="1493416" y="0"/>
                  </a:cubicBezTo>
                  <a:cubicBezTo>
                    <a:pt x="1720904" y="23439"/>
                    <a:pt x="1759170" y="19759"/>
                    <a:pt x="2012671" y="0"/>
                  </a:cubicBezTo>
                  <a:cubicBezTo>
                    <a:pt x="2266173" y="-19759"/>
                    <a:pt x="2424809" y="-11176"/>
                    <a:pt x="2531925" y="0"/>
                  </a:cubicBezTo>
                  <a:cubicBezTo>
                    <a:pt x="2639041" y="11176"/>
                    <a:pt x="2881222" y="11988"/>
                    <a:pt x="3051180" y="0"/>
                  </a:cubicBezTo>
                  <a:cubicBezTo>
                    <a:pt x="3221138" y="-11988"/>
                    <a:pt x="3480097" y="26433"/>
                    <a:pt x="3818260" y="0"/>
                  </a:cubicBezTo>
                  <a:cubicBezTo>
                    <a:pt x="3958329" y="4508"/>
                    <a:pt x="4093378" y="105937"/>
                    <a:pt x="4096149" y="277889"/>
                  </a:cubicBezTo>
                  <a:cubicBezTo>
                    <a:pt x="4068292" y="465716"/>
                    <a:pt x="4083048" y="619914"/>
                    <a:pt x="4096149" y="855880"/>
                  </a:cubicBezTo>
                  <a:cubicBezTo>
                    <a:pt x="4109250" y="1091846"/>
                    <a:pt x="4092658" y="1257252"/>
                    <a:pt x="4096149" y="1389410"/>
                  </a:cubicBezTo>
                  <a:cubicBezTo>
                    <a:pt x="4120144" y="1514716"/>
                    <a:pt x="3967139" y="1673598"/>
                    <a:pt x="3818260" y="1667299"/>
                  </a:cubicBezTo>
                  <a:cubicBezTo>
                    <a:pt x="3572406" y="1661276"/>
                    <a:pt x="3356295" y="1659247"/>
                    <a:pt x="3228198" y="1667299"/>
                  </a:cubicBezTo>
                  <a:cubicBezTo>
                    <a:pt x="3100101" y="1675351"/>
                    <a:pt x="2791674" y="1653525"/>
                    <a:pt x="2673540" y="1667299"/>
                  </a:cubicBezTo>
                  <a:cubicBezTo>
                    <a:pt x="2555406" y="1681073"/>
                    <a:pt x="2263770" y="1663859"/>
                    <a:pt x="2083478" y="1667299"/>
                  </a:cubicBezTo>
                  <a:cubicBezTo>
                    <a:pt x="1903186" y="1670739"/>
                    <a:pt x="1722634" y="1685633"/>
                    <a:pt x="1564224" y="1667299"/>
                  </a:cubicBezTo>
                  <a:cubicBezTo>
                    <a:pt x="1405814" y="1648965"/>
                    <a:pt x="1143520" y="1679906"/>
                    <a:pt x="938758" y="1667299"/>
                  </a:cubicBezTo>
                  <a:cubicBezTo>
                    <a:pt x="733996" y="1654692"/>
                    <a:pt x="520198" y="1638867"/>
                    <a:pt x="277889" y="1667299"/>
                  </a:cubicBezTo>
                  <a:cubicBezTo>
                    <a:pt x="146186" y="1678296"/>
                    <a:pt x="-17285" y="1548430"/>
                    <a:pt x="0" y="1389410"/>
                  </a:cubicBezTo>
                  <a:cubicBezTo>
                    <a:pt x="25630" y="1193498"/>
                    <a:pt x="-20278" y="1002615"/>
                    <a:pt x="0" y="833650"/>
                  </a:cubicBezTo>
                  <a:cubicBezTo>
                    <a:pt x="20278" y="664685"/>
                    <a:pt x="23180" y="391441"/>
                    <a:pt x="0" y="27788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65901072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e-IL" b="1" dirty="0">
                  <a:solidFill>
                    <a:schemeClr val="accent6"/>
                  </a:solidFill>
                </a:rPr>
                <a:t>הידעתם?</a:t>
              </a:r>
            </a:p>
            <a:p>
              <a:r>
                <a:rPr lang="he-IL" dirty="0">
                  <a:solidFill>
                    <a:schemeClr val="tx1"/>
                  </a:solidFill>
                </a:rPr>
                <a:t>לארנבת אוזניים ארוכות וזקופות ורגליים אחוריות מפותחות, שמסייעות לה לרוץ ולנתר.</a:t>
              </a:r>
              <a:endParaRPr lang="en-IL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Hexagon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63726423-B466-9363-B20B-F956AF4A58E6}"/>
              </a:ext>
            </a:extLst>
          </p:cNvPr>
          <p:cNvSpPr/>
          <p:nvPr/>
        </p:nvSpPr>
        <p:spPr>
          <a:xfrm>
            <a:off x="166907" y="6084029"/>
            <a:ext cx="751809" cy="584775"/>
          </a:xfrm>
          <a:prstGeom prst="hex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sz="1600" dirty="0"/>
              <a:t>סיום</a:t>
            </a:r>
            <a:endParaRPr lang="en-IL" sz="1600" dirty="0"/>
          </a:p>
        </p:txBody>
      </p:sp>
    </p:spTree>
    <p:extLst>
      <p:ext uri="{BB962C8B-B14F-4D97-AF65-F5344CB8AC3E}">
        <p14:creationId xmlns:p14="http://schemas.microsoft.com/office/powerpoint/2010/main" val="66829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CA8A0-7200-5D2B-F445-66AB8890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83A37C-5B96-7124-EB31-072D05B12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בינגו יונקים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C410BE-EA0D-C6B2-82F4-0F2A654AD312}"/>
              </a:ext>
            </a:extLst>
          </p:cNvPr>
          <p:cNvSpPr txBox="1"/>
          <p:nvPr/>
        </p:nvSpPr>
        <p:spPr>
          <a:xfrm>
            <a:off x="9303501" y="5997010"/>
            <a:ext cx="1327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400" dirty="0"/>
              <a:t>צילום: </a:t>
            </a:r>
            <a:r>
              <a:rPr lang="en-US" sz="1400" b="0" i="0" u="sng" dirty="0" err="1">
                <a:solidFill>
                  <a:srgbClr val="BA0000"/>
                </a:solidFill>
                <a:effectLst/>
                <a:latin typeface="Arial" panose="020B0604020202020204" pitchFamily="34" charset="0"/>
                <a:hlinkClick r:id="rId2" tooltip="User:Derkarts (page does not exist)"/>
              </a:rPr>
              <a:t>Derkarts</a:t>
            </a:r>
            <a:endParaRPr lang="en-US" sz="1400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D788119E-BD90-0C7B-5D98-E09BB7540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744" y="1506415"/>
            <a:ext cx="6040365" cy="4009292"/>
          </a:xfrm>
          <a:prstGeom prst="rect">
            <a:avLst/>
          </a:prstGeom>
          <a:ln w="3810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0E75FE2-3030-352D-9F53-C931DD11C67E}"/>
              </a:ext>
            </a:extLst>
          </p:cNvPr>
          <p:cNvGrpSpPr/>
          <p:nvPr/>
        </p:nvGrpSpPr>
        <p:grpSpPr>
          <a:xfrm>
            <a:off x="311728" y="513193"/>
            <a:ext cx="4269347" cy="3582643"/>
            <a:chOff x="311728" y="513193"/>
            <a:chExt cx="4269347" cy="358264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28409EA-7DA9-5771-066E-08406D19FB98}"/>
                </a:ext>
              </a:extLst>
            </p:cNvPr>
            <p:cNvSpPr txBox="1"/>
            <p:nvPr/>
          </p:nvSpPr>
          <p:spPr>
            <a:xfrm>
              <a:off x="979560" y="3511061"/>
              <a:ext cx="155363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e-IL" sz="3200" dirty="0">
                  <a:solidFill>
                    <a:schemeClr val="accent6"/>
                  </a:solidFill>
                </a:rPr>
                <a:t>שפן סלע</a:t>
              </a:r>
              <a:endParaRPr lang="en-US" sz="3200" dirty="0">
                <a:solidFill>
                  <a:schemeClr val="accent6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CCE8C02-72BD-D6EF-7277-549148E455B1}"/>
                </a:ext>
              </a:extLst>
            </p:cNvPr>
            <p:cNvCxnSpPr>
              <a:cxnSpLocks/>
            </p:cNvCxnSpPr>
            <p:nvPr/>
          </p:nvCxnSpPr>
          <p:spPr>
            <a:xfrm>
              <a:off x="2661138" y="3937068"/>
              <a:ext cx="1919937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C76E03FC-B312-16F0-DC0A-25F4616D3955}"/>
                </a:ext>
              </a:extLst>
            </p:cNvPr>
            <p:cNvSpPr/>
            <p:nvPr/>
          </p:nvSpPr>
          <p:spPr>
            <a:xfrm>
              <a:off x="311728" y="513193"/>
              <a:ext cx="4096149" cy="1667299"/>
            </a:xfrm>
            <a:custGeom>
              <a:avLst/>
              <a:gdLst>
                <a:gd name="connsiteX0" fmla="*/ 0 w 4096149"/>
                <a:gd name="connsiteY0" fmla="*/ 277889 h 1667299"/>
                <a:gd name="connsiteX1" fmla="*/ 277889 w 4096149"/>
                <a:gd name="connsiteY1" fmla="*/ 0 h 1667299"/>
                <a:gd name="connsiteX2" fmla="*/ 832547 w 4096149"/>
                <a:gd name="connsiteY2" fmla="*/ 0 h 1667299"/>
                <a:gd name="connsiteX3" fmla="*/ 1316398 w 4096149"/>
                <a:gd name="connsiteY3" fmla="*/ 0 h 1667299"/>
                <a:gd name="connsiteX4" fmla="*/ 1906460 w 4096149"/>
                <a:gd name="connsiteY4" fmla="*/ 0 h 1667299"/>
                <a:gd name="connsiteX5" fmla="*/ 2496521 w 4096149"/>
                <a:gd name="connsiteY5" fmla="*/ 0 h 1667299"/>
                <a:gd name="connsiteX6" fmla="*/ 3015776 w 4096149"/>
                <a:gd name="connsiteY6" fmla="*/ 0 h 1667299"/>
                <a:gd name="connsiteX7" fmla="*/ 3818260 w 4096149"/>
                <a:gd name="connsiteY7" fmla="*/ 0 h 1667299"/>
                <a:gd name="connsiteX8" fmla="*/ 4096149 w 4096149"/>
                <a:gd name="connsiteY8" fmla="*/ 277889 h 1667299"/>
                <a:gd name="connsiteX9" fmla="*/ 4096149 w 4096149"/>
                <a:gd name="connsiteY9" fmla="*/ 833650 h 1667299"/>
                <a:gd name="connsiteX10" fmla="*/ 4096149 w 4096149"/>
                <a:gd name="connsiteY10" fmla="*/ 1389410 h 1667299"/>
                <a:gd name="connsiteX11" fmla="*/ 3818260 w 4096149"/>
                <a:gd name="connsiteY11" fmla="*/ 1667299 h 1667299"/>
                <a:gd name="connsiteX12" fmla="*/ 3192794 w 4096149"/>
                <a:gd name="connsiteY12" fmla="*/ 1667299 h 1667299"/>
                <a:gd name="connsiteX13" fmla="*/ 2602733 w 4096149"/>
                <a:gd name="connsiteY13" fmla="*/ 1667299 h 1667299"/>
                <a:gd name="connsiteX14" fmla="*/ 2118882 w 4096149"/>
                <a:gd name="connsiteY14" fmla="*/ 1667299 h 1667299"/>
                <a:gd name="connsiteX15" fmla="*/ 1599628 w 4096149"/>
                <a:gd name="connsiteY15" fmla="*/ 1667299 h 1667299"/>
                <a:gd name="connsiteX16" fmla="*/ 1080373 w 4096149"/>
                <a:gd name="connsiteY16" fmla="*/ 1667299 h 1667299"/>
                <a:gd name="connsiteX17" fmla="*/ 277889 w 4096149"/>
                <a:gd name="connsiteY17" fmla="*/ 1667299 h 1667299"/>
                <a:gd name="connsiteX18" fmla="*/ 0 w 4096149"/>
                <a:gd name="connsiteY18" fmla="*/ 1389410 h 1667299"/>
                <a:gd name="connsiteX19" fmla="*/ 0 w 4096149"/>
                <a:gd name="connsiteY19" fmla="*/ 866995 h 1667299"/>
                <a:gd name="connsiteX20" fmla="*/ 0 w 4096149"/>
                <a:gd name="connsiteY20" fmla="*/ 277889 h 166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96149" h="1667299" fill="none" extrusionOk="0">
                  <a:moveTo>
                    <a:pt x="0" y="277889"/>
                  </a:moveTo>
                  <a:cubicBezTo>
                    <a:pt x="-12308" y="89164"/>
                    <a:pt x="144813" y="-6359"/>
                    <a:pt x="277889" y="0"/>
                  </a:cubicBezTo>
                  <a:cubicBezTo>
                    <a:pt x="433099" y="-10142"/>
                    <a:pt x="580626" y="27326"/>
                    <a:pt x="832547" y="0"/>
                  </a:cubicBezTo>
                  <a:cubicBezTo>
                    <a:pt x="1084468" y="-27326"/>
                    <a:pt x="1213934" y="17898"/>
                    <a:pt x="1316398" y="0"/>
                  </a:cubicBezTo>
                  <a:cubicBezTo>
                    <a:pt x="1418862" y="-17898"/>
                    <a:pt x="1674859" y="-15601"/>
                    <a:pt x="1906460" y="0"/>
                  </a:cubicBezTo>
                  <a:cubicBezTo>
                    <a:pt x="2138061" y="15601"/>
                    <a:pt x="2214417" y="-3706"/>
                    <a:pt x="2496521" y="0"/>
                  </a:cubicBezTo>
                  <a:cubicBezTo>
                    <a:pt x="2778625" y="3706"/>
                    <a:pt x="2836211" y="-23128"/>
                    <a:pt x="3015776" y="0"/>
                  </a:cubicBezTo>
                  <a:cubicBezTo>
                    <a:pt x="3195342" y="23128"/>
                    <a:pt x="3592238" y="3273"/>
                    <a:pt x="3818260" y="0"/>
                  </a:cubicBezTo>
                  <a:cubicBezTo>
                    <a:pt x="3982431" y="25185"/>
                    <a:pt x="4122707" y="108323"/>
                    <a:pt x="4096149" y="277889"/>
                  </a:cubicBezTo>
                  <a:cubicBezTo>
                    <a:pt x="4074461" y="406970"/>
                    <a:pt x="4087222" y="711896"/>
                    <a:pt x="4096149" y="833650"/>
                  </a:cubicBezTo>
                  <a:cubicBezTo>
                    <a:pt x="4105076" y="955404"/>
                    <a:pt x="4097511" y="1167038"/>
                    <a:pt x="4096149" y="1389410"/>
                  </a:cubicBezTo>
                  <a:cubicBezTo>
                    <a:pt x="4084172" y="1544408"/>
                    <a:pt x="3972715" y="1654955"/>
                    <a:pt x="3818260" y="1667299"/>
                  </a:cubicBezTo>
                  <a:cubicBezTo>
                    <a:pt x="3551186" y="1682156"/>
                    <a:pt x="3428235" y="1650770"/>
                    <a:pt x="3192794" y="1667299"/>
                  </a:cubicBezTo>
                  <a:cubicBezTo>
                    <a:pt x="2957353" y="1683828"/>
                    <a:pt x="2834829" y="1695569"/>
                    <a:pt x="2602733" y="1667299"/>
                  </a:cubicBezTo>
                  <a:cubicBezTo>
                    <a:pt x="2370637" y="1639029"/>
                    <a:pt x="2277193" y="1659154"/>
                    <a:pt x="2118882" y="1667299"/>
                  </a:cubicBezTo>
                  <a:cubicBezTo>
                    <a:pt x="1960571" y="1675444"/>
                    <a:pt x="1800831" y="1642262"/>
                    <a:pt x="1599628" y="1667299"/>
                  </a:cubicBezTo>
                  <a:cubicBezTo>
                    <a:pt x="1398425" y="1692336"/>
                    <a:pt x="1258291" y="1642758"/>
                    <a:pt x="1080373" y="1667299"/>
                  </a:cubicBezTo>
                  <a:cubicBezTo>
                    <a:pt x="902455" y="1691840"/>
                    <a:pt x="609790" y="1659772"/>
                    <a:pt x="277889" y="1667299"/>
                  </a:cubicBezTo>
                  <a:cubicBezTo>
                    <a:pt x="125605" y="1674226"/>
                    <a:pt x="14114" y="1560119"/>
                    <a:pt x="0" y="1389410"/>
                  </a:cubicBezTo>
                  <a:cubicBezTo>
                    <a:pt x="-9758" y="1141292"/>
                    <a:pt x="3855" y="1118740"/>
                    <a:pt x="0" y="866995"/>
                  </a:cubicBezTo>
                  <a:cubicBezTo>
                    <a:pt x="-3855" y="615251"/>
                    <a:pt x="-24410" y="489568"/>
                    <a:pt x="0" y="277889"/>
                  </a:cubicBezTo>
                  <a:close/>
                </a:path>
                <a:path w="4096149" h="1667299" stroke="0" extrusionOk="0">
                  <a:moveTo>
                    <a:pt x="0" y="277889"/>
                  </a:moveTo>
                  <a:cubicBezTo>
                    <a:pt x="8334" y="149316"/>
                    <a:pt x="133190" y="-10558"/>
                    <a:pt x="277889" y="0"/>
                  </a:cubicBezTo>
                  <a:cubicBezTo>
                    <a:pt x="450046" y="20560"/>
                    <a:pt x="803525" y="-18243"/>
                    <a:pt x="938758" y="0"/>
                  </a:cubicBezTo>
                  <a:cubicBezTo>
                    <a:pt x="1073991" y="18243"/>
                    <a:pt x="1265928" y="-23439"/>
                    <a:pt x="1493416" y="0"/>
                  </a:cubicBezTo>
                  <a:cubicBezTo>
                    <a:pt x="1720904" y="23439"/>
                    <a:pt x="1759170" y="19759"/>
                    <a:pt x="2012671" y="0"/>
                  </a:cubicBezTo>
                  <a:cubicBezTo>
                    <a:pt x="2266173" y="-19759"/>
                    <a:pt x="2424809" y="-11176"/>
                    <a:pt x="2531925" y="0"/>
                  </a:cubicBezTo>
                  <a:cubicBezTo>
                    <a:pt x="2639041" y="11176"/>
                    <a:pt x="2881222" y="11988"/>
                    <a:pt x="3051180" y="0"/>
                  </a:cubicBezTo>
                  <a:cubicBezTo>
                    <a:pt x="3221138" y="-11988"/>
                    <a:pt x="3480097" y="26433"/>
                    <a:pt x="3818260" y="0"/>
                  </a:cubicBezTo>
                  <a:cubicBezTo>
                    <a:pt x="3958329" y="4508"/>
                    <a:pt x="4093378" y="105937"/>
                    <a:pt x="4096149" y="277889"/>
                  </a:cubicBezTo>
                  <a:cubicBezTo>
                    <a:pt x="4068292" y="465716"/>
                    <a:pt x="4083048" y="619914"/>
                    <a:pt x="4096149" y="855880"/>
                  </a:cubicBezTo>
                  <a:cubicBezTo>
                    <a:pt x="4109250" y="1091846"/>
                    <a:pt x="4092658" y="1257252"/>
                    <a:pt x="4096149" y="1389410"/>
                  </a:cubicBezTo>
                  <a:cubicBezTo>
                    <a:pt x="4120144" y="1514716"/>
                    <a:pt x="3967139" y="1673598"/>
                    <a:pt x="3818260" y="1667299"/>
                  </a:cubicBezTo>
                  <a:cubicBezTo>
                    <a:pt x="3572406" y="1661276"/>
                    <a:pt x="3356295" y="1659247"/>
                    <a:pt x="3228198" y="1667299"/>
                  </a:cubicBezTo>
                  <a:cubicBezTo>
                    <a:pt x="3100101" y="1675351"/>
                    <a:pt x="2791674" y="1653525"/>
                    <a:pt x="2673540" y="1667299"/>
                  </a:cubicBezTo>
                  <a:cubicBezTo>
                    <a:pt x="2555406" y="1681073"/>
                    <a:pt x="2263770" y="1663859"/>
                    <a:pt x="2083478" y="1667299"/>
                  </a:cubicBezTo>
                  <a:cubicBezTo>
                    <a:pt x="1903186" y="1670739"/>
                    <a:pt x="1722634" y="1685633"/>
                    <a:pt x="1564224" y="1667299"/>
                  </a:cubicBezTo>
                  <a:cubicBezTo>
                    <a:pt x="1405814" y="1648965"/>
                    <a:pt x="1143520" y="1679906"/>
                    <a:pt x="938758" y="1667299"/>
                  </a:cubicBezTo>
                  <a:cubicBezTo>
                    <a:pt x="733996" y="1654692"/>
                    <a:pt x="520198" y="1638867"/>
                    <a:pt x="277889" y="1667299"/>
                  </a:cubicBezTo>
                  <a:cubicBezTo>
                    <a:pt x="146186" y="1678296"/>
                    <a:pt x="-17285" y="1548430"/>
                    <a:pt x="0" y="1389410"/>
                  </a:cubicBezTo>
                  <a:cubicBezTo>
                    <a:pt x="25630" y="1193498"/>
                    <a:pt x="-20278" y="1002615"/>
                    <a:pt x="0" y="833650"/>
                  </a:cubicBezTo>
                  <a:cubicBezTo>
                    <a:pt x="20278" y="664685"/>
                    <a:pt x="23180" y="391441"/>
                    <a:pt x="0" y="27788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65901072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e-IL" b="1" dirty="0">
                  <a:solidFill>
                    <a:schemeClr val="accent6"/>
                  </a:solidFill>
                </a:rPr>
                <a:t>הידעתם?</a:t>
              </a:r>
            </a:p>
            <a:p>
              <a:r>
                <a:rPr lang="he-IL" dirty="0">
                  <a:solidFill>
                    <a:schemeClr val="tx1"/>
                  </a:solidFill>
                </a:rPr>
                <a:t>שפני סלע חיים בלהקות. באביב אפשר לראות את הזכרים יושבים על סלעים ו"שרים". כך הם מכריזים על הטריטוריה שלהם.</a:t>
              </a:r>
              <a:endParaRPr lang="en-IL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Hexagon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619C547B-2BE4-CB33-BA65-B5A3F6999213}"/>
              </a:ext>
            </a:extLst>
          </p:cNvPr>
          <p:cNvSpPr/>
          <p:nvPr/>
        </p:nvSpPr>
        <p:spPr>
          <a:xfrm>
            <a:off x="166907" y="6084029"/>
            <a:ext cx="751809" cy="584775"/>
          </a:xfrm>
          <a:prstGeom prst="hex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sz="1600" dirty="0"/>
              <a:t>סיום</a:t>
            </a:r>
            <a:endParaRPr lang="en-IL" sz="1600" dirty="0"/>
          </a:p>
        </p:txBody>
      </p:sp>
    </p:spTree>
    <p:extLst>
      <p:ext uri="{BB962C8B-B14F-4D97-AF65-F5344CB8AC3E}">
        <p14:creationId xmlns:p14="http://schemas.microsoft.com/office/powerpoint/2010/main" val="104346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EA70B-A53A-08C8-D5F6-EBF8DF496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4E5BFA-0BA4-2F2C-D9B8-772E1E100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בינגו יונקים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F84E64-6702-66A4-6865-4923911E952B}"/>
              </a:ext>
            </a:extLst>
          </p:cNvPr>
          <p:cNvSpPr txBox="1"/>
          <p:nvPr/>
        </p:nvSpPr>
        <p:spPr>
          <a:xfrm>
            <a:off x="9549414" y="6222527"/>
            <a:ext cx="1277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400" dirty="0"/>
              <a:t>צילום: </a:t>
            </a:r>
            <a:r>
              <a:rPr lang="en-US" sz="1400" b="0" i="0" u="none" strike="noStrike" dirty="0" err="1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User:Kallerna"/>
              </a:rPr>
              <a:t>kallerna</a:t>
            </a:r>
            <a:endParaRPr lang="en-US" sz="1400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5006A30-A9BA-38F4-CB22-4F27CAC26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359" y="1495426"/>
            <a:ext cx="6918969" cy="4609763"/>
          </a:xfrm>
          <a:prstGeom prst="rect">
            <a:avLst/>
          </a:prstGeom>
          <a:ln w="3810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0DD6526-9A6C-D559-3DF9-42B3BB29FC02}"/>
              </a:ext>
            </a:extLst>
          </p:cNvPr>
          <p:cNvGrpSpPr/>
          <p:nvPr/>
        </p:nvGrpSpPr>
        <p:grpSpPr>
          <a:xfrm>
            <a:off x="311728" y="513193"/>
            <a:ext cx="4269347" cy="3582643"/>
            <a:chOff x="311728" y="513193"/>
            <a:chExt cx="4269347" cy="358264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A18B0EB-8F16-956D-9D12-593C7593BAF6}"/>
                </a:ext>
              </a:extLst>
            </p:cNvPr>
            <p:cNvSpPr txBox="1"/>
            <p:nvPr/>
          </p:nvSpPr>
          <p:spPr>
            <a:xfrm>
              <a:off x="503467" y="3511061"/>
              <a:ext cx="202972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e-IL" sz="3200" dirty="0">
                  <a:solidFill>
                    <a:schemeClr val="accent6"/>
                  </a:solidFill>
                </a:rPr>
                <a:t>גירית מצויה</a:t>
              </a:r>
              <a:endParaRPr lang="en-US" sz="3200" dirty="0">
                <a:solidFill>
                  <a:schemeClr val="accent6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074757C-D90F-F0C7-BC88-D2440C2C3798}"/>
                </a:ext>
              </a:extLst>
            </p:cNvPr>
            <p:cNvCxnSpPr>
              <a:cxnSpLocks/>
            </p:cNvCxnSpPr>
            <p:nvPr/>
          </p:nvCxnSpPr>
          <p:spPr>
            <a:xfrm>
              <a:off x="2661138" y="3937068"/>
              <a:ext cx="1919937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C27BA0D-21E4-7401-EDD0-63EC3D6D22C2}"/>
                </a:ext>
              </a:extLst>
            </p:cNvPr>
            <p:cNvSpPr/>
            <p:nvPr/>
          </p:nvSpPr>
          <p:spPr>
            <a:xfrm>
              <a:off x="311728" y="513193"/>
              <a:ext cx="4096149" cy="1667299"/>
            </a:xfrm>
            <a:custGeom>
              <a:avLst/>
              <a:gdLst>
                <a:gd name="connsiteX0" fmla="*/ 0 w 4096149"/>
                <a:gd name="connsiteY0" fmla="*/ 277889 h 1667299"/>
                <a:gd name="connsiteX1" fmla="*/ 277889 w 4096149"/>
                <a:gd name="connsiteY1" fmla="*/ 0 h 1667299"/>
                <a:gd name="connsiteX2" fmla="*/ 832547 w 4096149"/>
                <a:gd name="connsiteY2" fmla="*/ 0 h 1667299"/>
                <a:gd name="connsiteX3" fmla="*/ 1316398 w 4096149"/>
                <a:gd name="connsiteY3" fmla="*/ 0 h 1667299"/>
                <a:gd name="connsiteX4" fmla="*/ 1906460 w 4096149"/>
                <a:gd name="connsiteY4" fmla="*/ 0 h 1667299"/>
                <a:gd name="connsiteX5" fmla="*/ 2496521 w 4096149"/>
                <a:gd name="connsiteY5" fmla="*/ 0 h 1667299"/>
                <a:gd name="connsiteX6" fmla="*/ 3015776 w 4096149"/>
                <a:gd name="connsiteY6" fmla="*/ 0 h 1667299"/>
                <a:gd name="connsiteX7" fmla="*/ 3818260 w 4096149"/>
                <a:gd name="connsiteY7" fmla="*/ 0 h 1667299"/>
                <a:gd name="connsiteX8" fmla="*/ 4096149 w 4096149"/>
                <a:gd name="connsiteY8" fmla="*/ 277889 h 1667299"/>
                <a:gd name="connsiteX9" fmla="*/ 4096149 w 4096149"/>
                <a:gd name="connsiteY9" fmla="*/ 833650 h 1667299"/>
                <a:gd name="connsiteX10" fmla="*/ 4096149 w 4096149"/>
                <a:gd name="connsiteY10" fmla="*/ 1389410 h 1667299"/>
                <a:gd name="connsiteX11" fmla="*/ 3818260 w 4096149"/>
                <a:gd name="connsiteY11" fmla="*/ 1667299 h 1667299"/>
                <a:gd name="connsiteX12" fmla="*/ 3192794 w 4096149"/>
                <a:gd name="connsiteY12" fmla="*/ 1667299 h 1667299"/>
                <a:gd name="connsiteX13" fmla="*/ 2602733 w 4096149"/>
                <a:gd name="connsiteY13" fmla="*/ 1667299 h 1667299"/>
                <a:gd name="connsiteX14" fmla="*/ 2118882 w 4096149"/>
                <a:gd name="connsiteY14" fmla="*/ 1667299 h 1667299"/>
                <a:gd name="connsiteX15" fmla="*/ 1599628 w 4096149"/>
                <a:gd name="connsiteY15" fmla="*/ 1667299 h 1667299"/>
                <a:gd name="connsiteX16" fmla="*/ 1080373 w 4096149"/>
                <a:gd name="connsiteY16" fmla="*/ 1667299 h 1667299"/>
                <a:gd name="connsiteX17" fmla="*/ 277889 w 4096149"/>
                <a:gd name="connsiteY17" fmla="*/ 1667299 h 1667299"/>
                <a:gd name="connsiteX18" fmla="*/ 0 w 4096149"/>
                <a:gd name="connsiteY18" fmla="*/ 1389410 h 1667299"/>
                <a:gd name="connsiteX19" fmla="*/ 0 w 4096149"/>
                <a:gd name="connsiteY19" fmla="*/ 866995 h 1667299"/>
                <a:gd name="connsiteX20" fmla="*/ 0 w 4096149"/>
                <a:gd name="connsiteY20" fmla="*/ 277889 h 166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96149" h="1667299" fill="none" extrusionOk="0">
                  <a:moveTo>
                    <a:pt x="0" y="277889"/>
                  </a:moveTo>
                  <a:cubicBezTo>
                    <a:pt x="-12308" y="89164"/>
                    <a:pt x="144813" y="-6359"/>
                    <a:pt x="277889" y="0"/>
                  </a:cubicBezTo>
                  <a:cubicBezTo>
                    <a:pt x="433099" y="-10142"/>
                    <a:pt x="580626" y="27326"/>
                    <a:pt x="832547" y="0"/>
                  </a:cubicBezTo>
                  <a:cubicBezTo>
                    <a:pt x="1084468" y="-27326"/>
                    <a:pt x="1213934" y="17898"/>
                    <a:pt x="1316398" y="0"/>
                  </a:cubicBezTo>
                  <a:cubicBezTo>
                    <a:pt x="1418862" y="-17898"/>
                    <a:pt x="1674859" y="-15601"/>
                    <a:pt x="1906460" y="0"/>
                  </a:cubicBezTo>
                  <a:cubicBezTo>
                    <a:pt x="2138061" y="15601"/>
                    <a:pt x="2214417" y="-3706"/>
                    <a:pt x="2496521" y="0"/>
                  </a:cubicBezTo>
                  <a:cubicBezTo>
                    <a:pt x="2778625" y="3706"/>
                    <a:pt x="2836211" y="-23128"/>
                    <a:pt x="3015776" y="0"/>
                  </a:cubicBezTo>
                  <a:cubicBezTo>
                    <a:pt x="3195342" y="23128"/>
                    <a:pt x="3592238" y="3273"/>
                    <a:pt x="3818260" y="0"/>
                  </a:cubicBezTo>
                  <a:cubicBezTo>
                    <a:pt x="3982431" y="25185"/>
                    <a:pt x="4122707" y="108323"/>
                    <a:pt x="4096149" y="277889"/>
                  </a:cubicBezTo>
                  <a:cubicBezTo>
                    <a:pt x="4074461" y="406970"/>
                    <a:pt x="4087222" y="711896"/>
                    <a:pt x="4096149" y="833650"/>
                  </a:cubicBezTo>
                  <a:cubicBezTo>
                    <a:pt x="4105076" y="955404"/>
                    <a:pt x="4097511" y="1167038"/>
                    <a:pt x="4096149" y="1389410"/>
                  </a:cubicBezTo>
                  <a:cubicBezTo>
                    <a:pt x="4084172" y="1544408"/>
                    <a:pt x="3972715" y="1654955"/>
                    <a:pt x="3818260" y="1667299"/>
                  </a:cubicBezTo>
                  <a:cubicBezTo>
                    <a:pt x="3551186" y="1682156"/>
                    <a:pt x="3428235" y="1650770"/>
                    <a:pt x="3192794" y="1667299"/>
                  </a:cubicBezTo>
                  <a:cubicBezTo>
                    <a:pt x="2957353" y="1683828"/>
                    <a:pt x="2834829" y="1695569"/>
                    <a:pt x="2602733" y="1667299"/>
                  </a:cubicBezTo>
                  <a:cubicBezTo>
                    <a:pt x="2370637" y="1639029"/>
                    <a:pt x="2277193" y="1659154"/>
                    <a:pt x="2118882" y="1667299"/>
                  </a:cubicBezTo>
                  <a:cubicBezTo>
                    <a:pt x="1960571" y="1675444"/>
                    <a:pt x="1800831" y="1642262"/>
                    <a:pt x="1599628" y="1667299"/>
                  </a:cubicBezTo>
                  <a:cubicBezTo>
                    <a:pt x="1398425" y="1692336"/>
                    <a:pt x="1258291" y="1642758"/>
                    <a:pt x="1080373" y="1667299"/>
                  </a:cubicBezTo>
                  <a:cubicBezTo>
                    <a:pt x="902455" y="1691840"/>
                    <a:pt x="609790" y="1659772"/>
                    <a:pt x="277889" y="1667299"/>
                  </a:cubicBezTo>
                  <a:cubicBezTo>
                    <a:pt x="125605" y="1674226"/>
                    <a:pt x="14114" y="1560119"/>
                    <a:pt x="0" y="1389410"/>
                  </a:cubicBezTo>
                  <a:cubicBezTo>
                    <a:pt x="-9758" y="1141292"/>
                    <a:pt x="3855" y="1118740"/>
                    <a:pt x="0" y="866995"/>
                  </a:cubicBezTo>
                  <a:cubicBezTo>
                    <a:pt x="-3855" y="615251"/>
                    <a:pt x="-24410" y="489568"/>
                    <a:pt x="0" y="277889"/>
                  </a:cubicBezTo>
                  <a:close/>
                </a:path>
                <a:path w="4096149" h="1667299" stroke="0" extrusionOk="0">
                  <a:moveTo>
                    <a:pt x="0" y="277889"/>
                  </a:moveTo>
                  <a:cubicBezTo>
                    <a:pt x="8334" y="149316"/>
                    <a:pt x="133190" y="-10558"/>
                    <a:pt x="277889" y="0"/>
                  </a:cubicBezTo>
                  <a:cubicBezTo>
                    <a:pt x="450046" y="20560"/>
                    <a:pt x="803525" y="-18243"/>
                    <a:pt x="938758" y="0"/>
                  </a:cubicBezTo>
                  <a:cubicBezTo>
                    <a:pt x="1073991" y="18243"/>
                    <a:pt x="1265928" y="-23439"/>
                    <a:pt x="1493416" y="0"/>
                  </a:cubicBezTo>
                  <a:cubicBezTo>
                    <a:pt x="1720904" y="23439"/>
                    <a:pt x="1759170" y="19759"/>
                    <a:pt x="2012671" y="0"/>
                  </a:cubicBezTo>
                  <a:cubicBezTo>
                    <a:pt x="2266173" y="-19759"/>
                    <a:pt x="2424809" y="-11176"/>
                    <a:pt x="2531925" y="0"/>
                  </a:cubicBezTo>
                  <a:cubicBezTo>
                    <a:pt x="2639041" y="11176"/>
                    <a:pt x="2881222" y="11988"/>
                    <a:pt x="3051180" y="0"/>
                  </a:cubicBezTo>
                  <a:cubicBezTo>
                    <a:pt x="3221138" y="-11988"/>
                    <a:pt x="3480097" y="26433"/>
                    <a:pt x="3818260" y="0"/>
                  </a:cubicBezTo>
                  <a:cubicBezTo>
                    <a:pt x="3958329" y="4508"/>
                    <a:pt x="4093378" y="105937"/>
                    <a:pt x="4096149" y="277889"/>
                  </a:cubicBezTo>
                  <a:cubicBezTo>
                    <a:pt x="4068292" y="465716"/>
                    <a:pt x="4083048" y="619914"/>
                    <a:pt x="4096149" y="855880"/>
                  </a:cubicBezTo>
                  <a:cubicBezTo>
                    <a:pt x="4109250" y="1091846"/>
                    <a:pt x="4092658" y="1257252"/>
                    <a:pt x="4096149" y="1389410"/>
                  </a:cubicBezTo>
                  <a:cubicBezTo>
                    <a:pt x="4120144" y="1514716"/>
                    <a:pt x="3967139" y="1673598"/>
                    <a:pt x="3818260" y="1667299"/>
                  </a:cubicBezTo>
                  <a:cubicBezTo>
                    <a:pt x="3572406" y="1661276"/>
                    <a:pt x="3356295" y="1659247"/>
                    <a:pt x="3228198" y="1667299"/>
                  </a:cubicBezTo>
                  <a:cubicBezTo>
                    <a:pt x="3100101" y="1675351"/>
                    <a:pt x="2791674" y="1653525"/>
                    <a:pt x="2673540" y="1667299"/>
                  </a:cubicBezTo>
                  <a:cubicBezTo>
                    <a:pt x="2555406" y="1681073"/>
                    <a:pt x="2263770" y="1663859"/>
                    <a:pt x="2083478" y="1667299"/>
                  </a:cubicBezTo>
                  <a:cubicBezTo>
                    <a:pt x="1903186" y="1670739"/>
                    <a:pt x="1722634" y="1685633"/>
                    <a:pt x="1564224" y="1667299"/>
                  </a:cubicBezTo>
                  <a:cubicBezTo>
                    <a:pt x="1405814" y="1648965"/>
                    <a:pt x="1143520" y="1679906"/>
                    <a:pt x="938758" y="1667299"/>
                  </a:cubicBezTo>
                  <a:cubicBezTo>
                    <a:pt x="733996" y="1654692"/>
                    <a:pt x="520198" y="1638867"/>
                    <a:pt x="277889" y="1667299"/>
                  </a:cubicBezTo>
                  <a:cubicBezTo>
                    <a:pt x="146186" y="1678296"/>
                    <a:pt x="-17285" y="1548430"/>
                    <a:pt x="0" y="1389410"/>
                  </a:cubicBezTo>
                  <a:cubicBezTo>
                    <a:pt x="25630" y="1193498"/>
                    <a:pt x="-20278" y="1002615"/>
                    <a:pt x="0" y="833650"/>
                  </a:cubicBezTo>
                  <a:cubicBezTo>
                    <a:pt x="20278" y="664685"/>
                    <a:pt x="23180" y="391441"/>
                    <a:pt x="0" y="27788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65901072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e-IL" b="1" dirty="0">
                  <a:solidFill>
                    <a:schemeClr val="accent6"/>
                  </a:solidFill>
                </a:rPr>
                <a:t>הידעתם?</a:t>
              </a:r>
            </a:p>
            <a:p>
              <a:r>
                <a:rPr lang="he-IL" dirty="0">
                  <a:solidFill>
                    <a:schemeClr val="tx1"/>
                  </a:solidFill>
                </a:rPr>
                <a:t>הגיריות חיות במערכת של מחילות, שהן חופרות לעצמן. בכל מערכת מחילות חיה משפחה שלמה – זוג הורים וצאצאיהם.</a:t>
              </a:r>
              <a:endParaRPr lang="en-IL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Hexagon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DDE3337F-86EF-875D-F3DD-585A5A63DE7B}"/>
              </a:ext>
            </a:extLst>
          </p:cNvPr>
          <p:cNvSpPr/>
          <p:nvPr/>
        </p:nvSpPr>
        <p:spPr>
          <a:xfrm>
            <a:off x="166907" y="6084029"/>
            <a:ext cx="751809" cy="584775"/>
          </a:xfrm>
          <a:prstGeom prst="hex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sz="1600" dirty="0"/>
              <a:t>סיום</a:t>
            </a:r>
            <a:endParaRPr lang="en-IL" sz="1600" dirty="0"/>
          </a:p>
        </p:txBody>
      </p:sp>
    </p:spTree>
    <p:extLst>
      <p:ext uri="{BB962C8B-B14F-4D97-AF65-F5344CB8AC3E}">
        <p14:creationId xmlns:p14="http://schemas.microsoft.com/office/powerpoint/2010/main" val="241982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CB97F-EC66-9AF8-F68F-EA4F57BC9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9FF17D-67F0-F164-8E21-B428BB706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בינגו יונקים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16B2DC-739B-FECB-CEE0-D8EE6B011077}"/>
              </a:ext>
            </a:extLst>
          </p:cNvPr>
          <p:cNvSpPr txBox="1"/>
          <p:nvPr/>
        </p:nvSpPr>
        <p:spPr>
          <a:xfrm>
            <a:off x="7880793" y="5976445"/>
            <a:ext cx="2832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400" dirty="0"/>
              <a:t>צילום: </a:t>
            </a:r>
            <a:r>
              <a:rPr lang="en-US" sz="1400" b="0" i="0" u="none" strike="noStrike" dirty="0">
                <a:solidFill>
                  <a:srgbClr val="BA0000"/>
                </a:solidFill>
                <a:effectLst/>
                <a:latin typeface="Arial" panose="020B0604020202020204" pitchFamily="34" charset="0"/>
                <a:hlinkClick r:id="rId2" tooltip="User:Rushikesh Deshmukh DOP (page does not exist)"/>
              </a:rPr>
              <a:t>Rushikesh Deshmukh DOP</a:t>
            </a:r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D079CA-8361-AE88-1083-01763684A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603" y="1529861"/>
            <a:ext cx="6144018" cy="4249612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003C509-D5B2-70CD-44FD-DCE935228B09}"/>
              </a:ext>
            </a:extLst>
          </p:cNvPr>
          <p:cNvGrpSpPr/>
          <p:nvPr/>
        </p:nvGrpSpPr>
        <p:grpSpPr>
          <a:xfrm>
            <a:off x="227751" y="513193"/>
            <a:ext cx="4353324" cy="3582643"/>
            <a:chOff x="227751" y="513193"/>
            <a:chExt cx="4353324" cy="358264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CF47BD5-29D4-1834-9714-83FCAB3E3772}"/>
                </a:ext>
              </a:extLst>
            </p:cNvPr>
            <p:cNvSpPr txBox="1"/>
            <p:nvPr/>
          </p:nvSpPr>
          <p:spPr>
            <a:xfrm>
              <a:off x="227751" y="3511061"/>
              <a:ext cx="23054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e-IL" sz="3200" dirty="0">
                  <a:solidFill>
                    <a:schemeClr val="accent6"/>
                  </a:solidFill>
                </a:rPr>
                <a:t>צבוע מפוספס</a:t>
              </a:r>
              <a:endParaRPr lang="en-US" sz="3200" dirty="0">
                <a:solidFill>
                  <a:schemeClr val="accent6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3B87AC-7E6A-EB7F-FE71-FE9CA03A8CAA}"/>
                </a:ext>
              </a:extLst>
            </p:cNvPr>
            <p:cNvCxnSpPr>
              <a:cxnSpLocks/>
            </p:cNvCxnSpPr>
            <p:nvPr/>
          </p:nvCxnSpPr>
          <p:spPr>
            <a:xfrm>
              <a:off x="2661138" y="3937068"/>
              <a:ext cx="1919937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E6798C7-9DF5-71E8-8358-7A92405F3697}"/>
                </a:ext>
              </a:extLst>
            </p:cNvPr>
            <p:cNvSpPr/>
            <p:nvPr/>
          </p:nvSpPr>
          <p:spPr>
            <a:xfrm>
              <a:off x="311728" y="513193"/>
              <a:ext cx="4096149" cy="1667299"/>
            </a:xfrm>
            <a:custGeom>
              <a:avLst/>
              <a:gdLst>
                <a:gd name="connsiteX0" fmla="*/ 0 w 4096149"/>
                <a:gd name="connsiteY0" fmla="*/ 277889 h 1667299"/>
                <a:gd name="connsiteX1" fmla="*/ 277889 w 4096149"/>
                <a:gd name="connsiteY1" fmla="*/ 0 h 1667299"/>
                <a:gd name="connsiteX2" fmla="*/ 832547 w 4096149"/>
                <a:gd name="connsiteY2" fmla="*/ 0 h 1667299"/>
                <a:gd name="connsiteX3" fmla="*/ 1316398 w 4096149"/>
                <a:gd name="connsiteY3" fmla="*/ 0 h 1667299"/>
                <a:gd name="connsiteX4" fmla="*/ 1906460 w 4096149"/>
                <a:gd name="connsiteY4" fmla="*/ 0 h 1667299"/>
                <a:gd name="connsiteX5" fmla="*/ 2496521 w 4096149"/>
                <a:gd name="connsiteY5" fmla="*/ 0 h 1667299"/>
                <a:gd name="connsiteX6" fmla="*/ 3015776 w 4096149"/>
                <a:gd name="connsiteY6" fmla="*/ 0 h 1667299"/>
                <a:gd name="connsiteX7" fmla="*/ 3818260 w 4096149"/>
                <a:gd name="connsiteY7" fmla="*/ 0 h 1667299"/>
                <a:gd name="connsiteX8" fmla="*/ 4096149 w 4096149"/>
                <a:gd name="connsiteY8" fmla="*/ 277889 h 1667299"/>
                <a:gd name="connsiteX9" fmla="*/ 4096149 w 4096149"/>
                <a:gd name="connsiteY9" fmla="*/ 833650 h 1667299"/>
                <a:gd name="connsiteX10" fmla="*/ 4096149 w 4096149"/>
                <a:gd name="connsiteY10" fmla="*/ 1389410 h 1667299"/>
                <a:gd name="connsiteX11" fmla="*/ 3818260 w 4096149"/>
                <a:gd name="connsiteY11" fmla="*/ 1667299 h 1667299"/>
                <a:gd name="connsiteX12" fmla="*/ 3192794 w 4096149"/>
                <a:gd name="connsiteY12" fmla="*/ 1667299 h 1667299"/>
                <a:gd name="connsiteX13" fmla="*/ 2602733 w 4096149"/>
                <a:gd name="connsiteY13" fmla="*/ 1667299 h 1667299"/>
                <a:gd name="connsiteX14" fmla="*/ 2118882 w 4096149"/>
                <a:gd name="connsiteY14" fmla="*/ 1667299 h 1667299"/>
                <a:gd name="connsiteX15" fmla="*/ 1599628 w 4096149"/>
                <a:gd name="connsiteY15" fmla="*/ 1667299 h 1667299"/>
                <a:gd name="connsiteX16" fmla="*/ 1080373 w 4096149"/>
                <a:gd name="connsiteY16" fmla="*/ 1667299 h 1667299"/>
                <a:gd name="connsiteX17" fmla="*/ 277889 w 4096149"/>
                <a:gd name="connsiteY17" fmla="*/ 1667299 h 1667299"/>
                <a:gd name="connsiteX18" fmla="*/ 0 w 4096149"/>
                <a:gd name="connsiteY18" fmla="*/ 1389410 h 1667299"/>
                <a:gd name="connsiteX19" fmla="*/ 0 w 4096149"/>
                <a:gd name="connsiteY19" fmla="*/ 866995 h 1667299"/>
                <a:gd name="connsiteX20" fmla="*/ 0 w 4096149"/>
                <a:gd name="connsiteY20" fmla="*/ 277889 h 166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96149" h="1667299" fill="none" extrusionOk="0">
                  <a:moveTo>
                    <a:pt x="0" y="277889"/>
                  </a:moveTo>
                  <a:cubicBezTo>
                    <a:pt x="-12308" y="89164"/>
                    <a:pt x="144813" y="-6359"/>
                    <a:pt x="277889" y="0"/>
                  </a:cubicBezTo>
                  <a:cubicBezTo>
                    <a:pt x="433099" y="-10142"/>
                    <a:pt x="580626" y="27326"/>
                    <a:pt x="832547" y="0"/>
                  </a:cubicBezTo>
                  <a:cubicBezTo>
                    <a:pt x="1084468" y="-27326"/>
                    <a:pt x="1213934" y="17898"/>
                    <a:pt x="1316398" y="0"/>
                  </a:cubicBezTo>
                  <a:cubicBezTo>
                    <a:pt x="1418862" y="-17898"/>
                    <a:pt x="1674859" y="-15601"/>
                    <a:pt x="1906460" y="0"/>
                  </a:cubicBezTo>
                  <a:cubicBezTo>
                    <a:pt x="2138061" y="15601"/>
                    <a:pt x="2214417" y="-3706"/>
                    <a:pt x="2496521" y="0"/>
                  </a:cubicBezTo>
                  <a:cubicBezTo>
                    <a:pt x="2778625" y="3706"/>
                    <a:pt x="2836211" y="-23128"/>
                    <a:pt x="3015776" y="0"/>
                  </a:cubicBezTo>
                  <a:cubicBezTo>
                    <a:pt x="3195342" y="23128"/>
                    <a:pt x="3592238" y="3273"/>
                    <a:pt x="3818260" y="0"/>
                  </a:cubicBezTo>
                  <a:cubicBezTo>
                    <a:pt x="3982431" y="25185"/>
                    <a:pt x="4122707" y="108323"/>
                    <a:pt x="4096149" y="277889"/>
                  </a:cubicBezTo>
                  <a:cubicBezTo>
                    <a:pt x="4074461" y="406970"/>
                    <a:pt x="4087222" y="711896"/>
                    <a:pt x="4096149" y="833650"/>
                  </a:cubicBezTo>
                  <a:cubicBezTo>
                    <a:pt x="4105076" y="955404"/>
                    <a:pt x="4097511" y="1167038"/>
                    <a:pt x="4096149" y="1389410"/>
                  </a:cubicBezTo>
                  <a:cubicBezTo>
                    <a:pt x="4084172" y="1544408"/>
                    <a:pt x="3972715" y="1654955"/>
                    <a:pt x="3818260" y="1667299"/>
                  </a:cubicBezTo>
                  <a:cubicBezTo>
                    <a:pt x="3551186" y="1682156"/>
                    <a:pt x="3428235" y="1650770"/>
                    <a:pt x="3192794" y="1667299"/>
                  </a:cubicBezTo>
                  <a:cubicBezTo>
                    <a:pt x="2957353" y="1683828"/>
                    <a:pt x="2834829" y="1695569"/>
                    <a:pt x="2602733" y="1667299"/>
                  </a:cubicBezTo>
                  <a:cubicBezTo>
                    <a:pt x="2370637" y="1639029"/>
                    <a:pt x="2277193" y="1659154"/>
                    <a:pt x="2118882" y="1667299"/>
                  </a:cubicBezTo>
                  <a:cubicBezTo>
                    <a:pt x="1960571" y="1675444"/>
                    <a:pt x="1800831" y="1642262"/>
                    <a:pt x="1599628" y="1667299"/>
                  </a:cubicBezTo>
                  <a:cubicBezTo>
                    <a:pt x="1398425" y="1692336"/>
                    <a:pt x="1258291" y="1642758"/>
                    <a:pt x="1080373" y="1667299"/>
                  </a:cubicBezTo>
                  <a:cubicBezTo>
                    <a:pt x="902455" y="1691840"/>
                    <a:pt x="609790" y="1659772"/>
                    <a:pt x="277889" y="1667299"/>
                  </a:cubicBezTo>
                  <a:cubicBezTo>
                    <a:pt x="125605" y="1674226"/>
                    <a:pt x="14114" y="1560119"/>
                    <a:pt x="0" y="1389410"/>
                  </a:cubicBezTo>
                  <a:cubicBezTo>
                    <a:pt x="-9758" y="1141292"/>
                    <a:pt x="3855" y="1118740"/>
                    <a:pt x="0" y="866995"/>
                  </a:cubicBezTo>
                  <a:cubicBezTo>
                    <a:pt x="-3855" y="615251"/>
                    <a:pt x="-24410" y="489568"/>
                    <a:pt x="0" y="277889"/>
                  </a:cubicBezTo>
                  <a:close/>
                </a:path>
                <a:path w="4096149" h="1667299" stroke="0" extrusionOk="0">
                  <a:moveTo>
                    <a:pt x="0" y="277889"/>
                  </a:moveTo>
                  <a:cubicBezTo>
                    <a:pt x="8334" y="149316"/>
                    <a:pt x="133190" y="-10558"/>
                    <a:pt x="277889" y="0"/>
                  </a:cubicBezTo>
                  <a:cubicBezTo>
                    <a:pt x="450046" y="20560"/>
                    <a:pt x="803525" y="-18243"/>
                    <a:pt x="938758" y="0"/>
                  </a:cubicBezTo>
                  <a:cubicBezTo>
                    <a:pt x="1073991" y="18243"/>
                    <a:pt x="1265928" y="-23439"/>
                    <a:pt x="1493416" y="0"/>
                  </a:cubicBezTo>
                  <a:cubicBezTo>
                    <a:pt x="1720904" y="23439"/>
                    <a:pt x="1759170" y="19759"/>
                    <a:pt x="2012671" y="0"/>
                  </a:cubicBezTo>
                  <a:cubicBezTo>
                    <a:pt x="2266173" y="-19759"/>
                    <a:pt x="2424809" y="-11176"/>
                    <a:pt x="2531925" y="0"/>
                  </a:cubicBezTo>
                  <a:cubicBezTo>
                    <a:pt x="2639041" y="11176"/>
                    <a:pt x="2881222" y="11988"/>
                    <a:pt x="3051180" y="0"/>
                  </a:cubicBezTo>
                  <a:cubicBezTo>
                    <a:pt x="3221138" y="-11988"/>
                    <a:pt x="3480097" y="26433"/>
                    <a:pt x="3818260" y="0"/>
                  </a:cubicBezTo>
                  <a:cubicBezTo>
                    <a:pt x="3958329" y="4508"/>
                    <a:pt x="4093378" y="105937"/>
                    <a:pt x="4096149" y="277889"/>
                  </a:cubicBezTo>
                  <a:cubicBezTo>
                    <a:pt x="4068292" y="465716"/>
                    <a:pt x="4083048" y="619914"/>
                    <a:pt x="4096149" y="855880"/>
                  </a:cubicBezTo>
                  <a:cubicBezTo>
                    <a:pt x="4109250" y="1091846"/>
                    <a:pt x="4092658" y="1257252"/>
                    <a:pt x="4096149" y="1389410"/>
                  </a:cubicBezTo>
                  <a:cubicBezTo>
                    <a:pt x="4120144" y="1514716"/>
                    <a:pt x="3967139" y="1673598"/>
                    <a:pt x="3818260" y="1667299"/>
                  </a:cubicBezTo>
                  <a:cubicBezTo>
                    <a:pt x="3572406" y="1661276"/>
                    <a:pt x="3356295" y="1659247"/>
                    <a:pt x="3228198" y="1667299"/>
                  </a:cubicBezTo>
                  <a:cubicBezTo>
                    <a:pt x="3100101" y="1675351"/>
                    <a:pt x="2791674" y="1653525"/>
                    <a:pt x="2673540" y="1667299"/>
                  </a:cubicBezTo>
                  <a:cubicBezTo>
                    <a:pt x="2555406" y="1681073"/>
                    <a:pt x="2263770" y="1663859"/>
                    <a:pt x="2083478" y="1667299"/>
                  </a:cubicBezTo>
                  <a:cubicBezTo>
                    <a:pt x="1903186" y="1670739"/>
                    <a:pt x="1722634" y="1685633"/>
                    <a:pt x="1564224" y="1667299"/>
                  </a:cubicBezTo>
                  <a:cubicBezTo>
                    <a:pt x="1405814" y="1648965"/>
                    <a:pt x="1143520" y="1679906"/>
                    <a:pt x="938758" y="1667299"/>
                  </a:cubicBezTo>
                  <a:cubicBezTo>
                    <a:pt x="733996" y="1654692"/>
                    <a:pt x="520198" y="1638867"/>
                    <a:pt x="277889" y="1667299"/>
                  </a:cubicBezTo>
                  <a:cubicBezTo>
                    <a:pt x="146186" y="1678296"/>
                    <a:pt x="-17285" y="1548430"/>
                    <a:pt x="0" y="1389410"/>
                  </a:cubicBezTo>
                  <a:cubicBezTo>
                    <a:pt x="25630" y="1193498"/>
                    <a:pt x="-20278" y="1002615"/>
                    <a:pt x="0" y="833650"/>
                  </a:cubicBezTo>
                  <a:cubicBezTo>
                    <a:pt x="20278" y="664685"/>
                    <a:pt x="23180" y="391441"/>
                    <a:pt x="0" y="27788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65901072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e-IL" b="1" dirty="0">
                  <a:solidFill>
                    <a:schemeClr val="accent6"/>
                  </a:solidFill>
                </a:rPr>
                <a:t>הידעתם?</a:t>
              </a:r>
            </a:p>
            <a:p>
              <a:r>
                <a:rPr lang="he-IL" dirty="0">
                  <a:solidFill>
                    <a:schemeClr val="tx1"/>
                  </a:solidFill>
                </a:rPr>
                <a:t>הצבוע הוא אוכל פגרים. כך הוא מנקה את הטבע מפגרי בעלי חיים.</a:t>
              </a:r>
              <a:endParaRPr lang="en-IL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Hexagon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F1CE248C-60E6-125F-54E0-247210DB0571}"/>
              </a:ext>
            </a:extLst>
          </p:cNvPr>
          <p:cNvSpPr/>
          <p:nvPr/>
        </p:nvSpPr>
        <p:spPr>
          <a:xfrm>
            <a:off x="166907" y="6084029"/>
            <a:ext cx="751809" cy="584775"/>
          </a:xfrm>
          <a:prstGeom prst="hex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sz="1600" dirty="0"/>
              <a:t>סיום</a:t>
            </a:r>
            <a:endParaRPr lang="en-IL" sz="1600" dirty="0"/>
          </a:p>
        </p:txBody>
      </p:sp>
    </p:spTree>
    <p:extLst>
      <p:ext uri="{BB962C8B-B14F-4D97-AF65-F5344CB8AC3E}">
        <p14:creationId xmlns:p14="http://schemas.microsoft.com/office/powerpoint/2010/main" val="19340507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88ACD-595F-2744-DCB0-7361AFEB5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00DB07-835F-0948-BFA9-B38307904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בינגו יונקים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C95D9F-41F7-24EA-E4EA-162F57546309}"/>
              </a:ext>
            </a:extLst>
          </p:cNvPr>
          <p:cNvSpPr txBox="1"/>
          <p:nvPr/>
        </p:nvSpPr>
        <p:spPr>
          <a:xfrm>
            <a:off x="7839440" y="5930140"/>
            <a:ext cx="2832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400" dirty="0"/>
              <a:t>צילום: </a:t>
            </a:r>
            <a:r>
              <a:rPr lang="en-US" sz="1400" b="0" i="0" u="none" strike="noStrike" dirty="0">
                <a:solidFill>
                  <a:srgbClr val="BA0000"/>
                </a:solidFill>
                <a:effectLst/>
                <a:latin typeface="Arial" panose="020B0604020202020204" pitchFamily="34" charset="0"/>
                <a:hlinkClick r:id="rId2" tooltip="User:Rushikesh Deshmukh DOP (page does not exist)"/>
              </a:rPr>
              <a:t>Rushikesh Deshmukh DOP</a:t>
            </a:r>
            <a:endParaRPr lang="en-US" sz="1400" dirty="0"/>
          </a:p>
        </p:txBody>
      </p:sp>
      <p:pic>
        <p:nvPicPr>
          <p:cNvPr id="8194" name="Picture 2" descr="undefined">
            <a:extLst>
              <a:ext uri="{FF2B5EF4-FFF2-40B4-BE49-F238E27FC236}">
                <a16:creationId xmlns:a16="http://schemas.microsoft.com/office/drawing/2014/main" id="{F7213CD7-6724-99B2-D6BB-532CE945A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279" y="1688124"/>
            <a:ext cx="6051989" cy="4009292"/>
          </a:xfrm>
          <a:prstGeom prst="rect">
            <a:avLst/>
          </a:prstGeom>
          <a:ln w="3810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7E82171-B6F2-AFAF-9B1A-B897938119D1}"/>
              </a:ext>
            </a:extLst>
          </p:cNvPr>
          <p:cNvGrpSpPr/>
          <p:nvPr/>
        </p:nvGrpSpPr>
        <p:grpSpPr>
          <a:xfrm>
            <a:off x="311728" y="513193"/>
            <a:ext cx="4269347" cy="3582643"/>
            <a:chOff x="311728" y="513193"/>
            <a:chExt cx="4269347" cy="358264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34E68FA-FD97-CC55-470F-A048C65A2D27}"/>
                </a:ext>
              </a:extLst>
            </p:cNvPr>
            <p:cNvSpPr txBox="1"/>
            <p:nvPr/>
          </p:nvSpPr>
          <p:spPr>
            <a:xfrm>
              <a:off x="618883" y="3511061"/>
              <a:ext cx="19143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e-IL" sz="3200" dirty="0">
                  <a:solidFill>
                    <a:schemeClr val="accent6"/>
                  </a:solidFill>
                </a:rPr>
                <a:t>דלק סלעים</a:t>
              </a:r>
              <a:endParaRPr lang="en-US" sz="3200" dirty="0">
                <a:solidFill>
                  <a:schemeClr val="accent6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B286899-4E79-CBAF-3AB4-1CAF36D1D6CF}"/>
                </a:ext>
              </a:extLst>
            </p:cNvPr>
            <p:cNvCxnSpPr>
              <a:cxnSpLocks/>
            </p:cNvCxnSpPr>
            <p:nvPr/>
          </p:nvCxnSpPr>
          <p:spPr>
            <a:xfrm>
              <a:off x="2661138" y="3937068"/>
              <a:ext cx="1919937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08AFDB4-79CE-6502-081B-96AD945624EA}"/>
                </a:ext>
              </a:extLst>
            </p:cNvPr>
            <p:cNvSpPr/>
            <p:nvPr/>
          </p:nvSpPr>
          <p:spPr>
            <a:xfrm>
              <a:off x="311728" y="513193"/>
              <a:ext cx="4096149" cy="1667299"/>
            </a:xfrm>
            <a:custGeom>
              <a:avLst/>
              <a:gdLst>
                <a:gd name="connsiteX0" fmla="*/ 0 w 4096149"/>
                <a:gd name="connsiteY0" fmla="*/ 277889 h 1667299"/>
                <a:gd name="connsiteX1" fmla="*/ 277889 w 4096149"/>
                <a:gd name="connsiteY1" fmla="*/ 0 h 1667299"/>
                <a:gd name="connsiteX2" fmla="*/ 832547 w 4096149"/>
                <a:gd name="connsiteY2" fmla="*/ 0 h 1667299"/>
                <a:gd name="connsiteX3" fmla="*/ 1316398 w 4096149"/>
                <a:gd name="connsiteY3" fmla="*/ 0 h 1667299"/>
                <a:gd name="connsiteX4" fmla="*/ 1906460 w 4096149"/>
                <a:gd name="connsiteY4" fmla="*/ 0 h 1667299"/>
                <a:gd name="connsiteX5" fmla="*/ 2496521 w 4096149"/>
                <a:gd name="connsiteY5" fmla="*/ 0 h 1667299"/>
                <a:gd name="connsiteX6" fmla="*/ 3015776 w 4096149"/>
                <a:gd name="connsiteY6" fmla="*/ 0 h 1667299"/>
                <a:gd name="connsiteX7" fmla="*/ 3818260 w 4096149"/>
                <a:gd name="connsiteY7" fmla="*/ 0 h 1667299"/>
                <a:gd name="connsiteX8" fmla="*/ 4096149 w 4096149"/>
                <a:gd name="connsiteY8" fmla="*/ 277889 h 1667299"/>
                <a:gd name="connsiteX9" fmla="*/ 4096149 w 4096149"/>
                <a:gd name="connsiteY9" fmla="*/ 833650 h 1667299"/>
                <a:gd name="connsiteX10" fmla="*/ 4096149 w 4096149"/>
                <a:gd name="connsiteY10" fmla="*/ 1389410 h 1667299"/>
                <a:gd name="connsiteX11" fmla="*/ 3818260 w 4096149"/>
                <a:gd name="connsiteY11" fmla="*/ 1667299 h 1667299"/>
                <a:gd name="connsiteX12" fmla="*/ 3192794 w 4096149"/>
                <a:gd name="connsiteY12" fmla="*/ 1667299 h 1667299"/>
                <a:gd name="connsiteX13" fmla="*/ 2602733 w 4096149"/>
                <a:gd name="connsiteY13" fmla="*/ 1667299 h 1667299"/>
                <a:gd name="connsiteX14" fmla="*/ 2118882 w 4096149"/>
                <a:gd name="connsiteY14" fmla="*/ 1667299 h 1667299"/>
                <a:gd name="connsiteX15" fmla="*/ 1599628 w 4096149"/>
                <a:gd name="connsiteY15" fmla="*/ 1667299 h 1667299"/>
                <a:gd name="connsiteX16" fmla="*/ 1080373 w 4096149"/>
                <a:gd name="connsiteY16" fmla="*/ 1667299 h 1667299"/>
                <a:gd name="connsiteX17" fmla="*/ 277889 w 4096149"/>
                <a:gd name="connsiteY17" fmla="*/ 1667299 h 1667299"/>
                <a:gd name="connsiteX18" fmla="*/ 0 w 4096149"/>
                <a:gd name="connsiteY18" fmla="*/ 1389410 h 1667299"/>
                <a:gd name="connsiteX19" fmla="*/ 0 w 4096149"/>
                <a:gd name="connsiteY19" fmla="*/ 866995 h 1667299"/>
                <a:gd name="connsiteX20" fmla="*/ 0 w 4096149"/>
                <a:gd name="connsiteY20" fmla="*/ 277889 h 166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96149" h="1667299" fill="none" extrusionOk="0">
                  <a:moveTo>
                    <a:pt x="0" y="277889"/>
                  </a:moveTo>
                  <a:cubicBezTo>
                    <a:pt x="-12308" y="89164"/>
                    <a:pt x="144813" y="-6359"/>
                    <a:pt x="277889" y="0"/>
                  </a:cubicBezTo>
                  <a:cubicBezTo>
                    <a:pt x="433099" y="-10142"/>
                    <a:pt x="580626" y="27326"/>
                    <a:pt x="832547" y="0"/>
                  </a:cubicBezTo>
                  <a:cubicBezTo>
                    <a:pt x="1084468" y="-27326"/>
                    <a:pt x="1213934" y="17898"/>
                    <a:pt x="1316398" y="0"/>
                  </a:cubicBezTo>
                  <a:cubicBezTo>
                    <a:pt x="1418862" y="-17898"/>
                    <a:pt x="1674859" y="-15601"/>
                    <a:pt x="1906460" y="0"/>
                  </a:cubicBezTo>
                  <a:cubicBezTo>
                    <a:pt x="2138061" y="15601"/>
                    <a:pt x="2214417" y="-3706"/>
                    <a:pt x="2496521" y="0"/>
                  </a:cubicBezTo>
                  <a:cubicBezTo>
                    <a:pt x="2778625" y="3706"/>
                    <a:pt x="2836211" y="-23128"/>
                    <a:pt x="3015776" y="0"/>
                  </a:cubicBezTo>
                  <a:cubicBezTo>
                    <a:pt x="3195342" y="23128"/>
                    <a:pt x="3592238" y="3273"/>
                    <a:pt x="3818260" y="0"/>
                  </a:cubicBezTo>
                  <a:cubicBezTo>
                    <a:pt x="3982431" y="25185"/>
                    <a:pt x="4122707" y="108323"/>
                    <a:pt x="4096149" y="277889"/>
                  </a:cubicBezTo>
                  <a:cubicBezTo>
                    <a:pt x="4074461" y="406970"/>
                    <a:pt x="4087222" y="711896"/>
                    <a:pt x="4096149" y="833650"/>
                  </a:cubicBezTo>
                  <a:cubicBezTo>
                    <a:pt x="4105076" y="955404"/>
                    <a:pt x="4097511" y="1167038"/>
                    <a:pt x="4096149" y="1389410"/>
                  </a:cubicBezTo>
                  <a:cubicBezTo>
                    <a:pt x="4084172" y="1544408"/>
                    <a:pt x="3972715" y="1654955"/>
                    <a:pt x="3818260" y="1667299"/>
                  </a:cubicBezTo>
                  <a:cubicBezTo>
                    <a:pt x="3551186" y="1682156"/>
                    <a:pt x="3428235" y="1650770"/>
                    <a:pt x="3192794" y="1667299"/>
                  </a:cubicBezTo>
                  <a:cubicBezTo>
                    <a:pt x="2957353" y="1683828"/>
                    <a:pt x="2834829" y="1695569"/>
                    <a:pt x="2602733" y="1667299"/>
                  </a:cubicBezTo>
                  <a:cubicBezTo>
                    <a:pt x="2370637" y="1639029"/>
                    <a:pt x="2277193" y="1659154"/>
                    <a:pt x="2118882" y="1667299"/>
                  </a:cubicBezTo>
                  <a:cubicBezTo>
                    <a:pt x="1960571" y="1675444"/>
                    <a:pt x="1800831" y="1642262"/>
                    <a:pt x="1599628" y="1667299"/>
                  </a:cubicBezTo>
                  <a:cubicBezTo>
                    <a:pt x="1398425" y="1692336"/>
                    <a:pt x="1258291" y="1642758"/>
                    <a:pt x="1080373" y="1667299"/>
                  </a:cubicBezTo>
                  <a:cubicBezTo>
                    <a:pt x="902455" y="1691840"/>
                    <a:pt x="609790" y="1659772"/>
                    <a:pt x="277889" y="1667299"/>
                  </a:cubicBezTo>
                  <a:cubicBezTo>
                    <a:pt x="125605" y="1674226"/>
                    <a:pt x="14114" y="1560119"/>
                    <a:pt x="0" y="1389410"/>
                  </a:cubicBezTo>
                  <a:cubicBezTo>
                    <a:pt x="-9758" y="1141292"/>
                    <a:pt x="3855" y="1118740"/>
                    <a:pt x="0" y="866995"/>
                  </a:cubicBezTo>
                  <a:cubicBezTo>
                    <a:pt x="-3855" y="615251"/>
                    <a:pt x="-24410" y="489568"/>
                    <a:pt x="0" y="277889"/>
                  </a:cubicBezTo>
                  <a:close/>
                </a:path>
                <a:path w="4096149" h="1667299" stroke="0" extrusionOk="0">
                  <a:moveTo>
                    <a:pt x="0" y="277889"/>
                  </a:moveTo>
                  <a:cubicBezTo>
                    <a:pt x="8334" y="149316"/>
                    <a:pt x="133190" y="-10558"/>
                    <a:pt x="277889" y="0"/>
                  </a:cubicBezTo>
                  <a:cubicBezTo>
                    <a:pt x="450046" y="20560"/>
                    <a:pt x="803525" y="-18243"/>
                    <a:pt x="938758" y="0"/>
                  </a:cubicBezTo>
                  <a:cubicBezTo>
                    <a:pt x="1073991" y="18243"/>
                    <a:pt x="1265928" y="-23439"/>
                    <a:pt x="1493416" y="0"/>
                  </a:cubicBezTo>
                  <a:cubicBezTo>
                    <a:pt x="1720904" y="23439"/>
                    <a:pt x="1759170" y="19759"/>
                    <a:pt x="2012671" y="0"/>
                  </a:cubicBezTo>
                  <a:cubicBezTo>
                    <a:pt x="2266173" y="-19759"/>
                    <a:pt x="2424809" y="-11176"/>
                    <a:pt x="2531925" y="0"/>
                  </a:cubicBezTo>
                  <a:cubicBezTo>
                    <a:pt x="2639041" y="11176"/>
                    <a:pt x="2881222" y="11988"/>
                    <a:pt x="3051180" y="0"/>
                  </a:cubicBezTo>
                  <a:cubicBezTo>
                    <a:pt x="3221138" y="-11988"/>
                    <a:pt x="3480097" y="26433"/>
                    <a:pt x="3818260" y="0"/>
                  </a:cubicBezTo>
                  <a:cubicBezTo>
                    <a:pt x="3958329" y="4508"/>
                    <a:pt x="4093378" y="105937"/>
                    <a:pt x="4096149" y="277889"/>
                  </a:cubicBezTo>
                  <a:cubicBezTo>
                    <a:pt x="4068292" y="465716"/>
                    <a:pt x="4083048" y="619914"/>
                    <a:pt x="4096149" y="855880"/>
                  </a:cubicBezTo>
                  <a:cubicBezTo>
                    <a:pt x="4109250" y="1091846"/>
                    <a:pt x="4092658" y="1257252"/>
                    <a:pt x="4096149" y="1389410"/>
                  </a:cubicBezTo>
                  <a:cubicBezTo>
                    <a:pt x="4120144" y="1514716"/>
                    <a:pt x="3967139" y="1673598"/>
                    <a:pt x="3818260" y="1667299"/>
                  </a:cubicBezTo>
                  <a:cubicBezTo>
                    <a:pt x="3572406" y="1661276"/>
                    <a:pt x="3356295" y="1659247"/>
                    <a:pt x="3228198" y="1667299"/>
                  </a:cubicBezTo>
                  <a:cubicBezTo>
                    <a:pt x="3100101" y="1675351"/>
                    <a:pt x="2791674" y="1653525"/>
                    <a:pt x="2673540" y="1667299"/>
                  </a:cubicBezTo>
                  <a:cubicBezTo>
                    <a:pt x="2555406" y="1681073"/>
                    <a:pt x="2263770" y="1663859"/>
                    <a:pt x="2083478" y="1667299"/>
                  </a:cubicBezTo>
                  <a:cubicBezTo>
                    <a:pt x="1903186" y="1670739"/>
                    <a:pt x="1722634" y="1685633"/>
                    <a:pt x="1564224" y="1667299"/>
                  </a:cubicBezTo>
                  <a:cubicBezTo>
                    <a:pt x="1405814" y="1648965"/>
                    <a:pt x="1143520" y="1679906"/>
                    <a:pt x="938758" y="1667299"/>
                  </a:cubicBezTo>
                  <a:cubicBezTo>
                    <a:pt x="733996" y="1654692"/>
                    <a:pt x="520198" y="1638867"/>
                    <a:pt x="277889" y="1667299"/>
                  </a:cubicBezTo>
                  <a:cubicBezTo>
                    <a:pt x="146186" y="1678296"/>
                    <a:pt x="-17285" y="1548430"/>
                    <a:pt x="0" y="1389410"/>
                  </a:cubicBezTo>
                  <a:cubicBezTo>
                    <a:pt x="25630" y="1193498"/>
                    <a:pt x="-20278" y="1002615"/>
                    <a:pt x="0" y="833650"/>
                  </a:cubicBezTo>
                  <a:cubicBezTo>
                    <a:pt x="20278" y="664685"/>
                    <a:pt x="23180" y="391441"/>
                    <a:pt x="0" y="27788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65901072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e-IL" b="1" dirty="0">
                  <a:solidFill>
                    <a:schemeClr val="accent6"/>
                  </a:solidFill>
                </a:rPr>
                <a:t>הידעתם?</a:t>
              </a:r>
            </a:p>
            <a:p>
              <a:r>
                <a:rPr lang="he-IL" dirty="0">
                  <a:solidFill>
                    <a:schemeClr val="tx1"/>
                  </a:solidFill>
                </a:rPr>
                <a:t>הדלק פעיל בדמדומים ובלילה, ולכן קשה לראות אותו, אבל אפשר לזהות את נוכחותו בזכות ההפרשות הייחודיות שהוא משאיר על סלעים.</a:t>
              </a:r>
              <a:endParaRPr lang="en-IL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Hexagon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AF24519A-05E7-DC11-E7B7-D9AFB948B3EA}"/>
              </a:ext>
            </a:extLst>
          </p:cNvPr>
          <p:cNvSpPr/>
          <p:nvPr/>
        </p:nvSpPr>
        <p:spPr>
          <a:xfrm>
            <a:off x="166907" y="6084029"/>
            <a:ext cx="751809" cy="584775"/>
          </a:xfrm>
          <a:prstGeom prst="hex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sz="1600" dirty="0"/>
              <a:t>סיום</a:t>
            </a:r>
            <a:endParaRPr lang="en-IL" sz="1600" dirty="0"/>
          </a:p>
        </p:txBody>
      </p:sp>
    </p:spTree>
    <p:extLst>
      <p:ext uri="{BB962C8B-B14F-4D97-AF65-F5344CB8AC3E}">
        <p14:creationId xmlns:p14="http://schemas.microsoft.com/office/powerpoint/2010/main" val="267281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04B7F-CB72-C8CA-72A7-CFD9E77AB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F889CF-DF89-941D-F0D0-33D8ED225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בינגו יונקים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FC3F10-65E5-38A9-C102-4CF510CE8760}"/>
              </a:ext>
            </a:extLst>
          </p:cNvPr>
          <p:cNvSpPr txBox="1"/>
          <p:nvPr/>
        </p:nvSpPr>
        <p:spPr>
          <a:xfrm>
            <a:off x="8801264" y="6222527"/>
            <a:ext cx="1667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400" dirty="0"/>
              <a:t>צילום: </a:t>
            </a:r>
            <a:r>
              <a:rPr lang="en-US" sz="1400" b="0" i="0" u="sng" dirty="0" err="1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User:Nevit"/>
              </a:rPr>
              <a:t>Nevit</a:t>
            </a:r>
            <a:r>
              <a:rPr lang="en-US" sz="1400" b="0" i="0" u="sng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User:Nevit"/>
              </a:rPr>
              <a:t> </a:t>
            </a:r>
            <a:r>
              <a:rPr lang="en-US" sz="1400" b="0" i="0" u="sng" dirty="0" err="1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User:Nevit"/>
              </a:rPr>
              <a:t>Dilmen</a:t>
            </a:r>
            <a:endParaRPr lang="en-US" sz="1400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78E87BBB-B171-B683-4BF1-637B6D4C5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075" y="1699845"/>
            <a:ext cx="5887633" cy="4415725"/>
          </a:xfrm>
          <a:prstGeom prst="rect">
            <a:avLst/>
          </a:prstGeom>
          <a:ln w="3810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2657A23-F3B3-4693-E7EA-352BE322D15B}"/>
              </a:ext>
            </a:extLst>
          </p:cNvPr>
          <p:cNvGrpSpPr/>
          <p:nvPr/>
        </p:nvGrpSpPr>
        <p:grpSpPr>
          <a:xfrm>
            <a:off x="311728" y="513193"/>
            <a:ext cx="4269347" cy="3582643"/>
            <a:chOff x="311728" y="513193"/>
            <a:chExt cx="4269347" cy="358264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9B63A9-D0C6-A8F3-6FA0-D7A0C703C70F}"/>
                </a:ext>
              </a:extLst>
            </p:cNvPr>
            <p:cNvSpPr txBox="1"/>
            <p:nvPr/>
          </p:nvSpPr>
          <p:spPr>
            <a:xfrm>
              <a:off x="727888" y="3511061"/>
              <a:ext cx="18053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e-IL" sz="3200" dirty="0">
                  <a:solidFill>
                    <a:schemeClr val="accent6"/>
                  </a:solidFill>
                </a:rPr>
                <a:t>קיפוד מצוי</a:t>
              </a:r>
              <a:endParaRPr lang="en-US" sz="3200" dirty="0">
                <a:solidFill>
                  <a:schemeClr val="accent6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DB36CE2-01B7-56AF-C4B7-C4852F17ED6A}"/>
                </a:ext>
              </a:extLst>
            </p:cNvPr>
            <p:cNvCxnSpPr>
              <a:cxnSpLocks/>
            </p:cNvCxnSpPr>
            <p:nvPr/>
          </p:nvCxnSpPr>
          <p:spPr>
            <a:xfrm>
              <a:off x="2661138" y="3937068"/>
              <a:ext cx="1919937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A6D8EEE2-A9B5-F78F-1467-A4E717846E9E}"/>
                </a:ext>
              </a:extLst>
            </p:cNvPr>
            <p:cNvSpPr/>
            <p:nvPr/>
          </p:nvSpPr>
          <p:spPr>
            <a:xfrm>
              <a:off x="311728" y="513193"/>
              <a:ext cx="4096149" cy="1667299"/>
            </a:xfrm>
            <a:custGeom>
              <a:avLst/>
              <a:gdLst>
                <a:gd name="connsiteX0" fmla="*/ 0 w 4096149"/>
                <a:gd name="connsiteY0" fmla="*/ 277889 h 1667299"/>
                <a:gd name="connsiteX1" fmla="*/ 277889 w 4096149"/>
                <a:gd name="connsiteY1" fmla="*/ 0 h 1667299"/>
                <a:gd name="connsiteX2" fmla="*/ 832547 w 4096149"/>
                <a:gd name="connsiteY2" fmla="*/ 0 h 1667299"/>
                <a:gd name="connsiteX3" fmla="*/ 1316398 w 4096149"/>
                <a:gd name="connsiteY3" fmla="*/ 0 h 1667299"/>
                <a:gd name="connsiteX4" fmla="*/ 1906460 w 4096149"/>
                <a:gd name="connsiteY4" fmla="*/ 0 h 1667299"/>
                <a:gd name="connsiteX5" fmla="*/ 2496521 w 4096149"/>
                <a:gd name="connsiteY5" fmla="*/ 0 h 1667299"/>
                <a:gd name="connsiteX6" fmla="*/ 3015776 w 4096149"/>
                <a:gd name="connsiteY6" fmla="*/ 0 h 1667299"/>
                <a:gd name="connsiteX7" fmla="*/ 3818260 w 4096149"/>
                <a:gd name="connsiteY7" fmla="*/ 0 h 1667299"/>
                <a:gd name="connsiteX8" fmla="*/ 4096149 w 4096149"/>
                <a:gd name="connsiteY8" fmla="*/ 277889 h 1667299"/>
                <a:gd name="connsiteX9" fmla="*/ 4096149 w 4096149"/>
                <a:gd name="connsiteY9" fmla="*/ 833650 h 1667299"/>
                <a:gd name="connsiteX10" fmla="*/ 4096149 w 4096149"/>
                <a:gd name="connsiteY10" fmla="*/ 1389410 h 1667299"/>
                <a:gd name="connsiteX11" fmla="*/ 3818260 w 4096149"/>
                <a:gd name="connsiteY11" fmla="*/ 1667299 h 1667299"/>
                <a:gd name="connsiteX12" fmla="*/ 3192794 w 4096149"/>
                <a:gd name="connsiteY12" fmla="*/ 1667299 h 1667299"/>
                <a:gd name="connsiteX13" fmla="*/ 2602733 w 4096149"/>
                <a:gd name="connsiteY13" fmla="*/ 1667299 h 1667299"/>
                <a:gd name="connsiteX14" fmla="*/ 2118882 w 4096149"/>
                <a:gd name="connsiteY14" fmla="*/ 1667299 h 1667299"/>
                <a:gd name="connsiteX15" fmla="*/ 1599628 w 4096149"/>
                <a:gd name="connsiteY15" fmla="*/ 1667299 h 1667299"/>
                <a:gd name="connsiteX16" fmla="*/ 1080373 w 4096149"/>
                <a:gd name="connsiteY16" fmla="*/ 1667299 h 1667299"/>
                <a:gd name="connsiteX17" fmla="*/ 277889 w 4096149"/>
                <a:gd name="connsiteY17" fmla="*/ 1667299 h 1667299"/>
                <a:gd name="connsiteX18" fmla="*/ 0 w 4096149"/>
                <a:gd name="connsiteY18" fmla="*/ 1389410 h 1667299"/>
                <a:gd name="connsiteX19" fmla="*/ 0 w 4096149"/>
                <a:gd name="connsiteY19" fmla="*/ 866995 h 1667299"/>
                <a:gd name="connsiteX20" fmla="*/ 0 w 4096149"/>
                <a:gd name="connsiteY20" fmla="*/ 277889 h 166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96149" h="1667299" fill="none" extrusionOk="0">
                  <a:moveTo>
                    <a:pt x="0" y="277889"/>
                  </a:moveTo>
                  <a:cubicBezTo>
                    <a:pt x="-12308" y="89164"/>
                    <a:pt x="144813" y="-6359"/>
                    <a:pt x="277889" y="0"/>
                  </a:cubicBezTo>
                  <a:cubicBezTo>
                    <a:pt x="433099" y="-10142"/>
                    <a:pt x="580626" y="27326"/>
                    <a:pt x="832547" y="0"/>
                  </a:cubicBezTo>
                  <a:cubicBezTo>
                    <a:pt x="1084468" y="-27326"/>
                    <a:pt x="1213934" y="17898"/>
                    <a:pt x="1316398" y="0"/>
                  </a:cubicBezTo>
                  <a:cubicBezTo>
                    <a:pt x="1418862" y="-17898"/>
                    <a:pt x="1674859" y="-15601"/>
                    <a:pt x="1906460" y="0"/>
                  </a:cubicBezTo>
                  <a:cubicBezTo>
                    <a:pt x="2138061" y="15601"/>
                    <a:pt x="2214417" y="-3706"/>
                    <a:pt x="2496521" y="0"/>
                  </a:cubicBezTo>
                  <a:cubicBezTo>
                    <a:pt x="2778625" y="3706"/>
                    <a:pt x="2836211" y="-23128"/>
                    <a:pt x="3015776" y="0"/>
                  </a:cubicBezTo>
                  <a:cubicBezTo>
                    <a:pt x="3195342" y="23128"/>
                    <a:pt x="3592238" y="3273"/>
                    <a:pt x="3818260" y="0"/>
                  </a:cubicBezTo>
                  <a:cubicBezTo>
                    <a:pt x="3982431" y="25185"/>
                    <a:pt x="4122707" y="108323"/>
                    <a:pt x="4096149" y="277889"/>
                  </a:cubicBezTo>
                  <a:cubicBezTo>
                    <a:pt x="4074461" y="406970"/>
                    <a:pt x="4087222" y="711896"/>
                    <a:pt x="4096149" y="833650"/>
                  </a:cubicBezTo>
                  <a:cubicBezTo>
                    <a:pt x="4105076" y="955404"/>
                    <a:pt x="4097511" y="1167038"/>
                    <a:pt x="4096149" y="1389410"/>
                  </a:cubicBezTo>
                  <a:cubicBezTo>
                    <a:pt x="4084172" y="1544408"/>
                    <a:pt x="3972715" y="1654955"/>
                    <a:pt x="3818260" y="1667299"/>
                  </a:cubicBezTo>
                  <a:cubicBezTo>
                    <a:pt x="3551186" y="1682156"/>
                    <a:pt x="3428235" y="1650770"/>
                    <a:pt x="3192794" y="1667299"/>
                  </a:cubicBezTo>
                  <a:cubicBezTo>
                    <a:pt x="2957353" y="1683828"/>
                    <a:pt x="2834829" y="1695569"/>
                    <a:pt x="2602733" y="1667299"/>
                  </a:cubicBezTo>
                  <a:cubicBezTo>
                    <a:pt x="2370637" y="1639029"/>
                    <a:pt x="2277193" y="1659154"/>
                    <a:pt x="2118882" y="1667299"/>
                  </a:cubicBezTo>
                  <a:cubicBezTo>
                    <a:pt x="1960571" y="1675444"/>
                    <a:pt x="1800831" y="1642262"/>
                    <a:pt x="1599628" y="1667299"/>
                  </a:cubicBezTo>
                  <a:cubicBezTo>
                    <a:pt x="1398425" y="1692336"/>
                    <a:pt x="1258291" y="1642758"/>
                    <a:pt x="1080373" y="1667299"/>
                  </a:cubicBezTo>
                  <a:cubicBezTo>
                    <a:pt x="902455" y="1691840"/>
                    <a:pt x="609790" y="1659772"/>
                    <a:pt x="277889" y="1667299"/>
                  </a:cubicBezTo>
                  <a:cubicBezTo>
                    <a:pt x="125605" y="1674226"/>
                    <a:pt x="14114" y="1560119"/>
                    <a:pt x="0" y="1389410"/>
                  </a:cubicBezTo>
                  <a:cubicBezTo>
                    <a:pt x="-9758" y="1141292"/>
                    <a:pt x="3855" y="1118740"/>
                    <a:pt x="0" y="866995"/>
                  </a:cubicBezTo>
                  <a:cubicBezTo>
                    <a:pt x="-3855" y="615251"/>
                    <a:pt x="-24410" y="489568"/>
                    <a:pt x="0" y="277889"/>
                  </a:cubicBezTo>
                  <a:close/>
                </a:path>
                <a:path w="4096149" h="1667299" stroke="0" extrusionOk="0">
                  <a:moveTo>
                    <a:pt x="0" y="277889"/>
                  </a:moveTo>
                  <a:cubicBezTo>
                    <a:pt x="8334" y="149316"/>
                    <a:pt x="133190" y="-10558"/>
                    <a:pt x="277889" y="0"/>
                  </a:cubicBezTo>
                  <a:cubicBezTo>
                    <a:pt x="450046" y="20560"/>
                    <a:pt x="803525" y="-18243"/>
                    <a:pt x="938758" y="0"/>
                  </a:cubicBezTo>
                  <a:cubicBezTo>
                    <a:pt x="1073991" y="18243"/>
                    <a:pt x="1265928" y="-23439"/>
                    <a:pt x="1493416" y="0"/>
                  </a:cubicBezTo>
                  <a:cubicBezTo>
                    <a:pt x="1720904" y="23439"/>
                    <a:pt x="1759170" y="19759"/>
                    <a:pt x="2012671" y="0"/>
                  </a:cubicBezTo>
                  <a:cubicBezTo>
                    <a:pt x="2266173" y="-19759"/>
                    <a:pt x="2424809" y="-11176"/>
                    <a:pt x="2531925" y="0"/>
                  </a:cubicBezTo>
                  <a:cubicBezTo>
                    <a:pt x="2639041" y="11176"/>
                    <a:pt x="2881222" y="11988"/>
                    <a:pt x="3051180" y="0"/>
                  </a:cubicBezTo>
                  <a:cubicBezTo>
                    <a:pt x="3221138" y="-11988"/>
                    <a:pt x="3480097" y="26433"/>
                    <a:pt x="3818260" y="0"/>
                  </a:cubicBezTo>
                  <a:cubicBezTo>
                    <a:pt x="3958329" y="4508"/>
                    <a:pt x="4093378" y="105937"/>
                    <a:pt x="4096149" y="277889"/>
                  </a:cubicBezTo>
                  <a:cubicBezTo>
                    <a:pt x="4068292" y="465716"/>
                    <a:pt x="4083048" y="619914"/>
                    <a:pt x="4096149" y="855880"/>
                  </a:cubicBezTo>
                  <a:cubicBezTo>
                    <a:pt x="4109250" y="1091846"/>
                    <a:pt x="4092658" y="1257252"/>
                    <a:pt x="4096149" y="1389410"/>
                  </a:cubicBezTo>
                  <a:cubicBezTo>
                    <a:pt x="4120144" y="1514716"/>
                    <a:pt x="3967139" y="1673598"/>
                    <a:pt x="3818260" y="1667299"/>
                  </a:cubicBezTo>
                  <a:cubicBezTo>
                    <a:pt x="3572406" y="1661276"/>
                    <a:pt x="3356295" y="1659247"/>
                    <a:pt x="3228198" y="1667299"/>
                  </a:cubicBezTo>
                  <a:cubicBezTo>
                    <a:pt x="3100101" y="1675351"/>
                    <a:pt x="2791674" y="1653525"/>
                    <a:pt x="2673540" y="1667299"/>
                  </a:cubicBezTo>
                  <a:cubicBezTo>
                    <a:pt x="2555406" y="1681073"/>
                    <a:pt x="2263770" y="1663859"/>
                    <a:pt x="2083478" y="1667299"/>
                  </a:cubicBezTo>
                  <a:cubicBezTo>
                    <a:pt x="1903186" y="1670739"/>
                    <a:pt x="1722634" y="1685633"/>
                    <a:pt x="1564224" y="1667299"/>
                  </a:cubicBezTo>
                  <a:cubicBezTo>
                    <a:pt x="1405814" y="1648965"/>
                    <a:pt x="1143520" y="1679906"/>
                    <a:pt x="938758" y="1667299"/>
                  </a:cubicBezTo>
                  <a:cubicBezTo>
                    <a:pt x="733996" y="1654692"/>
                    <a:pt x="520198" y="1638867"/>
                    <a:pt x="277889" y="1667299"/>
                  </a:cubicBezTo>
                  <a:cubicBezTo>
                    <a:pt x="146186" y="1678296"/>
                    <a:pt x="-17285" y="1548430"/>
                    <a:pt x="0" y="1389410"/>
                  </a:cubicBezTo>
                  <a:cubicBezTo>
                    <a:pt x="25630" y="1193498"/>
                    <a:pt x="-20278" y="1002615"/>
                    <a:pt x="0" y="833650"/>
                  </a:cubicBezTo>
                  <a:cubicBezTo>
                    <a:pt x="20278" y="664685"/>
                    <a:pt x="23180" y="391441"/>
                    <a:pt x="0" y="27788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65901072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e-IL" b="1" dirty="0">
                  <a:solidFill>
                    <a:schemeClr val="accent6"/>
                  </a:solidFill>
                </a:rPr>
                <a:t>הידעתם?</a:t>
              </a:r>
            </a:p>
            <a:p>
              <a:r>
                <a:rPr lang="he-IL" dirty="0">
                  <a:solidFill>
                    <a:schemeClr val="tx1"/>
                  </a:solidFill>
                </a:rPr>
                <a:t>בימים קרים, הקיפוד נכנס לתרדמת קצרה. במצב זה, טמפרטורת גופו צונחת וקצב הנשימה והלב יורדים.</a:t>
              </a:r>
              <a:endParaRPr lang="en-IL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Hexagon 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42F2D07A-E53B-9212-9411-966C8CD26F1B}"/>
              </a:ext>
            </a:extLst>
          </p:cNvPr>
          <p:cNvSpPr/>
          <p:nvPr/>
        </p:nvSpPr>
        <p:spPr>
          <a:xfrm>
            <a:off x="166907" y="6084029"/>
            <a:ext cx="751809" cy="584775"/>
          </a:xfrm>
          <a:prstGeom prst="hex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sz="1600" dirty="0"/>
              <a:t>סיום</a:t>
            </a:r>
            <a:endParaRPr lang="en-IL" sz="1600" dirty="0"/>
          </a:p>
        </p:txBody>
      </p:sp>
    </p:spTree>
    <p:extLst>
      <p:ext uri="{BB962C8B-B14F-4D97-AF65-F5344CB8AC3E}">
        <p14:creationId xmlns:p14="http://schemas.microsoft.com/office/powerpoint/2010/main" val="207417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87A68-8385-5C12-901C-A7866D2D1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0E1098-B255-20A9-7B4A-121954F6C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בינגו יונקים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78E8AE-E4BA-4DB7-4DE7-9D7FA5DEA05C}"/>
              </a:ext>
            </a:extLst>
          </p:cNvPr>
          <p:cNvSpPr txBox="1"/>
          <p:nvPr/>
        </p:nvSpPr>
        <p:spPr>
          <a:xfrm>
            <a:off x="2233426" y="6182768"/>
            <a:ext cx="2262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400" dirty="0"/>
              <a:t>צילום: </a:t>
            </a:r>
            <a:r>
              <a:rPr lang="en-US" sz="1400" b="0" i="0" u="sng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File:Reem-Lavan001.jpg"/>
              </a:rPr>
              <a:t>Reem-Lavan001.jpg</a:t>
            </a:r>
            <a:endParaRPr lang="en-US" sz="14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266" name="Picture 2" descr="ראם לבן">
            <a:extLst>
              <a:ext uri="{FF2B5EF4-FFF2-40B4-BE49-F238E27FC236}">
                <a16:creationId xmlns:a16="http://schemas.microsoft.com/office/drawing/2014/main" id="{1B1CF5E9-EA37-10A4-20AE-FB34AE7E3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788" y="1275929"/>
            <a:ext cx="5322277" cy="5322277"/>
          </a:xfrm>
          <a:prstGeom prst="rect">
            <a:avLst/>
          </a:prstGeom>
          <a:ln w="3810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BA84EB8-F65D-04FC-87D3-650728F244C2}"/>
              </a:ext>
            </a:extLst>
          </p:cNvPr>
          <p:cNvGrpSpPr/>
          <p:nvPr/>
        </p:nvGrpSpPr>
        <p:grpSpPr>
          <a:xfrm>
            <a:off x="311728" y="513193"/>
            <a:ext cx="4597591" cy="3582643"/>
            <a:chOff x="311728" y="513193"/>
            <a:chExt cx="4597591" cy="358264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5358E0-DCEC-8717-D9D7-2A7612EF3EE1}"/>
                </a:ext>
              </a:extLst>
            </p:cNvPr>
            <p:cNvSpPr txBox="1"/>
            <p:nvPr/>
          </p:nvSpPr>
          <p:spPr>
            <a:xfrm>
              <a:off x="1481138" y="3511061"/>
              <a:ext cx="14975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e-IL" sz="3200" dirty="0">
                  <a:solidFill>
                    <a:schemeClr val="accent6"/>
                  </a:solidFill>
                </a:rPr>
                <a:t>ראם לבן</a:t>
              </a:r>
              <a:endParaRPr lang="en-US" sz="3200" dirty="0">
                <a:solidFill>
                  <a:schemeClr val="accent6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D358A18-38A5-1B6D-B374-C526589B3285}"/>
                </a:ext>
              </a:extLst>
            </p:cNvPr>
            <p:cNvCxnSpPr>
              <a:cxnSpLocks/>
            </p:cNvCxnSpPr>
            <p:nvPr/>
          </p:nvCxnSpPr>
          <p:spPr>
            <a:xfrm>
              <a:off x="2989382" y="3937068"/>
              <a:ext cx="1919937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FD39EF65-19BE-026B-BDB4-C21AAA7EB7EC}"/>
                </a:ext>
              </a:extLst>
            </p:cNvPr>
            <p:cNvSpPr/>
            <p:nvPr/>
          </p:nvSpPr>
          <p:spPr>
            <a:xfrm>
              <a:off x="311728" y="513193"/>
              <a:ext cx="4096149" cy="1667299"/>
            </a:xfrm>
            <a:custGeom>
              <a:avLst/>
              <a:gdLst>
                <a:gd name="connsiteX0" fmla="*/ 0 w 4096149"/>
                <a:gd name="connsiteY0" fmla="*/ 277889 h 1667299"/>
                <a:gd name="connsiteX1" fmla="*/ 277889 w 4096149"/>
                <a:gd name="connsiteY1" fmla="*/ 0 h 1667299"/>
                <a:gd name="connsiteX2" fmla="*/ 832547 w 4096149"/>
                <a:gd name="connsiteY2" fmla="*/ 0 h 1667299"/>
                <a:gd name="connsiteX3" fmla="*/ 1316398 w 4096149"/>
                <a:gd name="connsiteY3" fmla="*/ 0 h 1667299"/>
                <a:gd name="connsiteX4" fmla="*/ 1906460 w 4096149"/>
                <a:gd name="connsiteY4" fmla="*/ 0 h 1667299"/>
                <a:gd name="connsiteX5" fmla="*/ 2496521 w 4096149"/>
                <a:gd name="connsiteY5" fmla="*/ 0 h 1667299"/>
                <a:gd name="connsiteX6" fmla="*/ 3015776 w 4096149"/>
                <a:gd name="connsiteY6" fmla="*/ 0 h 1667299"/>
                <a:gd name="connsiteX7" fmla="*/ 3818260 w 4096149"/>
                <a:gd name="connsiteY7" fmla="*/ 0 h 1667299"/>
                <a:gd name="connsiteX8" fmla="*/ 4096149 w 4096149"/>
                <a:gd name="connsiteY8" fmla="*/ 277889 h 1667299"/>
                <a:gd name="connsiteX9" fmla="*/ 4096149 w 4096149"/>
                <a:gd name="connsiteY9" fmla="*/ 833650 h 1667299"/>
                <a:gd name="connsiteX10" fmla="*/ 4096149 w 4096149"/>
                <a:gd name="connsiteY10" fmla="*/ 1389410 h 1667299"/>
                <a:gd name="connsiteX11" fmla="*/ 3818260 w 4096149"/>
                <a:gd name="connsiteY11" fmla="*/ 1667299 h 1667299"/>
                <a:gd name="connsiteX12" fmla="*/ 3192794 w 4096149"/>
                <a:gd name="connsiteY12" fmla="*/ 1667299 h 1667299"/>
                <a:gd name="connsiteX13" fmla="*/ 2602733 w 4096149"/>
                <a:gd name="connsiteY13" fmla="*/ 1667299 h 1667299"/>
                <a:gd name="connsiteX14" fmla="*/ 2118882 w 4096149"/>
                <a:gd name="connsiteY14" fmla="*/ 1667299 h 1667299"/>
                <a:gd name="connsiteX15" fmla="*/ 1599628 w 4096149"/>
                <a:gd name="connsiteY15" fmla="*/ 1667299 h 1667299"/>
                <a:gd name="connsiteX16" fmla="*/ 1080373 w 4096149"/>
                <a:gd name="connsiteY16" fmla="*/ 1667299 h 1667299"/>
                <a:gd name="connsiteX17" fmla="*/ 277889 w 4096149"/>
                <a:gd name="connsiteY17" fmla="*/ 1667299 h 1667299"/>
                <a:gd name="connsiteX18" fmla="*/ 0 w 4096149"/>
                <a:gd name="connsiteY18" fmla="*/ 1389410 h 1667299"/>
                <a:gd name="connsiteX19" fmla="*/ 0 w 4096149"/>
                <a:gd name="connsiteY19" fmla="*/ 866995 h 1667299"/>
                <a:gd name="connsiteX20" fmla="*/ 0 w 4096149"/>
                <a:gd name="connsiteY20" fmla="*/ 277889 h 166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96149" h="1667299" fill="none" extrusionOk="0">
                  <a:moveTo>
                    <a:pt x="0" y="277889"/>
                  </a:moveTo>
                  <a:cubicBezTo>
                    <a:pt x="-12308" y="89164"/>
                    <a:pt x="144813" y="-6359"/>
                    <a:pt x="277889" y="0"/>
                  </a:cubicBezTo>
                  <a:cubicBezTo>
                    <a:pt x="433099" y="-10142"/>
                    <a:pt x="580626" y="27326"/>
                    <a:pt x="832547" y="0"/>
                  </a:cubicBezTo>
                  <a:cubicBezTo>
                    <a:pt x="1084468" y="-27326"/>
                    <a:pt x="1213934" y="17898"/>
                    <a:pt x="1316398" y="0"/>
                  </a:cubicBezTo>
                  <a:cubicBezTo>
                    <a:pt x="1418862" y="-17898"/>
                    <a:pt x="1674859" y="-15601"/>
                    <a:pt x="1906460" y="0"/>
                  </a:cubicBezTo>
                  <a:cubicBezTo>
                    <a:pt x="2138061" y="15601"/>
                    <a:pt x="2214417" y="-3706"/>
                    <a:pt x="2496521" y="0"/>
                  </a:cubicBezTo>
                  <a:cubicBezTo>
                    <a:pt x="2778625" y="3706"/>
                    <a:pt x="2836211" y="-23128"/>
                    <a:pt x="3015776" y="0"/>
                  </a:cubicBezTo>
                  <a:cubicBezTo>
                    <a:pt x="3195342" y="23128"/>
                    <a:pt x="3592238" y="3273"/>
                    <a:pt x="3818260" y="0"/>
                  </a:cubicBezTo>
                  <a:cubicBezTo>
                    <a:pt x="3982431" y="25185"/>
                    <a:pt x="4122707" y="108323"/>
                    <a:pt x="4096149" y="277889"/>
                  </a:cubicBezTo>
                  <a:cubicBezTo>
                    <a:pt x="4074461" y="406970"/>
                    <a:pt x="4087222" y="711896"/>
                    <a:pt x="4096149" y="833650"/>
                  </a:cubicBezTo>
                  <a:cubicBezTo>
                    <a:pt x="4105076" y="955404"/>
                    <a:pt x="4097511" y="1167038"/>
                    <a:pt x="4096149" y="1389410"/>
                  </a:cubicBezTo>
                  <a:cubicBezTo>
                    <a:pt x="4084172" y="1544408"/>
                    <a:pt x="3972715" y="1654955"/>
                    <a:pt x="3818260" y="1667299"/>
                  </a:cubicBezTo>
                  <a:cubicBezTo>
                    <a:pt x="3551186" y="1682156"/>
                    <a:pt x="3428235" y="1650770"/>
                    <a:pt x="3192794" y="1667299"/>
                  </a:cubicBezTo>
                  <a:cubicBezTo>
                    <a:pt x="2957353" y="1683828"/>
                    <a:pt x="2834829" y="1695569"/>
                    <a:pt x="2602733" y="1667299"/>
                  </a:cubicBezTo>
                  <a:cubicBezTo>
                    <a:pt x="2370637" y="1639029"/>
                    <a:pt x="2277193" y="1659154"/>
                    <a:pt x="2118882" y="1667299"/>
                  </a:cubicBezTo>
                  <a:cubicBezTo>
                    <a:pt x="1960571" y="1675444"/>
                    <a:pt x="1800831" y="1642262"/>
                    <a:pt x="1599628" y="1667299"/>
                  </a:cubicBezTo>
                  <a:cubicBezTo>
                    <a:pt x="1398425" y="1692336"/>
                    <a:pt x="1258291" y="1642758"/>
                    <a:pt x="1080373" y="1667299"/>
                  </a:cubicBezTo>
                  <a:cubicBezTo>
                    <a:pt x="902455" y="1691840"/>
                    <a:pt x="609790" y="1659772"/>
                    <a:pt x="277889" y="1667299"/>
                  </a:cubicBezTo>
                  <a:cubicBezTo>
                    <a:pt x="125605" y="1674226"/>
                    <a:pt x="14114" y="1560119"/>
                    <a:pt x="0" y="1389410"/>
                  </a:cubicBezTo>
                  <a:cubicBezTo>
                    <a:pt x="-9758" y="1141292"/>
                    <a:pt x="3855" y="1118740"/>
                    <a:pt x="0" y="866995"/>
                  </a:cubicBezTo>
                  <a:cubicBezTo>
                    <a:pt x="-3855" y="615251"/>
                    <a:pt x="-24410" y="489568"/>
                    <a:pt x="0" y="277889"/>
                  </a:cubicBezTo>
                  <a:close/>
                </a:path>
                <a:path w="4096149" h="1667299" stroke="0" extrusionOk="0">
                  <a:moveTo>
                    <a:pt x="0" y="277889"/>
                  </a:moveTo>
                  <a:cubicBezTo>
                    <a:pt x="8334" y="149316"/>
                    <a:pt x="133190" y="-10558"/>
                    <a:pt x="277889" y="0"/>
                  </a:cubicBezTo>
                  <a:cubicBezTo>
                    <a:pt x="450046" y="20560"/>
                    <a:pt x="803525" y="-18243"/>
                    <a:pt x="938758" y="0"/>
                  </a:cubicBezTo>
                  <a:cubicBezTo>
                    <a:pt x="1073991" y="18243"/>
                    <a:pt x="1265928" y="-23439"/>
                    <a:pt x="1493416" y="0"/>
                  </a:cubicBezTo>
                  <a:cubicBezTo>
                    <a:pt x="1720904" y="23439"/>
                    <a:pt x="1759170" y="19759"/>
                    <a:pt x="2012671" y="0"/>
                  </a:cubicBezTo>
                  <a:cubicBezTo>
                    <a:pt x="2266173" y="-19759"/>
                    <a:pt x="2424809" y="-11176"/>
                    <a:pt x="2531925" y="0"/>
                  </a:cubicBezTo>
                  <a:cubicBezTo>
                    <a:pt x="2639041" y="11176"/>
                    <a:pt x="2881222" y="11988"/>
                    <a:pt x="3051180" y="0"/>
                  </a:cubicBezTo>
                  <a:cubicBezTo>
                    <a:pt x="3221138" y="-11988"/>
                    <a:pt x="3480097" y="26433"/>
                    <a:pt x="3818260" y="0"/>
                  </a:cubicBezTo>
                  <a:cubicBezTo>
                    <a:pt x="3958329" y="4508"/>
                    <a:pt x="4093378" y="105937"/>
                    <a:pt x="4096149" y="277889"/>
                  </a:cubicBezTo>
                  <a:cubicBezTo>
                    <a:pt x="4068292" y="465716"/>
                    <a:pt x="4083048" y="619914"/>
                    <a:pt x="4096149" y="855880"/>
                  </a:cubicBezTo>
                  <a:cubicBezTo>
                    <a:pt x="4109250" y="1091846"/>
                    <a:pt x="4092658" y="1257252"/>
                    <a:pt x="4096149" y="1389410"/>
                  </a:cubicBezTo>
                  <a:cubicBezTo>
                    <a:pt x="4120144" y="1514716"/>
                    <a:pt x="3967139" y="1673598"/>
                    <a:pt x="3818260" y="1667299"/>
                  </a:cubicBezTo>
                  <a:cubicBezTo>
                    <a:pt x="3572406" y="1661276"/>
                    <a:pt x="3356295" y="1659247"/>
                    <a:pt x="3228198" y="1667299"/>
                  </a:cubicBezTo>
                  <a:cubicBezTo>
                    <a:pt x="3100101" y="1675351"/>
                    <a:pt x="2791674" y="1653525"/>
                    <a:pt x="2673540" y="1667299"/>
                  </a:cubicBezTo>
                  <a:cubicBezTo>
                    <a:pt x="2555406" y="1681073"/>
                    <a:pt x="2263770" y="1663859"/>
                    <a:pt x="2083478" y="1667299"/>
                  </a:cubicBezTo>
                  <a:cubicBezTo>
                    <a:pt x="1903186" y="1670739"/>
                    <a:pt x="1722634" y="1685633"/>
                    <a:pt x="1564224" y="1667299"/>
                  </a:cubicBezTo>
                  <a:cubicBezTo>
                    <a:pt x="1405814" y="1648965"/>
                    <a:pt x="1143520" y="1679906"/>
                    <a:pt x="938758" y="1667299"/>
                  </a:cubicBezTo>
                  <a:cubicBezTo>
                    <a:pt x="733996" y="1654692"/>
                    <a:pt x="520198" y="1638867"/>
                    <a:pt x="277889" y="1667299"/>
                  </a:cubicBezTo>
                  <a:cubicBezTo>
                    <a:pt x="146186" y="1678296"/>
                    <a:pt x="-17285" y="1548430"/>
                    <a:pt x="0" y="1389410"/>
                  </a:cubicBezTo>
                  <a:cubicBezTo>
                    <a:pt x="25630" y="1193498"/>
                    <a:pt x="-20278" y="1002615"/>
                    <a:pt x="0" y="833650"/>
                  </a:cubicBezTo>
                  <a:cubicBezTo>
                    <a:pt x="20278" y="664685"/>
                    <a:pt x="23180" y="391441"/>
                    <a:pt x="0" y="27788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65901072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e-IL" b="1" dirty="0">
                  <a:solidFill>
                    <a:schemeClr val="accent6"/>
                  </a:solidFill>
                </a:rPr>
                <a:t>הידעתם?</a:t>
              </a:r>
            </a:p>
            <a:p>
              <a:r>
                <a:rPr lang="he-IL" dirty="0">
                  <a:solidFill>
                    <a:schemeClr val="tx1"/>
                  </a:solidFill>
                </a:rPr>
                <a:t>הראם הערבי נכחד מישראל לחלוטין בעיקר בגלל ציד והושב אליה בשנות ה-70 של המאה ה-20. יש המעריכים שהראם הוא ההשראה לחד-קרן האגדי.</a:t>
              </a:r>
              <a:endParaRPr lang="en-IL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Hexagon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34117E71-8D70-F007-6366-C89210FB9C3D}"/>
              </a:ext>
            </a:extLst>
          </p:cNvPr>
          <p:cNvSpPr/>
          <p:nvPr/>
        </p:nvSpPr>
        <p:spPr>
          <a:xfrm>
            <a:off x="166907" y="6084029"/>
            <a:ext cx="751809" cy="584775"/>
          </a:xfrm>
          <a:prstGeom prst="hex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sz="1600" dirty="0"/>
              <a:t>סיום</a:t>
            </a:r>
            <a:endParaRPr lang="en-IL" sz="1600" dirty="0"/>
          </a:p>
        </p:txBody>
      </p:sp>
    </p:spTree>
    <p:extLst>
      <p:ext uri="{BB962C8B-B14F-4D97-AF65-F5344CB8AC3E}">
        <p14:creationId xmlns:p14="http://schemas.microsoft.com/office/powerpoint/2010/main" val="57372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BA79D0-CB37-7B7E-1B82-76A4B156A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כמה צבאים יש בישראל?</a:t>
            </a:r>
            <a:endParaRPr lang="en-US" dirty="0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26E2AD3E-6CFD-B0DD-D241-333CEAD431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8745921"/>
              </p:ext>
            </p:extLst>
          </p:nvPr>
        </p:nvGraphicFramePr>
        <p:xfrm>
          <a:off x="1868128" y="1661652"/>
          <a:ext cx="7777317" cy="4267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2577A5F8-C7B3-A583-6D86-E4AE9722E1EE}"/>
              </a:ext>
            </a:extLst>
          </p:cNvPr>
          <p:cNvSpPr txBox="1"/>
          <p:nvPr/>
        </p:nvSpPr>
        <p:spPr>
          <a:xfrm>
            <a:off x="5473695" y="5928851"/>
            <a:ext cx="566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dirty="0"/>
              <a:t>שנה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7949EF-4437-A029-511F-9525C6351747}"/>
              </a:ext>
            </a:extLst>
          </p:cNvPr>
          <p:cNvSpPr txBox="1"/>
          <p:nvPr/>
        </p:nvSpPr>
        <p:spPr>
          <a:xfrm rot="16200000">
            <a:off x="487894" y="3510271"/>
            <a:ext cx="215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dirty="0"/>
              <a:t>מספר צבאים ישראלים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C3B3DA0-DF34-9EBB-6BF8-D3449D34D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7018" y="3419365"/>
            <a:ext cx="1624324" cy="187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679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53D881-7155-518D-1194-9351316228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BA79D0-CB37-7B7E-1B82-76A4B156A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דו”ח מצב הטבע 2023 – המגוון הביולוגי בישראל | מוזיאון הטבע">
            <a:extLst>
              <a:ext uri="{FF2B5EF4-FFF2-40B4-BE49-F238E27FC236}">
                <a16:creationId xmlns:a16="http://schemas.microsoft.com/office/drawing/2014/main" id="{AFEB6D62-5B34-04B7-DC2A-457B594918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43"/>
          <a:stretch/>
        </p:blipFill>
        <p:spPr bwMode="auto">
          <a:xfrm>
            <a:off x="26457" y="0"/>
            <a:ext cx="109198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67BB0D8C-F9ED-82B8-81BD-5BFEFE7DA405}"/>
              </a:ext>
            </a:extLst>
          </p:cNvPr>
          <p:cNvSpPr txBox="1">
            <a:spLocks/>
          </p:cNvSpPr>
          <p:nvPr/>
        </p:nvSpPr>
        <p:spPr>
          <a:xfrm>
            <a:off x="464128" y="346796"/>
            <a:ext cx="9931729" cy="830716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e-IL">
                <a:solidFill>
                  <a:srgbClr val="3E2A17"/>
                </a:solidFill>
              </a:rPr>
              <a:t>כמה יונקים יש בישראל?</a:t>
            </a:r>
            <a:endParaRPr lang="en-US" dirty="0">
              <a:solidFill>
                <a:srgbClr val="3E2A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93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11350E-1057-68C1-CDB8-259C765A42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/>
              <a:t>בישראל חיים 98 מיני יונקים.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37D99F-2CA5-B056-C0A4-0415361CA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כמה מיני יונקים חיים בישראל?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8BA315-E33D-D9B4-3200-5346B259C6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8" y="332485"/>
            <a:ext cx="4251036" cy="62287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F5749A-706C-C6CA-E122-9AD1733F23FF}"/>
              </a:ext>
            </a:extLst>
          </p:cNvPr>
          <p:cNvSpPr txBox="1"/>
          <p:nvPr/>
        </p:nvSpPr>
        <p:spPr>
          <a:xfrm>
            <a:off x="2635633" y="6525515"/>
            <a:ext cx="1927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400" dirty="0"/>
              <a:t>יעל נובי. צילום: עוז ריטנר</a:t>
            </a:r>
            <a:endParaRPr lang="en-US" sz="14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306D0503-2261-1728-8993-6E5CCFCD96D9}"/>
              </a:ext>
            </a:extLst>
          </p:cNvPr>
          <p:cNvSpPr txBox="1">
            <a:spLocks/>
          </p:cNvSpPr>
          <p:nvPr/>
        </p:nvSpPr>
        <p:spPr>
          <a:xfrm>
            <a:off x="6096000" y="3359955"/>
            <a:ext cx="3671083" cy="830716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e-IL" sz="4400" b="1" dirty="0"/>
              <a:t>בינגו יונקים</a:t>
            </a:r>
            <a:endParaRPr lang="en-US" sz="4400" b="1" dirty="0"/>
          </a:p>
        </p:txBody>
      </p:sp>
      <p:pic>
        <p:nvPicPr>
          <p:cNvPr id="5" name="Graphic 4" descr="Puzzle pieces outline">
            <a:extLst>
              <a:ext uri="{FF2B5EF4-FFF2-40B4-BE49-F238E27FC236}">
                <a16:creationId xmlns:a16="http://schemas.microsoft.com/office/drawing/2014/main" id="{1E38C845-3499-A377-92EE-F756A121C9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67083" y="32574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519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B3026E-8080-0B33-3FBB-F47A14D20C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12712" y="1343458"/>
            <a:ext cx="9238850" cy="1455433"/>
          </a:xfrm>
        </p:spPr>
        <p:txBody>
          <a:bodyPr/>
          <a:lstStyle/>
          <a:p>
            <a:r>
              <a:rPr lang="he-IL" dirty="0"/>
              <a:t>תוכנית המארג עוקבת אחרי אוכלוסיות של יונקים בינוניים וגדולים.</a:t>
            </a:r>
          </a:p>
          <a:p>
            <a:r>
              <a:rPr lang="he-IL" dirty="0"/>
              <a:t>המעקב מבוצע בעזרת מצלמות שביל, המופעלות על ידי תנועה.</a:t>
            </a:r>
          </a:p>
          <a:p>
            <a:r>
              <a:rPr lang="he-IL" dirty="0"/>
              <a:t>המעקב מתקיים מאז שנת 2012.</a:t>
            </a:r>
          </a:p>
          <a:p>
            <a:r>
              <a:rPr lang="he-IL" dirty="0"/>
              <a:t>מערך הניטור כולל מאות יחידות ניטור.</a:t>
            </a:r>
          </a:p>
          <a:p>
            <a:r>
              <a:rPr lang="he-IL" dirty="0"/>
              <a:t>בכל חלקה מוצבות 9 מצלמות למשך 10 יממות בכל סבב ניטור.</a:t>
            </a:r>
          </a:p>
          <a:p>
            <a:r>
              <a:rPr lang="he-IL" dirty="0"/>
              <a:t>צוות המארג מנתח את התמונות, מזהה את היונק המצולם ומגלה מידע נוסף לגביו.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326FAD-DF92-15EF-F6A7-590B096CD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"ריאליטי" יונקים</a:t>
            </a:r>
            <a:endParaRPr lang="en-US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4D8AB5DD-68C9-DA1E-1C52-A090D5EFF729}"/>
              </a:ext>
            </a:extLst>
          </p:cNvPr>
          <p:cNvSpPr txBox="1">
            <a:spLocks/>
          </p:cNvSpPr>
          <p:nvPr/>
        </p:nvSpPr>
        <p:spPr>
          <a:xfrm>
            <a:off x="4250448" y="4698348"/>
            <a:ext cx="2638160" cy="830716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e-IL" sz="3600" b="1" dirty="0"/>
              <a:t>מה גילינו?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5520077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DDD85E-0713-5382-1B9E-23AACB80B5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5228" y="1416611"/>
            <a:ext cx="6188797" cy="9144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F0B065-0AD9-DEB5-7CCF-AD0B7189A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מיני יונקים שתועדו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407A0F-2F2B-D975-ECA1-21128F866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000" y="1416611"/>
            <a:ext cx="5033025" cy="3375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D50F74-A491-D86C-7FAE-F935FFD59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409" y="1417416"/>
            <a:ext cx="5053591" cy="33748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E3EFBA-A7B5-A45E-FABD-1A942AE2BF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0999" y="4738011"/>
            <a:ext cx="5033026" cy="113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267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CAEFE9-4FEA-C648-01DE-99567F70A2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62764" y="1343458"/>
            <a:ext cx="6188797" cy="2692093"/>
          </a:xfrm>
        </p:spPr>
        <p:txBody>
          <a:bodyPr/>
          <a:lstStyle/>
          <a:p>
            <a:r>
              <a:rPr lang="he-IL" dirty="0"/>
              <a:t>מקמו את היונקים באתרים שבהם הם נצפו.</a:t>
            </a:r>
          </a:p>
          <a:p>
            <a:r>
              <a:rPr lang="he-IL" dirty="0"/>
              <a:t>מה אזור התפוצה של היונק שלכם?</a:t>
            </a:r>
          </a:p>
          <a:p>
            <a:r>
              <a:rPr lang="he-IL" dirty="0"/>
              <a:t>מצלמות מעקב מלמדות אותנו היכן חיים בעלי חיים שונים ובאילו שעות ביממה הם פעילים.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BB860F-2722-6140-E8BB-343351B9D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	תפוצת יונקים בישראל</a:t>
            </a:r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F9974F3B-1276-CD55-2E5D-DFE9A0229FB5}"/>
              </a:ext>
            </a:extLst>
          </p:cNvPr>
          <p:cNvSpPr txBox="1">
            <a:spLocks/>
          </p:cNvSpPr>
          <p:nvPr/>
        </p:nvSpPr>
        <p:spPr>
          <a:xfrm>
            <a:off x="4805720" y="4200701"/>
            <a:ext cx="5945841" cy="830716"/>
          </a:xfrm>
          <a:prstGeom prst="rect">
            <a:avLst/>
          </a:prstGeom>
        </p:spPr>
        <p:txBody>
          <a:bodyPr vert="horz" lIns="91440" tIns="45720" rIns="91440" bIns="45720" rtlCol="1" anchor="ctr">
            <a:normAutofit lnSpcReduction="1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e-IL" dirty="0"/>
              <a:t>	מה עוד מלמדות אותנו</a:t>
            </a:r>
          </a:p>
          <a:p>
            <a:r>
              <a:rPr lang="he-IL" dirty="0"/>
              <a:t>	מצלמות מעקב?</a:t>
            </a:r>
            <a:endParaRPr lang="en-US" dirty="0"/>
          </a:p>
        </p:txBody>
      </p:sp>
      <p:pic>
        <p:nvPicPr>
          <p:cNvPr id="5" name="Picture 4" descr="A map of israel with green dots&#10;&#10;Description automatically generated">
            <a:extLst>
              <a:ext uri="{FF2B5EF4-FFF2-40B4-BE49-F238E27FC236}">
                <a16:creationId xmlns:a16="http://schemas.microsoft.com/office/drawing/2014/main" id="{E30A3DAD-BB6A-6B9C-0013-859F7D741B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8301" cy="6858000"/>
          </a:xfrm>
          <a:prstGeom prst="rect">
            <a:avLst/>
          </a:prstGeom>
        </p:spPr>
      </p:pic>
      <p:pic>
        <p:nvPicPr>
          <p:cNvPr id="4" name="Graphic 3" descr="Puzzle pieces outline">
            <a:extLst>
              <a:ext uri="{FF2B5EF4-FFF2-40B4-BE49-F238E27FC236}">
                <a16:creationId xmlns:a16="http://schemas.microsoft.com/office/drawing/2014/main" id="{10FEDDDF-E8E6-B53A-86A9-76B85F232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899289" y="4158859"/>
            <a:ext cx="914400" cy="914400"/>
          </a:xfrm>
          <a:prstGeom prst="rect">
            <a:avLst/>
          </a:prstGeom>
        </p:spPr>
      </p:pic>
      <p:pic>
        <p:nvPicPr>
          <p:cNvPr id="7" name="Graphic 6" descr="Magnifying glass outline">
            <a:extLst>
              <a:ext uri="{FF2B5EF4-FFF2-40B4-BE49-F238E27FC236}">
                <a16:creationId xmlns:a16="http://schemas.microsoft.com/office/drawing/2014/main" id="{6C7022FA-9B5E-9943-E96A-3026C6B5C8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171289" y="356705"/>
            <a:ext cx="580272" cy="58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266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AF36D9-A3FB-CB53-5EAB-145C9DE38A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1343459"/>
            <a:ext cx="9837162" cy="914400"/>
          </a:xfrm>
        </p:spPr>
        <p:txBody>
          <a:bodyPr/>
          <a:lstStyle/>
          <a:p>
            <a:r>
              <a:rPr lang="he-IL" dirty="0"/>
              <a:t>ניטור: מעקב רצוף או מחזורי באמצעות מכשירים.</a:t>
            </a:r>
          </a:p>
          <a:p>
            <a:r>
              <a:rPr lang="he-IL" dirty="0"/>
              <a:t>הגרף שלפניכם מתאר את השינוי באוכלוסיית היונק שלכם.</a:t>
            </a:r>
          </a:p>
          <a:p>
            <a:r>
              <a:rPr lang="he-IL" dirty="0"/>
              <a:t>באיזו מגמה אתם מבחינים? הוסיפו את היונק שלכם למקום המתאים בטבלה.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66437E-87BE-E21F-DA3D-71B0210FF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28" y="194396"/>
            <a:ext cx="9837162" cy="830716"/>
          </a:xfrm>
        </p:spPr>
        <p:txBody>
          <a:bodyPr/>
          <a:lstStyle/>
          <a:p>
            <a:r>
              <a:rPr lang="he-IL" dirty="0"/>
              <a:t>ניטור יונקים בישראל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315D7F0-70E4-8429-EDD2-DD1EF17DB8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723160"/>
              </p:ext>
            </p:extLst>
          </p:nvPr>
        </p:nvGraphicFramePr>
        <p:xfrm>
          <a:off x="5230309" y="2941898"/>
          <a:ext cx="5418666" cy="372170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3221414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242455333"/>
                    </a:ext>
                  </a:extLst>
                </a:gridCol>
              </a:tblGrid>
              <a:tr h="508527">
                <a:tc>
                  <a:txBody>
                    <a:bodyPr/>
                    <a:lstStyle/>
                    <a:p>
                      <a:r>
                        <a:rPr lang="he-IL" dirty="0"/>
                        <a:t>ירידה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e-IL" dirty="0">
                          <a:solidFill>
                            <a:schemeClr val="bg1"/>
                          </a:solidFill>
                        </a:rPr>
                        <a:t>עלייה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8755310"/>
                  </a:ext>
                </a:extLst>
              </a:tr>
              <a:tr h="321317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43266"/>
                  </a:ext>
                </a:extLst>
              </a:tr>
            </a:tbl>
          </a:graphicData>
        </a:graphic>
      </p:graphicFrame>
      <p:sp>
        <p:nvSpPr>
          <p:cNvPr id="5" name="Title 2">
            <a:extLst>
              <a:ext uri="{FF2B5EF4-FFF2-40B4-BE49-F238E27FC236}">
                <a16:creationId xmlns:a16="http://schemas.microsoft.com/office/drawing/2014/main" id="{522AF453-780A-47F0-8685-34C0735D6486}"/>
              </a:ext>
            </a:extLst>
          </p:cNvPr>
          <p:cNvSpPr txBox="1">
            <a:spLocks/>
          </p:cNvSpPr>
          <p:nvPr/>
        </p:nvSpPr>
        <p:spPr>
          <a:xfrm>
            <a:off x="1543025" y="4225536"/>
            <a:ext cx="2074506" cy="6299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2500" lnSpcReduction="1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e-IL" sz="2400" dirty="0"/>
              <a:t>מה יכול לגרום לשינוי שזיהיתם?</a:t>
            </a:r>
            <a:endParaRPr lang="en-US" sz="2400" dirty="0"/>
          </a:p>
        </p:txBody>
      </p:sp>
      <p:pic>
        <p:nvPicPr>
          <p:cNvPr id="8" name="Graphic 7" descr="Magnifying glass outline">
            <a:extLst>
              <a:ext uri="{FF2B5EF4-FFF2-40B4-BE49-F238E27FC236}">
                <a16:creationId xmlns:a16="http://schemas.microsoft.com/office/drawing/2014/main" id="{B4EBFF17-9B4D-A9E3-01DB-FFA3FE197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171289" y="356705"/>
            <a:ext cx="580272" cy="580272"/>
          </a:xfrm>
          <a:prstGeom prst="rect">
            <a:avLst/>
          </a:prstGeom>
        </p:spPr>
      </p:pic>
      <p:pic>
        <p:nvPicPr>
          <p:cNvPr id="9" name="Picture 8" descr="A light bulb with a black background&#10;&#10;Description automatically generated">
            <a:extLst>
              <a:ext uri="{FF2B5EF4-FFF2-40B4-BE49-F238E27FC236}">
                <a16:creationId xmlns:a16="http://schemas.microsoft.com/office/drawing/2014/main" id="{4C0E2D11-D476-4CE1-C315-6F685BDC20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0" t="12927" r="16988" b="15741"/>
          <a:stretch/>
        </p:blipFill>
        <p:spPr>
          <a:xfrm>
            <a:off x="3774864" y="4225536"/>
            <a:ext cx="510540" cy="5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578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B1373C-C6B3-8B6D-F5DB-F893ACC1E6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54919" y="1343459"/>
            <a:ext cx="8096643" cy="914400"/>
          </a:xfrm>
        </p:spPr>
        <p:txBody>
          <a:bodyPr/>
          <a:lstStyle/>
          <a:p>
            <a:r>
              <a:rPr lang="he-IL" dirty="0"/>
              <a:t>רוב מיני היונקים בישראל נמצאים בסכנת הכחדה.</a:t>
            </a:r>
          </a:p>
          <a:p>
            <a:r>
              <a:rPr lang="he-IL" dirty="0"/>
              <a:t>מצבם של יונקים רבים משתפר.</a:t>
            </a:r>
          </a:p>
          <a:p>
            <a:r>
              <a:rPr lang="he-IL" dirty="0"/>
              <a:t>אם נמשיך להגן על בתי הגידול הטבעיים נוכל לשקם מינים נוספים.</a:t>
            </a:r>
          </a:p>
          <a:p>
            <a:r>
              <a:rPr lang="he-IL" dirty="0"/>
              <a:t>אם נשמור על הסביבה העירונית, נאפשר גם למינים מקומיים  החיים בסביבת הבית לשגשג.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88ACDD-9E02-43AE-0508-19BBB0457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מצב היונקים בישראל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2B67D0-4271-72B6-9875-CC721F6D6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28" y="334162"/>
            <a:ext cx="2343191" cy="220371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741F90-FDAC-1159-7C6C-B713758C4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08" y="3707993"/>
            <a:ext cx="9297698" cy="281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322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A99D99-964B-7C82-EDD5-117C1142E0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/>
              <a:t>סוגרים פחים ולא משאירים אשפה בחוץ.</a:t>
            </a:r>
          </a:p>
          <a:p>
            <a:r>
              <a:rPr lang="he-IL" dirty="0"/>
              <a:t>נמנעים מהאכלת חתולים מחוץ לבית.</a:t>
            </a:r>
          </a:p>
          <a:p>
            <a:r>
              <a:rPr lang="he-IL" dirty="0"/>
              <a:t>שותלים צמחים מקומיים.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61E2CC-E26D-F1BF-5519-BBD26A9B7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איך שומרים על בעלי החיים המקומיים ליד הבית?</a:t>
            </a:r>
            <a:endParaRPr lang="en-US" dirty="0"/>
          </a:p>
        </p:txBody>
      </p:sp>
      <p:pic>
        <p:nvPicPr>
          <p:cNvPr id="10" name="Online Media 9" title="שחר אבן צור ומוזיאון הטבע - אגדה חיה - קיפוד מצוי">
            <a:hlinkClick r:id="" action="ppaction://media"/>
            <a:extLst>
              <a:ext uri="{FF2B5EF4-FFF2-40B4-BE49-F238E27FC236}">
                <a16:creationId xmlns:a16="http://schemas.microsoft.com/office/drawing/2014/main" id="{E22EA0EF-61E6-3793-5E8B-0FFBAB9D37E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813710" y="2993592"/>
            <a:ext cx="5686903" cy="321310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CB099F6E-EF59-14C2-6011-C1C4EA17B0AE}"/>
              </a:ext>
            </a:extLst>
          </p:cNvPr>
          <p:cNvSpPr txBox="1">
            <a:spLocks/>
          </p:cNvSpPr>
          <p:nvPr/>
        </p:nvSpPr>
        <p:spPr>
          <a:xfrm>
            <a:off x="199293" y="4600142"/>
            <a:ext cx="2459248" cy="1915759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e-IL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תודה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570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27EC2-CA52-703B-A5E1-E217C509A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16A179-E7AD-40B0-E6CF-46474F069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בינגו יונקים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24FD338-EC5D-769B-E532-0DDA8E02C2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69" y="1326220"/>
            <a:ext cx="7681653" cy="5127913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D64DEA1-95E4-3088-639A-712B77553893}"/>
              </a:ext>
            </a:extLst>
          </p:cNvPr>
          <p:cNvSpPr txBox="1"/>
          <p:nvPr/>
        </p:nvSpPr>
        <p:spPr>
          <a:xfrm>
            <a:off x="9300015" y="6550223"/>
            <a:ext cx="13051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400" dirty="0"/>
              <a:t>צילום: עוז ריטנר</a:t>
            </a:r>
            <a:endParaRPr lang="en-US" sz="14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CD73602-F171-FD22-DA04-5E77872747F9}"/>
              </a:ext>
            </a:extLst>
          </p:cNvPr>
          <p:cNvGrpSpPr/>
          <p:nvPr/>
        </p:nvGrpSpPr>
        <p:grpSpPr>
          <a:xfrm>
            <a:off x="542812" y="1817077"/>
            <a:ext cx="2621810" cy="2259979"/>
            <a:chOff x="542812" y="1817077"/>
            <a:chExt cx="2621810" cy="225997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05F60DE-0B43-7904-A208-DED1D4698FA0}"/>
                </a:ext>
              </a:extLst>
            </p:cNvPr>
            <p:cNvSpPr txBox="1"/>
            <p:nvPr/>
          </p:nvSpPr>
          <p:spPr>
            <a:xfrm>
              <a:off x="542812" y="3492281"/>
              <a:ext cx="16738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e-IL" sz="3200" dirty="0">
                  <a:solidFill>
                    <a:schemeClr val="accent6"/>
                  </a:solidFill>
                </a:rPr>
                <a:t>זאב אפור</a:t>
              </a:r>
              <a:endParaRPr lang="en-US" sz="3200" dirty="0">
                <a:solidFill>
                  <a:schemeClr val="accent6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A81948B-C484-BFD7-4DC7-A54D22AB0883}"/>
                </a:ext>
              </a:extLst>
            </p:cNvPr>
            <p:cNvCxnSpPr>
              <a:cxnSpLocks/>
            </p:cNvCxnSpPr>
            <p:nvPr/>
          </p:nvCxnSpPr>
          <p:spPr>
            <a:xfrm>
              <a:off x="2181499" y="3937068"/>
              <a:ext cx="749270" cy="1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93FBF2E-C950-D2F9-26BA-FFABAA9BAEAD}"/>
                </a:ext>
              </a:extLst>
            </p:cNvPr>
            <p:cNvSpPr/>
            <p:nvPr/>
          </p:nvSpPr>
          <p:spPr>
            <a:xfrm>
              <a:off x="715107" y="1817077"/>
              <a:ext cx="2449515" cy="1164616"/>
            </a:xfrm>
            <a:custGeom>
              <a:avLst/>
              <a:gdLst>
                <a:gd name="connsiteX0" fmla="*/ 0 w 2449515"/>
                <a:gd name="connsiteY0" fmla="*/ 194107 h 1164616"/>
                <a:gd name="connsiteX1" fmla="*/ 194107 w 2449515"/>
                <a:gd name="connsiteY1" fmla="*/ 0 h 1164616"/>
                <a:gd name="connsiteX2" fmla="*/ 922433 w 2449515"/>
                <a:gd name="connsiteY2" fmla="*/ 0 h 1164616"/>
                <a:gd name="connsiteX3" fmla="*/ 1547695 w 2449515"/>
                <a:gd name="connsiteY3" fmla="*/ 0 h 1164616"/>
                <a:gd name="connsiteX4" fmla="*/ 2255408 w 2449515"/>
                <a:gd name="connsiteY4" fmla="*/ 0 h 1164616"/>
                <a:gd name="connsiteX5" fmla="*/ 2449515 w 2449515"/>
                <a:gd name="connsiteY5" fmla="*/ 194107 h 1164616"/>
                <a:gd name="connsiteX6" fmla="*/ 2449515 w 2449515"/>
                <a:gd name="connsiteY6" fmla="*/ 597836 h 1164616"/>
                <a:gd name="connsiteX7" fmla="*/ 2449515 w 2449515"/>
                <a:gd name="connsiteY7" fmla="*/ 970509 h 1164616"/>
                <a:gd name="connsiteX8" fmla="*/ 2255408 w 2449515"/>
                <a:gd name="connsiteY8" fmla="*/ 1164616 h 1164616"/>
                <a:gd name="connsiteX9" fmla="*/ 1588921 w 2449515"/>
                <a:gd name="connsiteY9" fmla="*/ 1164616 h 1164616"/>
                <a:gd name="connsiteX10" fmla="*/ 943046 w 2449515"/>
                <a:gd name="connsiteY10" fmla="*/ 1164616 h 1164616"/>
                <a:gd name="connsiteX11" fmla="*/ 194107 w 2449515"/>
                <a:gd name="connsiteY11" fmla="*/ 1164616 h 1164616"/>
                <a:gd name="connsiteX12" fmla="*/ 0 w 2449515"/>
                <a:gd name="connsiteY12" fmla="*/ 970509 h 1164616"/>
                <a:gd name="connsiteX13" fmla="*/ 0 w 2449515"/>
                <a:gd name="connsiteY13" fmla="*/ 582308 h 1164616"/>
                <a:gd name="connsiteX14" fmla="*/ 0 w 2449515"/>
                <a:gd name="connsiteY14" fmla="*/ 194107 h 1164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49515" h="1164616" fill="none" extrusionOk="0">
                  <a:moveTo>
                    <a:pt x="0" y="194107"/>
                  </a:moveTo>
                  <a:cubicBezTo>
                    <a:pt x="23711" y="75423"/>
                    <a:pt x="79023" y="-5013"/>
                    <a:pt x="194107" y="0"/>
                  </a:cubicBezTo>
                  <a:cubicBezTo>
                    <a:pt x="485121" y="-11108"/>
                    <a:pt x="571757" y="-34917"/>
                    <a:pt x="922433" y="0"/>
                  </a:cubicBezTo>
                  <a:cubicBezTo>
                    <a:pt x="1273109" y="34917"/>
                    <a:pt x="1318882" y="2250"/>
                    <a:pt x="1547695" y="0"/>
                  </a:cubicBezTo>
                  <a:cubicBezTo>
                    <a:pt x="1776508" y="-2250"/>
                    <a:pt x="2074432" y="13359"/>
                    <a:pt x="2255408" y="0"/>
                  </a:cubicBezTo>
                  <a:cubicBezTo>
                    <a:pt x="2373273" y="-11449"/>
                    <a:pt x="2432034" y="81704"/>
                    <a:pt x="2449515" y="194107"/>
                  </a:cubicBezTo>
                  <a:cubicBezTo>
                    <a:pt x="2468372" y="321895"/>
                    <a:pt x="2468797" y="396430"/>
                    <a:pt x="2449515" y="597836"/>
                  </a:cubicBezTo>
                  <a:cubicBezTo>
                    <a:pt x="2430233" y="799242"/>
                    <a:pt x="2432332" y="785923"/>
                    <a:pt x="2449515" y="970509"/>
                  </a:cubicBezTo>
                  <a:cubicBezTo>
                    <a:pt x="2461924" y="1071301"/>
                    <a:pt x="2360105" y="1171966"/>
                    <a:pt x="2255408" y="1164616"/>
                  </a:cubicBezTo>
                  <a:cubicBezTo>
                    <a:pt x="2016092" y="1144953"/>
                    <a:pt x="1735995" y="1188479"/>
                    <a:pt x="1588921" y="1164616"/>
                  </a:cubicBezTo>
                  <a:cubicBezTo>
                    <a:pt x="1441847" y="1140753"/>
                    <a:pt x="1188637" y="1168947"/>
                    <a:pt x="943046" y="1164616"/>
                  </a:cubicBezTo>
                  <a:cubicBezTo>
                    <a:pt x="697456" y="1160285"/>
                    <a:pt x="440459" y="1136896"/>
                    <a:pt x="194107" y="1164616"/>
                  </a:cubicBezTo>
                  <a:cubicBezTo>
                    <a:pt x="90888" y="1173993"/>
                    <a:pt x="9391" y="1072021"/>
                    <a:pt x="0" y="970509"/>
                  </a:cubicBezTo>
                  <a:cubicBezTo>
                    <a:pt x="17500" y="827193"/>
                    <a:pt x="15223" y="673432"/>
                    <a:pt x="0" y="582308"/>
                  </a:cubicBezTo>
                  <a:cubicBezTo>
                    <a:pt x="-15223" y="491184"/>
                    <a:pt x="-1719" y="303149"/>
                    <a:pt x="0" y="194107"/>
                  </a:cubicBezTo>
                  <a:close/>
                </a:path>
                <a:path w="2449515" h="1164616" stroke="0" extrusionOk="0">
                  <a:moveTo>
                    <a:pt x="0" y="194107"/>
                  </a:moveTo>
                  <a:cubicBezTo>
                    <a:pt x="1850" y="92434"/>
                    <a:pt x="91171" y="-5133"/>
                    <a:pt x="194107" y="0"/>
                  </a:cubicBezTo>
                  <a:cubicBezTo>
                    <a:pt x="402092" y="-6299"/>
                    <a:pt x="669014" y="23027"/>
                    <a:pt x="922433" y="0"/>
                  </a:cubicBezTo>
                  <a:cubicBezTo>
                    <a:pt x="1175852" y="-23027"/>
                    <a:pt x="1257908" y="25300"/>
                    <a:pt x="1588921" y="0"/>
                  </a:cubicBezTo>
                  <a:cubicBezTo>
                    <a:pt x="1919934" y="-25300"/>
                    <a:pt x="1953196" y="-13902"/>
                    <a:pt x="2255408" y="0"/>
                  </a:cubicBezTo>
                  <a:cubicBezTo>
                    <a:pt x="2347839" y="-585"/>
                    <a:pt x="2447684" y="92987"/>
                    <a:pt x="2449515" y="194107"/>
                  </a:cubicBezTo>
                  <a:cubicBezTo>
                    <a:pt x="2438683" y="315604"/>
                    <a:pt x="2465009" y="473028"/>
                    <a:pt x="2449515" y="559016"/>
                  </a:cubicBezTo>
                  <a:cubicBezTo>
                    <a:pt x="2434021" y="645004"/>
                    <a:pt x="2430178" y="879034"/>
                    <a:pt x="2449515" y="970509"/>
                  </a:cubicBezTo>
                  <a:cubicBezTo>
                    <a:pt x="2450655" y="1064185"/>
                    <a:pt x="2375947" y="1155942"/>
                    <a:pt x="2255408" y="1164616"/>
                  </a:cubicBezTo>
                  <a:cubicBezTo>
                    <a:pt x="1979121" y="1146830"/>
                    <a:pt x="1724240" y="1131502"/>
                    <a:pt x="1588921" y="1164616"/>
                  </a:cubicBezTo>
                  <a:cubicBezTo>
                    <a:pt x="1453602" y="1197730"/>
                    <a:pt x="1193086" y="1191550"/>
                    <a:pt x="922433" y="1164616"/>
                  </a:cubicBezTo>
                  <a:cubicBezTo>
                    <a:pt x="651780" y="1137682"/>
                    <a:pt x="403315" y="1157248"/>
                    <a:pt x="194107" y="1164616"/>
                  </a:cubicBezTo>
                  <a:cubicBezTo>
                    <a:pt x="67876" y="1166156"/>
                    <a:pt x="2784" y="1093894"/>
                    <a:pt x="0" y="970509"/>
                  </a:cubicBezTo>
                  <a:cubicBezTo>
                    <a:pt x="-12279" y="799834"/>
                    <a:pt x="10143" y="722244"/>
                    <a:pt x="0" y="597836"/>
                  </a:cubicBezTo>
                  <a:cubicBezTo>
                    <a:pt x="-10143" y="473428"/>
                    <a:pt x="16775" y="370019"/>
                    <a:pt x="0" y="1941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65901072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e-IL" b="1" dirty="0">
                  <a:solidFill>
                    <a:schemeClr val="accent6"/>
                  </a:solidFill>
                </a:rPr>
                <a:t>הידעתם?</a:t>
              </a:r>
            </a:p>
            <a:p>
              <a:r>
                <a:rPr lang="he-IL" dirty="0">
                  <a:solidFill>
                    <a:schemeClr val="tx1"/>
                  </a:solidFill>
                </a:rPr>
                <a:t>כלב הבית בוית מהזאב האפור.</a:t>
              </a:r>
              <a:endParaRPr lang="en-IL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Hexagon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BDD6FB3-9183-238B-F90E-38C36233315A}"/>
              </a:ext>
            </a:extLst>
          </p:cNvPr>
          <p:cNvSpPr/>
          <p:nvPr/>
        </p:nvSpPr>
        <p:spPr>
          <a:xfrm>
            <a:off x="166907" y="6084029"/>
            <a:ext cx="751809" cy="584775"/>
          </a:xfrm>
          <a:prstGeom prst="hex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sz="1600" dirty="0"/>
              <a:t>סיום</a:t>
            </a:r>
            <a:endParaRPr lang="en-IL" sz="1600" dirty="0"/>
          </a:p>
        </p:txBody>
      </p:sp>
    </p:spTree>
    <p:extLst>
      <p:ext uri="{BB962C8B-B14F-4D97-AF65-F5344CB8AC3E}">
        <p14:creationId xmlns:p14="http://schemas.microsoft.com/office/powerpoint/2010/main" val="249165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9324D-97C2-4F39-8254-C169F4FC2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259B28-E4F2-6E97-8B3D-EA0103945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בינגו יונקים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57C53F5-07B2-C124-B03F-81EA438C0F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3850" y="1326220"/>
            <a:ext cx="7615490" cy="5127913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58BB9E5-8AD6-8EF6-68EA-3092E9921898}"/>
              </a:ext>
            </a:extLst>
          </p:cNvPr>
          <p:cNvSpPr txBox="1"/>
          <p:nvPr/>
        </p:nvSpPr>
        <p:spPr>
          <a:xfrm>
            <a:off x="9274176" y="6509715"/>
            <a:ext cx="13051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400" dirty="0"/>
              <a:t>צילום: עוז ריטנר</a:t>
            </a:r>
            <a:endParaRPr lang="en-US" sz="1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D8666CD-1873-838F-194E-DD743600DFD4}"/>
              </a:ext>
            </a:extLst>
          </p:cNvPr>
          <p:cNvGrpSpPr/>
          <p:nvPr/>
        </p:nvGrpSpPr>
        <p:grpSpPr>
          <a:xfrm>
            <a:off x="410309" y="1535755"/>
            <a:ext cx="2811602" cy="2541301"/>
            <a:chOff x="410309" y="1535755"/>
            <a:chExt cx="2811602" cy="254130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531F2A3-8B47-2A8C-A51B-BA5F2F27AFF4}"/>
                </a:ext>
              </a:extLst>
            </p:cNvPr>
            <p:cNvSpPr txBox="1"/>
            <p:nvPr/>
          </p:nvSpPr>
          <p:spPr>
            <a:xfrm>
              <a:off x="775247" y="3492281"/>
              <a:ext cx="14414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e-IL" sz="3200" dirty="0">
                  <a:solidFill>
                    <a:schemeClr val="accent6"/>
                  </a:solidFill>
                </a:rPr>
                <a:t>חזיר בר</a:t>
              </a:r>
              <a:endParaRPr lang="en-US" sz="3200" dirty="0">
                <a:solidFill>
                  <a:schemeClr val="accent6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0A05CDB-431D-AE39-68B9-F825D9DBFD72}"/>
                </a:ext>
              </a:extLst>
            </p:cNvPr>
            <p:cNvCxnSpPr>
              <a:cxnSpLocks/>
            </p:cNvCxnSpPr>
            <p:nvPr/>
          </p:nvCxnSpPr>
          <p:spPr>
            <a:xfrm>
              <a:off x="2181499" y="3937068"/>
              <a:ext cx="749270" cy="1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F019C72-FD8E-CB29-B724-A60A43C796AE}"/>
                </a:ext>
              </a:extLst>
            </p:cNvPr>
            <p:cNvSpPr/>
            <p:nvPr/>
          </p:nvSpPr>
          <p:spPr>
            <a:xfrm>
              <a:off x="410309" y="1535755"/>
              <a:ext cx="2811602" cy="1535211"/>
            </a:xfrm>
            <a:custGeom>
              <a:avLst/>
              <a:gdLst>
                <a:gd name="connsiteX0" fmla="*/ 0 w 2811602"/>
                <a:gd name="connsiteY0" fmla="*/ 255874 h 1535211"/>
                <a:gd name="connsiteX1" fmla="*/ 255874 w 2811602"/>
                <a:gd name="connsiteY1" fmla="*/ 0 h 1535211"/>
                <a:gd name="connsiteX2" fmla="*/ 830838 w 2811602"/>
                <a:gd name="connsiteY2" fmla="*/ 0 h 1535211"/>
                <a:gd name="connsiteX3" fmla="*/ 1382802 w 2811602"/>
                <a:gd name="connsiteY3" fmla="*/ 0 h 1535211"/>
                <a:gd name="connsiteX4" fmla="*/ 1934767 w 2811602"/>
                <a:gd name="connsiteY4" fmla="*/ 0 h 1535211"/>
                <a:gd name="connsiteX5" fmla="*/ 2555728 w 2811602"/>
                <a:gd name="connsiteY5" fmla="*/ 0 h 1535211"/>
                <a:gd name="connsiteX6" fmla="*/ 2811602 w 2811602"/>
                <a:gd name="connsiteY6" fmla="*/ 255874 h 1535211"/>
                <a:gd name="connsiteX7" fmla="*/ 2811602 w 2811602"/>
                <a:gd name="connsiteY7" fmla="*/ 788075 h 1535211"/>
                <a:gd name="connsiteX8" fmla="*/ 2811602 w 2811602"/>
                <a:gd name="connsiteY8" fmla="*/ 1279337 h 1535211"/>
                <a:gd name="connsiteX9" fmla="*/ 2555728 w 2811602"/>
                <a:gd name="connsiteY9" fmla="*/ 1535211 h 1535211"/>
                <a:gd name="connsiteX10" fmla="*/ 2049760 w 2811602"/>
                <a:gd name="connsiteY10" fmla="*/ 1535211 h 1535211"/>
                <a:gd name="connsiteX11" fmla="*/ 1474797 w 2811602"/>
                <a:gd name="connsiteY11" fmla="*/ 1535211 h 1535211"/>
                <a:gd name="connsiteX12" fmla="*/ 853836 w 2811602"/>
                <a:gd name="connsiteY12" fmla="*/ 1535211 h 1535211"/>
                <a:gd name="connsiteX13" fmla="*/ 255874 w 2811602"/>
                <a:gd name="connsiteY13" fmla="*/ 1535211 h 1535211"/>
                <a:gd name="connsiteX14" fmla="*/ 0 w 2811602"/>
                <a:gd name="connsiteY14" fmla="*/ 1279337 h 1535211"/>
                <a:gd name="connsiteX15" fmla="*/ 0 w 2811602"/>
                <a:gd name="connsiteY15" fmla="*/ 757371 h 1535211"/>
                <a:gd name="connsiteX16" fmla="*/ 0 w 2811602"/>
                <a:gd name="connsiteY16" fmla="*/ 255874 h 1535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11602" h="1535211" fill="none" extrusionOk="0">
                  <a:moveTo>
                    <a:pt x="0" y="255874"/>
                  </a:moveTo>
                  <a:cubicBezTo>
                    <a:pt x="11658" y="120448"/>
                    <a:pt x="88455" y="8376"/>
                    <a:pt x="255874" y="0"/>
                  </a:cubicBezTo>
                  <a:cubicBezTo>
                    <a:pt x="489601" y="-15342"/>
                    <a:pt x="594764" y="-23314"/>
                    <a:pt x="830838" y="0"/>
                  </a:cubicBezTo>
                  <a:cubicBezTo>
                    <a:pt x="1066912" y="23314"/>
                    <a:pt x="1162622" y="-25112"/>
                    <a:pt x="1382802" y="0"/>
                  </a:cubicBezTo>
                  <a:cubicBezTo>
                    <a:pt x="1602982" y="25112"/>
                    <a:pt x="1821893" y="472"/>
                    <a:pt x="1934767" y="0"/>
                  </a:cubicBezTo>
                  <a:cubicBezTo>
                    <a:pt x="2047641" y="-472"/>
                    <a:pt x="2338220" y="-26102"/>
                    <a:pt x="2555728" y="0"/>
                  </a:cubicBezTo>
                  <a:cubicBezTo>
                    <a:pt x="2703437" y="14372"/>
                    <a:pt x="2834129" y="133637"/>
                    <a:pt x="2811602" y="255874"/>
                  </a:cubicBezTo>
                  <a:cubicBezTo>
                    <a:pt x="2817944" y="417516"/>
                    <a:pt x="2836682" y="579821"/>
                    <a:pt x="2811602" y="788075"/>
                  </a:cubicBezTo>
                  <a:cubicBezTo>
                    <a:pt x="2786522" y="996329"/>
                    <a:pt x="2804560" y="1163755"/>
                    <a:pt x="2811602" y="1279337"/>
                  </a:cubicBezTo>
                  <a:cubicBezTo>
                    <a:pt x="2808353" y="1386284"/>
                    <a:pt x="2701366" y="1535423"/>
                    <a:pt x="2555728" y="1535211"/>
                  </a:cubicBezTo>
                  <a:cubicBezTo>
                    <a:pt x="2442064" y="1559344"/>
                    <a:pt x="2246551" y="1549333"/>
                    <a:pt x="2049760" y="1535211"/>
                  </a:cubicBezTo>
                  <a:cubicBezTo>
                    <a:pt x="1852969" y="1521089"/>
                    <a:pt x="1661532" y="1553385"/>
                    <a:pt x="1474797" y="1535211"/>
                  </a:cubicBezTo>
                  <a:cubicBezTo>
                    <a:pt x="1288062" y="1517037"/>
                    <a:pt x="1089746" y="1563130"/>
                    <a:pt x="853836" y="1535211"/>
                  </a:cubicBezTo>
                  <a:cubicBezTo>
                    <a:pt x="617926" y="1507292"/>
                    <a:pt x="450179" y="1559084"/>
                    <a:pt x="255874" y="1535211"/>
                  </a:cubicBezTo>
                  <a:cubicBezTo>
                    <a:pt x="85975" y="1538847"/>
                    <a:pt x="1112" y="1406654"/>
                    <a:pt x="0" y="1279337"/>
                  </a:cubicBezTo>
                  <a:cubicBezTo>
                    <a:pt x="-20207" y="1150178"/>
                    <a:pt x="-16669" y="894783"/>
                    <a:pt x="0" y="757371"/>
                  </a:cubicBezTo>
                  <a:cubicBezTo>
                    <a:pt x="16669" y="619959"/>
                    <a:pt x="-22145" y="440140"/>
                    <a:pt x="0" y="255874"/>
                  </a:cubicBezTo>
                  <a:close/>
                </a:path>
                <a:path w="2811602" h="1535211" stroke="0" extrusionOk="0">
                  <a:moveTo>
                    <a:pt x="0" y="255874"/>
                  </a:moveTo>
                  <a:cubicBezTo>
                    <a:pt x="10433" y="145732"/>
                    <a:pt x="134648" y="-24173"/>
                    <a:pt x="255874" y="0"/>
                  </a:cubicBezTo>
                  <a:cubicBezTo>
                    <a:pt x="410444" y="20119"/>
                    <a:pt x="692899" y="30358"/>
                    <a:pt x="876835" y="0"/>
                  </a:cubicBezTo>
                  <a:cubicBezTo>
                    <a:pt x="1060771" y="-30358"/>
                    <a:pt x="1253192" y="-11138"/>
                    <a:pt x="1428800" y="0"/>
                  </a:cubicBezTo>
                  <a:cubicBezTo>
                    <a:pt x="1604409" y="11138"/>
                    <a:pt x="1796416" y="-14683"/>
                    <a:pt x="1957766" y="0"/>
                  </a:cubicBezTo>
                  <a:cubicBezTo>
                    <a:pt x="2119116" y="14683"/>
                    <a:pt x="2287492" y="-6738"/>
                    <a:pt x="2555728" y="0"/>
                  </a:cubicBezTo>
                  <a:cubicBezTo>
                    <a:pt x="2709865" y="4872"/>
                    <a:pt x="2813410" y="131076"/>
                    <a:pt x="2811602" y="255874"/>
                  </a:cubicBezTo>
                  <a:cubicBezTo>
                    <a:pt x="2834277" y="416119"/>
                    <a:pt x="2790933" y="579672"/>
                    <a:pt x="2811602" y="747136"/>
                  </a:cubicBezTo>
                  <a:cubicBezTo>
                    <a:pt x="2832271" y="914600"/>
                    <a:pt x="2808889" y="1062948"/>
                    <a:pt x="2811602" y="1279337"/>
                  </a:cubicBezTo>
                  <a:cubicBezTo>
                    <a:pt x="2785635" y="1403958"/>
                    <a:pt x="2701659" y="1514980"/>
                    <a:pt x="2555728" y="1535211"/>
                  </a:cubicBezTo>
                  <a:cubicBezTo>
                    <a:pt x="2440835" y="1561390"/>
                    <a:pt x="2161754" y="1513032"/>
                    <a:pt x="2026762" y="1535211"/>
                  </a:cubicBezTo>
                  <a:cubicBezTo>
                    <a:pt x="1891770" y="1557390"/>
                    <a:pt x="1756118" y="1524086"/>
                    <a:pt x="1520794" y="1535211"/>
                  </a:cubicBezTo>
                  <a:cubicBezTo>
                    <a:pt x="1285470" y="1546336"/>
                    <a:pt x="1124868" y="1535341"/>
                    <a:pt x="991827" y="1535211"/>
                  </a:cubicBezTo>
                  <a:cubicBezTo>
                    <a:pt x="858786" y="1535081"/>
                    <a:pt x="569009" y="1509620"/>
                    <a:pt x="255874" y="1535211"/>
                  </a:cubicBezTo>
                  <a:cubicBezTo>
                    <a:pt x="135445" y="1521142"/>
                    <a:pt x="-9555" y="1430003"/>
                    <a:pt x="0" y="1279337"/>
                  </a:cubicBezTo>
                  <a:cubicBezTo>
                    <a:pt x="12144" y="1140110"/>
                    <a:pt x="-9933" y="969527"/>
                    <a:pt x="0" y="757371"/>
                  </a:cubicBezTo>
                  <a:cubicBezTo>
                    <a:pt x="9933" y="545215"/>
                    <a:pt x="7923" y="371732"/>
                    <a:pt x="0" y="255874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65901072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e-IL" b="1" dirty="0">
                  <a:solidFill>
                    <a:schemeClr val="accent6"/>
                  </a:solidFill>
                </a:rPr>
                <a:t>הידעתם?</a:t>
              </a:r>
            </a:p>
            <a:p>
              <a:r>
                <a:rPr lang="he-IL" dirty="0">
                  <a:solidFill>
                    <a:schemeClr val="tx1"/>
                  </a:solidFill>
                </a:rPr>
                <a:t>חזירי בר הם אוכלי כול ואוהבים גם שאריות מזון שהם מוצאים בפחי אשפה.</a:t>
              </a:r>
              <a:endParaRPr lang="en-IL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Hexagon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A94CB0-D7D5-D28B-76B3-56761DC058C9}"/>
              </a:ext>
            </a:extLst>
          </p:cNvPr>
          <p:cNvSpPr/>
          <p:nvPr/>
        </p:nvSpPr>
        <p:spPr>
          <a:xfrm>
            <a:off x="166907" y="6084029"/>
            <a:ext cx="751809" cy="584775"/>
          </a:xfrm>
          <a:prstGeom prst="hex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sz="1600" dirty="0"/>
              <a:t>סיום</a:t>
            </a:r>
            <a:endParaRPr lang="en-IL" sz="1600" dirty="0"/>
          </a:p>
        </p:txBody>
      </p:sp>
    </p:spTree>
    <p:extLst>
      <p:ext uri="{BB962C8B-B14F-4D97-AF65-F5344CB8AC3E}">
        <p14:creationId xmlns:p14="http://schemas.microsoft.com/office/powerpoint/2010/main" val="352964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BA6EE-F591-9AB0-C791-34370DF13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234920-0AA3-A68C-3F36-855E7571E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בינגו יונקים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B54DEB9-5D5D-123C-0971-87FCA47996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3850" y="1348304"/>
            <a:ext cx="7615490" cy="5083744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2962DD8-F6AE-6F29-67D3-EE1637FA7CBB}"/>
              </a:ext>
            </a:extLst>
          </p:cNvPr>
          <p:cNvSpPr txBox="1"/>
          <p:nvPr/>
        </p:nvSpPr>
        <p:spPr>
          <a:xfrm>
            <a:off x="9274176" y="6550223"/>
            <a:ext cx="13051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400" dirty="0"/>
              <a:t>צילום: עוז ריטנר</a:t>
            </a:r>
            <a:endParaRPr lang="en-US" sz="1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FC01D45-CF04-45DE-E561-F05CD1838F54}"/>
              </a:ext>
            </a:extLst>
          </p:cNvPr>
          <p:cNvGrpSpPr/>
          <p:nvPr/>
        </p:nvGrpSpPr>
        <p:grpSpPr>
          <a:xfrm>
            <a:off x="311728" y="555548"/>
            <a:ext cx="3599990" cy="3521508"/>
            <a:chOff x="311728" y="555548"/>
            <a:chExt cx="3599990" cy="352150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357489B-EB94-880F-71F4-F436507759CB}"/>
                </a:ext>
              </a:extLst>
            </p:cNvPr>
            <p:cNvSpPr txBox="1"/>
            <p:nvPr/>
          </p:nvSpPr>
          <p:spPr>
            <a:xfrm>
              <a:off x="685480" y="3492281"/>
              <a:ext cx="15311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e-IL" sz="3200" dirty="0">
                  <a:solidFill>
                    <a:schemeClr val="accent6"/>
                  </a:solidFill>
                </a:rPr>
                <a:t>חתול בר</a:t>
              </a:r>
              <a:endParaRPr lang="en-US" sz="3200" dirty="0">
                <a:solidFill>
                  <a:schemeClr val="accent6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627B96B-CDD8-F344-8ED4-38AC88DF592B}"/>
                </a:ext>
              </a:extLst>
            </p:cNvPr>
            <p:cNvCxnSpPr>
              <a:cxnSpLocks/>
            </p:cNvCxnSpPr>
            <p:nvPr/>
          </p:nvCxnSpPr>
          <p:spPr>
            <a:xfrm>
              <a:off x="2181499" y="3937068"/>
              <a:ext cx="749270" cy="1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E81ACD7-8274-917D-2910-A00DF651A29A}"/>
                </a:ext>
              </a:extLst>
            </p:cNvPr>
            <p:cNvSpPr/>
            <p:nvPr/>
          </p:nvSpPr>
          <p:spPr>
            <a:xfrm>
              <a:off x="311728" y="555548"/>
              <a:ext cx="3599990" cy="1359877"/>
            </a:xfrm>
            <a:custGeom>
              <a:avLst/>
              <a:gdLst>
                <a:gd name="connsiteX0" fmla="*/ 0 w 3599990"/>
                <a:gd name="connsiteY0" fmla="*/ 226651 h 1359877"/>
                <a:gd name="connsiteX1" fmla="*/ 226651 w 3599990"/>
                <a:gd name="connsiteY1" fmla="*/ 0 h 1359877"/>
                <a:gd name="connsiteX2" fmla="*/ 761588 w 3599990"/>
                <a:gd name="connsiteY2" fmla="*/ 0 h 1359877"/>
                <a:gd name="connsiteX3" fmla="*/ 1359459 w 3599990"/>
                <a:gd name="connsiteY3" fmla="*/ 0 h 1359877"/>
                <a:gd name="connsiteX4" fmla="*/ 2051730 w 3599990"/>
                <a:gd name="connsiteY4" fmla="*/ 0 h 1359877"/>
                <a:gd name="connsiteX5" fmla="*/ 2586667 w 3599990"/>
                <a:gd name="connsiteY5" fmla="*/ 0 h 1359877"/>
                <a:gd name="connsiteX6" fmla="*/ 3373339 w 3599990"/>
                <a:gd name="connsiteY6" fmla="*/ 0 h 1359877"/>
                <a:gd name="connsiteX7" fmla="*/ 3599990 w 3599990"/>
                <a:gd name="connsiteY7" fmla="*/ 226651 h 1359877"/>
                <a:gd name="connsiteX8" fmla="*/ 3599990 w 3599990"/>
                <a:gd name="connsiteY8" fmla="*/ 652741 h 1359877"/>
                <a:gd name="connsiteX9" fmla="*/ 3599990 w 3599990"/>
                <a:gd name="connsiteY9" fmla="*/ 1133226 h 1359877"/>
                <a:gd name="connsiteX10" fmla="*/ 3373339 w 3599990"/>
                <a:gd name="connsiteY10" fmla="*/ 1359877 h 1359877"/>
                <a:gd name="connsiteX11" fmla="*/ 2681068 w 3599990"/>
                <a:gd name="connsiteY11" fmla="*/ 1359877 h 1359877"/>
                <a:gd name="connsiteX12" fmla="*/ 2083197 w 3599990"/>
                <a:gd name="connsiteY12" fmla="*/ 1359877 h 1359877"/>
                <a:gd name="connsiteX13" fmla="*/ 1422392 w 3599990"/>
                <a:gd name="connsiteY13" fmla="*/ 1359877 h 1359877"/>
                <a:gd name="connsiteX14" fmla="*/ 887455 w 3599990"/>
                <a:gd name="connsiteY14" fmla="*/ 1359877 h 1359877"/>
                <a:gd name="connsiteX15" fmla="*/ 226651 w 3599990"/>
                <a:gd name="connsiteY15" fmla="*/ 1359877 h 1359877"/>
                <a:gd name="connsiteX16" fmla="*/ 0 w 3599990"/>
                <a:gd name="connsiteY16" fmla="*/ 1133226 h 1359877"/>
                <a:gd name="connsiteX17" fmla="*/ 0 w 3599990"/>
                <a:gd name="connsiteY17" fmla="*/ 689004 h 1359877"/>
                <a:gd name="connsiteX18" fmla="*/ 0 w 3599990"/>
                <a:gd name="connsiteY18" fmla="*/ 226651 h 135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99990" h="1359877" fill="none" extrusionOk="0">
                  <a:moveTo>
                    <a:pt x="0" y="226651"/>
                  </a:moveTo>
                  <a:cubicBezTo>
                    <a:pt x="15253" y="91111"/>
                    <a:pt x="115378" y="-11651"/>
                    <a:pt x="226651" y="0"/>
                  </a:cubicBezTo>
                  <a:cubicBezTo>
                    <a:pt x="417232" y="24166"/>
                    <a:pt x="631327" y="-20709"/>
                    <a:pt x="761588" y="0"/>
                  </a:cubicBezTo>
                  <a:cubicBezTo>
                    <a:pt x="891849" y="20709"/>
                    <a:pt x="1132790" y="-24075"/>
                    <a:pt x="1359459" y="0"/>
                  </a:cubicBezTo>
                  <a:cubicBezTo>
                    <a:pt x="1586128" y="24075"/>
                    <a:pt x="1792485" y="13757"/>
                    <a:pt x="2051730" y="0"/>
                  </a:cubicBezTo>
                  <a:cubicBezTo>
                    <a:pt x="2310975" y="-13757"/>
                    <a:pt x="2426910" y="-12623"/>
                    <a:pt x="2586667" y="0"/>
                  </a:cubicBezTo>
                  <a:cubicBezTo>
                    <a:pt x="2746424" y="12623"/>
                    <a:pt x="3049550" y="-23732"/>
                    <a:pt x="3373339" y="0"/>
                  </a:cubicBezTo>
                  <a:cubicBezTo>
                    <a:pt x="3512262" y="-1081"/>
                    <a:pt x="3609720" y="107735"/>
                    <a:pt x="3599990" y="226651"/>
                  </a:cubicBezTo>
                  <a:cubicBezTo>
                    <a:pt x="3580587" y="347961"/>
                    <a:pt x="3580839" y="445884"/>
                    <a:pt x="3599990" y="652741"/>
                  </a:cubicBezTo>
                  <a:cubicBezTo>
                    <a:pt x="3619142" y="859598"/>
                    <a:pt x="3595191" y="1023957"/>
                    <a:pt x="3599990" y="1133226"/>
                  </a:cubicBezTo>
                  <a:cubicBezTo>
                    <a:pt x="3594408" y="1252256"/>
                    <a:pt x="3472063" y="1375844"/>
                    <a:pt x="3373339" y="1359877"/>
                  </a:cubicBezTo>
                  <a:cubicBezTo>
                    <a:pt x="3130389" y="1361079"/>
                    <a:pt x="2992219" y="1366466"/>
                    <a:pt x="2681068" y="1359877"/>
                  </a:cubicBezTo>
                  <a:cubicBezTo>
                    <a:pt x="2369917" y="1353288"/>
                    <a:pt x="2229245" y="1379982"/>
                    <a:pt x="2083197" y="1359877"/>
                  </a:cubicBezTo>
                  <a:cubicBezTo>
                    <a:pt x="1937149" y="1339772"/>
                    <a:pt x="1727195" y="1348452"/>
                    <a:pt x="1422392" y="1359877"/>
                  </a:cubicBezTo>
                  <a:cubicBezTo>
                    <a:pt x="1117590" y="1371302"/>
                    <a:pt x="1050078" y="1376220"/>
                    <a:pt x="887455" y="1359877"/>
                  </a:cubicBezTo>
                  <a:cubicBezTo>
                    <a:pt x="724832" y="1343534"/>
                    <a:pt x="532729" y="1382185"/>
                    <a:pt x="226651" y="1359877"/>
                  </a:cubicBezTo>
                  <a:cubicBezTo>
                    <a:pt x="131348" y="1358694"/>
                    <a:pt x="2630" y="1255660"/>
                    <a:pt x="0" y="1133226"/>
                  </a:cubicBezTo>
                  <a:cubicBezTo>
                    <a:pt x="-2573" y="993123"/>
                    <a:pt x="17806" y="888036"/>
                    <a:pt x="0" y="689004"/>
                  </a:cubicBezTo>
                  <a:cubicBezTo>
                    <a:pt x="-17806" y="489972"/>
                    <a:pt x="-9194" y="343850"/>
                    <a:pt x="0" y="226651"/>
                  </a:cubicBezTo>
                  <a:close/>
                </a:path>
                <a:path w="3599990" h="1359877" stroke="0" extrusionOk="0">
                  <a:moveTo>
                    <a:pt x="0" y="226651"/>
                  </a:moveTo>
                  <a:cubicBezTo>
                    <a:pt x="5832" y="118902"/>
                    <a:pt x="110247" y="-10556"/>
                    <a:pt x="226651" y="0"/>
                  </a:cubicBezTo>
                  <a:cubicBezTo>
                    <a:pt x="424400" y="-31762"/>
                    <a:pt x="685311" y="23223"/>
                    <a:pt x="918922" y="0"/>
                  </a:cubicBezTo>
                  <a:cubicBezTo>
                    <a:pt x="1152533" y="-23223"/>
                    <a:pt x="1386251" y="11487"/>
                    <a:pt x="1516793" y="0"/>
                  </a:cubicBezTo>
                  <a:cubicBezTo>
                    <a:pt x="1647335" y="-11487"/>
                    <a:pt x="1811509" y="8066"/>
                    <a:pt x="2083197" y="0"/>
                  </a:cubicBezTo>
                  <a:cubicBezTo>
                    <a:pt x="2354885" y="-8066"/>
                    <a:pt x="2499285" y="-7026"/>
                    <a:pt x="2649601" y="0"/>
                  </a:cubicBezTo>
                  <a:cubicBezTo>
                    <a:pt x="2799917" y="7026"/>
                    <a:pt x="3088364" y="-14810"/>
                    <a:pt x="3373339" y="0"/>
                  </a:cubicBezTo>
                  <a:cubicBezTo>
                    <a:pt x="3485377" y="-15026"/>
                    <a:pt x="3611518" y="99375"/>
                    <a:pt x="3599990" y="226651"/>
                  </a:cubicBezTo>
                  <a:cubicBezTo>
                    <a:pt x="3603916" y="392798"/>
                    <a:pt x="3605729" y="596388"/>
                    <a:pt x="3599990" y="698070"/>
                  </a:cubicBezTo>
                  <a:cubicBezTo>
                    <a:pt x="3594251" y="799752"/>
                    <a:pt x="3609458" y="1006756"/>
                    <a:pt x="3599990" y="1133226"/>
                  </a:cubicBezTo>
                  <a:cubicBezTo>
                    <a:pt x="3597063" y="1254837"/>
                    <a:pt x="3522401" y="1344352"/>
                    <a:pt x="3373339" y="1359877"/>
                  </a:cubicBezTo>
                  <a:cubicBezTo>
                    <a:pt x="3215063" y="1345725"/>
                    <a:pt x="2944145" y="1381017"/>
                    <a:pt x="2775468" y="1359877"/>
                  </a:cubicBezTo>
                  <a:cubicBezTo>
                    <a:pt x="2606791" y="1338737"/>
                    <a:pt x="2367382" y="1345173"/>
                    <a:pt x="2209064" y="1359877"/>
                  </a:cubicBezTo>
                  <a:cubicBezTo>
                    <a:pt x="2050746" y="1374581"/>
                    <a:pt x="1846750" y="1359839"/>
                    <a:pt x="1611194" y="1359877"/>
                  </a:cubicBezTo>
                  <a:cubicBezTo>
                    <a:pt x="1375638" y="1359916"/>
                    <a:pt x="1287496" y="1338595"/>
                    <a:pt x="981856" y="1359877"/>
                  </a:cubicBezTo>
                  <a:cubicBezTo>
                    <a:pt x="676216" y="1381159"/>
                    <a:pt x="451706" y="1323277"/>
                    <a:pt x="226651" y="1359877"/>
                  </a:cubicBezTo>
                  <a:cubicBezTo>
                    <a:pt x="117284" y="1352222"/>
                    <a:pt x="-9334" y="1252465"/>
                    <a:pt x="0" y="1133226"/>
                  </a:cubicBezTo>
                  <a:cubicBezTo>
                    <a:pt x="-1107" y="914041"/>
                    <a:pt x="-15997" y="801191"/>
                    <a:pt x="0" y="661807"/>
                  </a:cubicBezTo>
                  <a:cubicBezTo>
                    <a:pt x="15997" y="522423"/>
                    <a:pt x="12492" y="399160"/>
                    <a:pt x="0" y="22665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65901072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e-IL" b="1" dirty="0">
                  <a:solidFill>
                    <a:schemeClr val="accent6"/>
                  </a:solidFill>
                </a:rPr>
                <a:t>הידעתם?</a:t>
              </a:r>
            </a:p>
            <a:p>
              <a:r>
                <a:rPr lang="he-IL" dirty="0">
                  <a:solidFill>
                    <a:schemeClr val="tx1"/>
                  </a:solidFill>
                </a:rPr>
                <a:t>חתול הבר הוא אביו של חתול הבית. כמו כל החתולים, הוא טורף בעלי חיים.</a:t>
              </a:r>
              <a:endParaRPr lang="en-IL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Hexagon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23BE7DB-06EB-4D6B-6DCB-C886012A6E9D}"/>
              </a:ext>
            </a:extLst>
          </p:cNvPr>
          <p:cNvSpPr/>
          <p:nvPr/>
        </p:nvSpPr>
        <p:spPr>
          <a:xfrm>
            <a:off x="166907" y="6084029"/>
            <a:ext cx="751809" cy="584775"/>
          </a:xfrm>
          <a:prstGeom prst="hex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sz="1600" dirty="0"/>
              <a:t>סיום</a:t>
            </a:r>
            <a:endParaRPr lang="en-IL" sz="1600" dirty="0"/>
          </a:p>
        </p:txBody>
      </p:sp>
    </p:spTree>
    <p:extLst>
      <p:ext uri="{BB962C8B-B14F-4D97-AF65-F5344CB8AC3E}">
        <p14:creationId xmlns:p14="http://schemas.microsoft.com/office/powerpoint/2010/main" val="180918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E1E47-D100-BFC2-3237-5D4DD7FA4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354F30-6994-2236-11E0-A15E13114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בינגו יונקים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F777669-06F4-B4A8-5AD8-5FCF4A5176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6837" y="1326220"/>
            <a:ext cx="3409516" cy="5127913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5E661D5-981A-E261-B556-F2A936424BF7}"/>
              </a:ext>
            </a:extLst>
          </p:cNvPr>
          <p:cNvSpPr txBox="1"/>
          <p:nvPr/>
        </p:nvSpPr>
        <p:spPr>
          <a:xfrm>
            <a:off x="7163044" y="6509715"/>
            <a:ext cx="13051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400" dirty="0"/>
              <a:t>צילום: עוז ריטנר</a:t>
            </a:r>
            <a:endParaRPr lang="en-US" sz="1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3E47977-F9BE-0107-4372-DC3CAE68A433}"/>
              </a:ext>
            </a:extLst>
          </p:cNvPr>
          <p:cNvGrpSpPr/>
          <p:nvPr/>
        </p:nvGrpSpPr>
        <p:grpSpPr>
          <a:xfrm>
            <a:off x="715107" y="1666298"/>
            <a:ext cx="4314091" cy="2410758"/>
            <a:chOff x="715107" y="1666298"/>
            <a:chExt cx="4314091" cy="241075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394FA67-57C2-5FAF-C34A-1608E1E76846}"/>
                </a:ext>
              </a:extLst>
            </p:cNvPr>
            <p:cNvSpPr txBox="1"/>
            <p:nvPr/>
          </p:nvSpPr>
          <p:spPr>
            <a:xfrm>
              <a:off x="2328655" y="3492281"/>
              <a:ext cx="19864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e-IL" sz="3200" dirty="0">
                  <a:solidFill>
                    <a:schemeClr val="accent6"/>
                  </a:solidFill>
                </a:rPr>
                <a:t>חתול ביצות</a:t>
              </a:r>
              <a:endParaRPr lang="en-US" sz="3200" dirty="0">
                <a:solidFill>
                  <a:schemeClr val="accent6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D1AF730-9ACF-E9BE-4495-C0184D1072A6}"/>
                </a:ext>
              </a:extLst>
            </p:cNvPr>
            <p:cNvCxnSpPr>
              <a:cxnSpLocks/>
            </p:cNvCxnSpPr>
            <p:nvPr/>
          </p:nvCxnSpPr>
          <p:spPr>
            <a:xfrm>
              <a:off x="4279928" y="3937068"/>
              <a:ext cx="749270" cy="1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CDAC2B8-ACD3-48AE-1264-0E36261BB171}"/>
                </a:ext>
              </a:extLst>
            </p:cNvPr>
            <p:cNvSpPr/>
            <p:nvPr/>
          </p:nvSpPr>
          <p:spPr>
            <a:xfrm>
              <a:off x="715107" y="1666298"/>
              <a:ext cx="3599990" cy="1359877"/>
            </a:xfrm>
            <a:custGeom>
              <a:avLst/>
              <a:gdLst>
                <a:gd name="connsiteX0" fmla="*/ 0 w 3599990"/>
                <a:gd name="connsiteY0" fmla="*/ 226651 h 1359877"/>
                <a:gd name="connsiteX1" fmla="*/ 226651 w 3599990"/>
                <a:gd name="connsiteY1" fmla="*/ 0 h 1359877"/>
                <a:gd name="connsiteX2" fmla="*/ 761588 w 3599990"/>
                <a:gd name="connsiteY2" fmla="*/ 0 h 1359877"/>
                <a:gd name="connsiteX3" fmla="*/ 1359459 w 3599990"/>
                <a:gd name="connsiteY3" fmla="*/ 0 h 1359877"/>
                <a:gd name="connsiteX4" fmla="*/ 2051730 w 3599990"/>
                <a:gd name="connsiteY4" fmla="*/ 0 h 1359877"/>
                <a:gd name="connsiteX5" fmla="*/ 2586667 w 3599990"/>
                <a:gd name="connsiteY5" fmla="*/ 0 h 1359877"/>
                <a:gd name="connsiteX6" fmla="*/ 3373339 w 3599990"/>
                <a:gd name="connsiteY6" fmla="*/ 0 h 1359877"/>
                <a:gd name="connsiteX7" fmla="*/ 3599990 w 3599990"/>
                <a:gd name="connsiteY7" fmla="*/ 226651 h 1359877"/>
                <a:gd name="connsiteX8" fmla="*/ 3599990 w 3599990"/>
                <a:gd name="connsiteY8" fmla="*/ 652741 h 1359877"/>
                <a:gd name="connsiteX9" fmla="*/ 3599990 w 3599990"/>
                <a:gd name="connsiteY9" fmla="*/ 1133226 h 1359877"/>
                <a:gd name="connsiteX10" fmla="*/ 3373339 w 3599990"/>
                <a:gd name="connsiteY10" fmla="*/ 1359877 h 1359877"/>
                <a:gd name="connsiteX11" fmla="*/ 2681068 w 3599990"/>
                <a:gd name="connsiteY11" fmla="*/ 1359877 h 1359877"/>
                <a:gd name="connsiteX12" fmla="*/ 2083197 w 3599990"/>
                <a:gd name="connsiteY12" fmla="*/ 1359877 h 1359877"/>
                <a:gd name="connsiteX13" fmla="*/ 1422392 w 3599990"/>
                <a:gd name="connsiteY13" fmla="*/ 1359877 h 1359877"/>
                <a:gd name="connsiteX14" fmla="*/ 887455 w 3599990"/>
                <a:gd name="connsiteY14" fmla="*/ 1359877 h 1359877"/>
                <a:gd name="connsiteX15" fmla="*/ 226651 w 3599990"/>
                <a:gd name="connsiteY15" fmla="*/ 1359877 h 1359877"/>
                <a:gd name="connsiteX16" fmla="*/ 0 w 3599990"/>
                <a:gd name="connsiteY16" fmla="*/ 1133226 h 1359877"/>
                <a:gd name="connsiteX17" fmla="*/ 0 w 3599990"/>
                <a:gd name="connsiteY17" fmla="*/ 689004 h 1359877"/>
                <a:gd name="connsiteX18" fmla="*/ 0 w 3599990"/>
                <a:gd name="connsiteY18" fmla="*/ 226651 h 135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99990" h="1359877" fill="none" extrusionOk="0">
                  <a:moveTo>
                    <a:pt x="0" y="226651"/>
                  </a:moveTo>
                  <a:cubicBezTo>
                    <a:pt x="15253" y="91111"/>
                    <a:pt x="115378" y="-11651"/>
                    <a:pt x="226651" y="0"/>
                  </a:cubicBezTo>
                  <a:cubicBezTo>
                    <a:pt x="417232" y="24166"/>
                    <a:pt x="631327" y="-20709"/>
                    <a:pt x="761588" y="0"/>
                  </a:cubicBezTo>
                  <a:cubicBezTo>
                    <a:pt x="891849" y="20709"/>
                    <a:pt x="1132790" y="-24075"/>
                    <a:pt x="1359459" y="0"/>
                  </a:cubicBezTo>
                  <a:cubicBezTo>
                    <a:pt x="1586128" y="24075"/>
                    <a:pt x="1792485" y="13757"/>
                    <a:pt x="2051730" y="0"/>
                  </a:cubicBezTo>
                  <a:cubicBezTo>
                    <a:pt x="2310975" y="-13757"/>
                    <a:pt x="2426910" y="-12623"/>
                    <a:pt x="2586667" y="0"/>
                  </a:cubicBezTo>
                  <a:cubicBezTo>
                    <a:pt x="2746424" y="12623"/>
                    <a:pt x="3049550" y="-23732"/>
                    <a:pt x="3373339" y="0"/>
                  </a:cubicBezTo>
                  <a:cubicBezTo>
                    <a:pt x="3512262" y="-1081"/>
                    <a:pt x="3609720" y="107735"/>
                    <a:pt x="3599990" y="226651"/>
                  </a:cubicBezTo>
                  <a:cubicBezTo>
                    <a:pt x="3580587" y="347961"/>
                    <a:pt x="3580839" y="445884"/>
                    <a:pt x="3599990" y="652741"/>
                  </a:cubicBezTo>
                  <a:cubicBezTo>
                    <a:pt x="3619142" y="859598"/>
                    <a:pt x="3595191" y="1023957"/>
                    <a:pt x="3599990" y="1133226"/>
                  </a:cubicBezTo>
                  <a:cubicBezTo>
                    <a:pt x="3594408" y="1252256"/>
                    <a:pt x="3472063" y="1375844"/>
                    <a:pt x="3373339" y="1359877"/>
                  </a:cubicBezTo>
                  <a:cubicBezTo>
                    <a:pt x="3130389" y="1361079"/>
                    <a:pt x="2992219" y="1366466"/>
                    <a:pt x="2681068" y="1359877"/>
                  </a:cubicBezTo>
                  <a:cubicBezTo>
                    <a:pt x="2369917" y="1353288"/>
                    <a:pt x="2229245" y="1379982"/>
                    <a:pt x="2083197" y="1359877"/>
                  </a:cubicBezTo>
                  <a:cubicBezTo>
                    <a:pt x="1937149" y="1339772"/>
                    <a:pt x="1727195" y="1348452"/>
                    <a:pt x="1422392" y="1359877"/>
                  </a:cubicBezTo>
                  <a:cubicBezTo>
                    <a:pt x="1117590" y="1371302"/>
                    <a:pt x="1050078" y="1376220"/>
                    <a:pt x="887455" y="1359877"/>
                  </a:cubicBezTo>
                  <a:cubicBezTo>
                    <a:pt x="724832" y="1343534"/>
                    <a:pt x="532729" y="1382185"/>
                    <a:pt x="226651" y="1359877"/>
                  </a:cubicBezTo>
                  <a:cubicBezTo>
                    <a:pt x="131348" y="1358694"/>
                    <a:pt x="2630" y="1255660"/>
                    <a:pt x="0" y="1133226"/>
                  </a:cubicBezTo>
                  <a:cubicBezTo>
                    <a:pt x="-2573" y="993123"/>
                    <a:pt x="17806" y="888036"/>
                    <a:pt x="0" y="689004"/>
                  </a:cubicBezTo>
                  <a:cubicBezTo>
                    <a:pt x="-17806" y="489972"/>
                    <a:pt x="-9194" y="343850"/>
                    <a:pt x="0" y="226651"/>
                  </a:cubicBezTo>
                  <a:close/>
                </a:path>
                <a:path w="3599990" h="1359877" stroke="0" extrusionOk="0">
                  <a:moveTo>
                    <a:pt x="0" y="226651"/>
                  </a:moveTo>
                  <a:cubicBezTo>
                    <a:pt x="5832" y="118902"/>
                    <a:pt x="110247" y="-10556"/>
                    <a:pt x="226651" y="0"/>
                  </a:cubicBezTo>
                  <a:cubicBezTo>
                    <a:pt x="424400" y="-31762"/>
                    <a:pt x="685311" y="23223"/>
                    <a:pt x="918922" y="0"/>
                  </a:cubicBezTo>
                  <a:cubicBezTo>
                    <a:pt x="1152533" y="-23223"/>
                    <a:pt x="1386251" y="11487"/>
                    <a:pt x="1516793" y="0"/>
                  </a:cubicBezTo>
                  <a:cubicBezTo>
                    <a:pt x="1647335" y="-11487"/>
                    <a:pt x="1811509" y="8066"/>
                    <a:pt x="2083197" y="0"/>
                  </a:cubicBezTo>
                  <a:cubicBezTo>
                    <a:pt x="2354885" y="-8066"/>
                    <a:pt x="2499285" y="-7026"/>
                    <a:pt x="2649601" y="0"/>
                  </a:cubicBezTo>
                  <a:cubicBezTo>
                    <a:pt x="2799917" y="7026"/>
                    <a:pt x="3088364" y="-14810"/>
                    <a:pt x="3373339" y="0"/>
                  </a:cubicBezTo>
                  <a:cubicBezTo>
                    <a:pt x="3485377" y="-15026"/>
                    <a:pt x="3611518" y="99375"/>
                    <a:pt x="3599990" y="226651"/>
                  </a:cubicBezTo>
                  <a:cubicBezTo>
                    <a:pt x="3603916" y="392798"/>
                    <a:pt x="3605729" y="596388"/>
                    <a:pt x="3599990" y="698070"/>
                  </a:cubicBezTo>
                  <a:cubicBezTo>
                    <a:pt x="3594251" y="799752"/>
                    <a:pt x="3609458" y="1006756"/>
                    <a:pt x="3599990" y="1133226"/>
                  </a:cubicBezTo>
                  <a:cubicBezTo>
                    <a:pt x="3597063" y="1254837"/>
                    <a:pt x="3522401" y="1344352"/>
                    <a:pt x="3373339" y="1359877"/>
                  </a:cubicBezTo>
                  <a:cubicBezTo>
                    <a:pt x="3215063" y="1345725"/>
                    <a:pt x="2944145" y="1381017"/>
                    <a:pt x="2775468" y="1359877"/>
                  </a:cubicBezTo>
                  <a:cubicBezTo>
                    <a:pt x="2606791" y="1338737"/>
                    <a:pt x="2367382" y="1345173"/>
                    <a:pt x="2209064" y="1359877"/>
                  </a:cubicBezTo>
                  <a:cubicBezTo>
                    <a:pt x="2050746" y="1374581"/>
                    <a:pt x="1846750" y="1359839"/>
                    <a:pt x="1611194" y="1359877"/>
                  </a:cubicBezTo>
                  <a:cubicBezTo>
                    <a:pt x="1375638" y="1359916"/>
                    <a:pt x="1287496" y="1338595"/>
                    <a:pt x="981856" y="1359877"/>
                  </a:cubicBezTo>
                  <a:cubicBezTo>
                    <a:pt x="676216" y="1381159"/>
                    <a:pt x="451706" y="1323277"/>
                    <a:pt x="226651" y="1359877"/>
                  </a:cubicBezTo>
                  <a:cubicBezTo>
                    <a:pt x="117284" y="1352222"/>
                    <a:pt x="-9334" y="1252465"/>
                    <a:pt x="0" y="1133226"/>
                  </a:cubicBezTo>
                  <a:cubicBezTo>
                    <a:pt x="-1107" y="914041"/>
                    <a:pt x="-15997" y="801191"/>
                    <a:pt x="0" y="661807"/>
                  </a:cubicBezTo>
                  <a:cubicBezTo>
                    <a:pt x="15997" y="522423"/>
                    <a:pt x="12492" y="399160"/>
                    <a:pt x="0" y="22665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65901072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e-IL" b="1" dirty="0">
                  <a:solidFill>
                    <a:schemeClr val="accent6"/>
                  </a:solidFill>
                </a:rPr>
                <a:t>הידעתם?</a:t>
              </a:r>
            </a:p>
            <a:p>
              <a:r>
                <a:rPr lang="he-IL" dirty="0">
                  <a:solidFill>
                    <a:schemeClr val="tx1"/>
                  </a:solidFill>
                </a:rPr>
                <a:t>חתול ביצות דומה מאוד לחתול הבר, אך הוא גדול ממנו, ואינו נרתע ממים.</a:t>
              </a:r>
              <a:endParaRPr lang="en-IL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Hexagon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39B07856-5F69-74C9-791F-91EB21E42C4D}"/>
              </a:ext>
            </a:extLst>
          </p:cNvPr>
          <p:cNvSpPr/>
          <p:nvPr/>
        </p:nvSpPr>
        <p:spPr>
          <a:xfrm>
            <a:off x="166907" y="6084029"/>
            <a:ext cx="751809" cy="584775"/>
          </a:xfrm>
          <a:prstGeom prst="hex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sz="1600" dirty="0"/>
              <a:t>סיום</a:t>
            </a:r>
            <a:endParaRPr lang="en-IL" sz="1600" dirty="0"/>
          </a:p>
        </p:txBody>
      </p:sp>
    </p:spTree>
    <p:extLst>
      <p:ext uri="{BB962C8B-B14F-4D97-AF65-F5344CB8AC3E}">
        <p14:creationId xmlns:p14="http://schemas.microsoft.com/office/powerpoint/2010/main" val="285563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B8E4D-0593-CBAC-3849-62A16652B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024145-64DE-EE3F-18AD-90FC6730A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בינגו יונקים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EF24F7-C457-6CCB-B45D-0495D32C66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3850" y="1361151"/>
            <a:ext cx="7615490" cy="5058049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84DE727-BB74-66D9-CF6E-599B35169B97}"/>
              </a:ext>
            </a:extLst>
          </p:cNvPr>
          <p:cNvSpPr txBox="1"/>
          <p:nvPr/>
        </p:nvSpPr>
        <p:spPr>
          <a:xfrm>
            <a:off x="9274176" y="6509705"/>
            <a:ext cx="13051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400" dirty="0"/>
              <a:t>צילום: עוז ריטנר</a:t>
            </a:r>
            <a:endParaRPr lang="en-US" sz="1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B081BDC-72DC-CB57-7F96-FD8C2AE739F5}"/>
              </a:ext>
            </a:extLst>
          </p:cNvPr>
          <p:cNvGrpSpPr/>
          <p:nvPr/>
        </p:nvGrpSpPr>
        <p:grpSpPr>
          <a:xfrm>
            <a:off x="246257" y="441274"/>
            <a:ext cx="3770406" cy="3635782"/>
            <a:chOff x="246257" y="441274"/>
            <a:chExt cx="3770406" cy="363578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D3DA932-2775-5E1B-8AE8-93522D3E28EA}"/>
                </a:ext>
              </a:extLst>
            </p:cNvPr>
            <p:cNvSpPr txBox="1"/>
            <p:nvPr/>
          </p:nvSpPr>
          <p:spPr>
            <a:xfrm>
              <a:off x="246257" y="3492281"/>
              <a:ext cx="197041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e-IL" sz="3200" dirty="0">
                  <a:solidFill>
                    <a:schemeClr val="accent6"/>
                  </a:solidFill>
                </a:rPr>
                <a:t>יחמור פרסי</a:t>
              </a:r>
              <a:endParaRPr lang="en-US" sz="3200" dirty="0">
                <a:solidFill>
                  <a:schemeClr val="accent6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0337BE2-44C5-2E97-D082-34EEE77E3591}"/>
                </a:ext>
              </a:extLst>
            </p:cNvPr>
            <p:cNvCxnSpPr>
              <a:cxnSpLocks/>
            </p:cNvCxnSpPr>
            <p:nvPr/>
          </p:nvCxnSpPr>
          <p:spPr>
            <a:xfrm>
              <a:off x="2181499" y="3937068"/>
              <a:ext cx="749270" cy="1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C1240A48-8AB4-AB9F-8EAC-CC6E75CC5A24}"/>
                </a:ext>
              </a:extLst>
            </p:cNvPr>
            <p:cNvSpPr/>
            <p:nvPr/>
          </p:nvSpPr>
          <p:spPr>
            <a:xfrm>
              <a:off x="416673" y="441274"/>
              <a:ext cx="3599990" cy="1539925"/>
            </a:xfrm>
            <a:custGeom>
              <a:avLst/>
              <a:gdLst>
                <a:gd name="connsiteX0" fmla="*/ 0 w 3599990"/>
                <a:gd name="connsiteY0" fmla="*/ 256659 h 1539925"/>
                <a:gd name="connsiteX1" fmla="*/ 256659 w 3599990"/>
                <a:gd name="connsiteY1" fmla="*/ 0 h 1539925"/>
                <a:gd name="connsiteX2" fmla="*/ 781393 w 3599990"/>
                <a:gd name="connsiteY2" fmla="*/ 0 h 1539925"/>
                <a:gd name="connsiteX3" fmla="*/ 1367861 w 3599990"/>
                <a:gd name="connsiteY3" fmla="*/ 0 h 1539925"/>
                <a:gd name="connsiteX4" fmla="*/ 2046929 w 3599990"/>
                <a:gd name="connsiteY4" fmla="*/ 0 h 1539925"/>
                <a:gd name="connsiteX5" fmla="*/ 2571663 w 3599990"/>
                <a:gd name="connsiteY5" fmla="*/ 0 h 1539925"/>
                <a:gd name="connsiteX6" fmla="*/ 3343331 w 3599990"/>
                <a:gd name="connsiteY6" fmla="*/ 0 h 1539925"/>
                <a:gd name="connsiteX7" fmla="*/ 3599990 w 3599990"/>
                <a:gd name="connsiteY7" fmla="*/ 256659 h 1539925"/>
                <a:gd name="connsiteX8" fmla="*/ 3599990 w 3599990"/>
                <a:gd name="connsiteY8" fmla="*/ 739164 h 1539925"/>
                <a:gd name="connsiteX9" fmla="*/ 3599990 w 3599990"/>
                <a:gd name="connsiteY9" fmla="*/ 1283266 h 1539925"/>
                <a:gd name="connsiteX10" fmla="*/ 3343331 w 3599990"/>
                <a:gd name="connsiteY10" fmla="*/ 1539925 h 1539925"/>
                <a:gd name="connsiteX11" fmla="*/ 2664263 w 3599990"/>
                <a:gd name="connsiteY11" fmla="*/ 1539925 h 1539925"/>
                <a:gd name="connsiteX12" fmla="*/ 2077795 w 3599990"/>
                <a:gd name="connsiteY12" fmla="*/ 1539925 h 1539925"/>
                <a:gd name="connsiteX13" fmla="*/ 1429594 w 3599990"/>
                <a:gd name="connsiteY13" fmla="*/ 1539925 h 1539925"/>
                <a:gd name="connsiteX14" fmla="*/ 904860 w 3599990"/>
                <a:gd name="connsiteY14" fmla="*/ 1539925 h 1539925"/>
                <a:gd name="connsiteX15" fmla="*/ 256659 w 3599990"/>
                <a:gd name="connsiteY15" fmla="*/ 1539925 h 1539925"/>
                <a:gd name="connsiteX16" fmla="*/ 0 w 3599990"/>
                <a:gd name="connsiteY16" fmla="*/ 1283266 h 1539925"/>
                <a:gd name="connsiteX17" fmla="*/ 0 w 3599990"/>
                <a:gd name="connsiteY17" fmla="*/ 780229 h 1539925"/>
                <a:gd name="connsiteX18" fmla="*/ 0 w 3599990"/>
                <a:gd name="connsiteY18" fmla="*/ 256659 h 153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99990" h="1539925" fill="none" extrusionOk="0">
                  <a:moveTo>
                    <a:pt x="0" y="256659"/>
                  </a:moveTo>
                  <a:cubicBezTo>
                    <a:pt x="28856" y="95304"/>
                    <a:pt x="137834" y="-19211"/>
                    <a:pt x="256659" y="0"/>
                  </a:cubicBezTo>
                  <a:cubicBezTo>
                    <a:pt x="433361" y="-2987"/>
                    <a:pt x="541119" y="-18759"/>
                    <a:pt x="781393" y="0"/>
                  </a:cubicBezTo>
                  <a:cubicBezTo>
                    <a:pt x="1021667" y="18759"/>
                    <a:pt x="1239398" y="823"/>
                    <a:pt x="1367861" y="0"/>
                  </a:cubicBezTo>
                  <a:cubicBezTo>
                    <a:pt x="1496324" y="-823"/>
                    <a:pt x="1726661" y="20606"/>
                    <a:pt x="2046929" y="0"/>
                  </a:cubicBezTo>
                  <a:cubicBezTo>
                    <a:pt x="2367197" y="-20606"/>
                    <a:pt x="2403080" y="21636"/>
                    <a:pt x="2571663" y="0"/>
                  </a:cubicBezTo>
                  <a:cubicBezTo>
                    <a:pt x="2740246" y="-21636"/>
                    <a:pt x="3098671" y="-23996"/>
                    <a:pt x="3343331" y="0"/>
                  </a:cubicBezTo>
                  <a:cubicBezTo>
                    <a:pt x="3492800" y="-607"/>
                    <a:pt x="3623559" y="130072"/>
                    <a:pt x="3599990" y="256659"/>
                  </a:cubicBezTo>
                  <a:cubicBezTo>
                    <a:pt x="3595683" y="496828"/>
                    <a:pt x="3579984" y="592233"/>
                    <a:pt x="3599990" y="739164"/>
                  </a:cubicBezTo>
                  <a:cubicBezTo>
                    <a:pt x="3619996" y="886095"/>
                    <a:pt x="3573680" y="1094628"/>
                    <a:pt x="3599990" y="1283266"/>
                  </a:cubicBezTo>
                  <a:cubicBezTo>
                    <a:pt x="3594812" y="1419313"/>
                    <a:pt x="3479034" y="1543575"/>
                    <a:pt x="3343331" y="1539925"/>
                  </a:cubicBezTo>
                  <a:cubicBezTo>
                    <a:pt x="3018478" y="1515202"/>
                    <a:pt x="2870671" y="1536212"/>
                    <a:pt x="2664263" y="1539925"/>
                  </a:cubicBezTo>
                  <a:cubicBezTo>
                    <a:pt x="2457855" y="1543638"/>
                    <a:pt x="2318138" y="1558771"/>
                    <a:pt x="2077795" y="1539925"/>
                  </a:cubicBezTo>
                  <a:cubicBezTo>
                    <a:pt x="1837452" y="1521079"/>
                    <a:pt x="1630790" y="1550695"/>
                    <a:pt x="1429594" y="1539925"/>
                  </a:cubicBezTo>
                  <a:cubicBezTo>
                    <a:pt x="1228398" y="1529155"/>
                    <a:pt x="1024216" y="1564284"/>
                    <a:pt x="904860" y="1539925"/>
                  </a:cubicBezTo>
                  <a:cubicBezTo>
                    <a:pt x="785504" y="1515566"/>
                    <a:pt x="423853" y="1554968"/>
                    <a:pt x="256659" y="1539925"/>
                  </a:cubicBezTo>
                  <a:cubicBezTo>
                    <a:pt x="119361" y="1539749"/>
                    <a:pt x="17162" y="1407121"/>
                    <a:pt x="0" y="1283266"/>
                  </a:cubicBezTo>
                  <a:cubicBezTo>
                    <a:pt x="-18061" y="1108879"/>
                    <a:pt x="-1427" y="925825"/>
                    <a:pt x="0" y="780229"/>
                  </a:cubicBezTo>
                  <a:cubicBezTo>
                    <a:pt x="1427" y="634633"/>
                    <a:pt x="-1436" y="380377"/>
                    <a:pt x="0" y="256659"/>
                  </a:cubicBezTo>
                  <a:close/>
                </a:path>
                <a:path w="3599990" h="1539925" stroke="0" extrusionOk="0">
                  <a:moveTo>
                    <a:pt x="0" y="256659"/>
                  </a:moveTo>
                  <a:cubicBezTo>
                    <a:pt x="2617" y="122728"/>
                    <a:pt x="136144" y="-25550"/>
                    <a:pt x="256659" y="0"/>
                  </a:cubicBezTo>
                  <a:cubicBezTo>
                    <a:pt x="453544" y="-11342"/>
                    <a:pt x="677720" y="-12890"/>
                    <a:pt x="935727" y="0"/>
                  </a:cubicBezTo>
                  <a:cubicBezTo>
                    <a:pt x="1193734" y="12890"/>
                    <a:pt x="1329387" y="-8655"/>
                    <a:pt x="1522195" y="0"/>
                  </a:cubicBezTo>
                  <a:cubicBezTo>
                    <a:pt x="1715003" y="8655"/>
                    <a:pt x="1845366" y="6228"/>
                    <a:pt x="2077795" y="0"/>
                  </a:cubicBezTo>
                  <a:cubicBezTo>
                    <a:pt x="2310224" y="-6228"/>
                    <a:pt x="2418215" y="13392"/>
                    <a:pt x="2633396" y="0"/>
                  </a:cubicBezTo>
                  <a:cubicBezTo>
                    <a:pt x="2848577" y="-13392"/>
                    <a:pt x="3053901" y="32234"/>
                    <a:pt x="3343331" y="0"/>
                  </a:cubicBezTo>
                  <a:cubicBezTo>
                    <a:pt x="3463771" y="-24371"/>
                    <a:pt x="3603510" y="114269"/>
                    <a:pt x="3599990" y="256659"/>
                  </a:cubicBezTo>
                  <a:cubicBezTo>
                    <a:pt x="3618201" y="518384"/>
                    <a:pt x="3574668" y="666881"/>
                    <a:pt x="3599990" y="790495"/>
                  </a:cubicBezTo>
                  <a:cubicBezTo>
                    <a:pt x="3625312" y="914109"/>
                    <a:pt x="3621444" y="1136621"/>
                    <a:pt x="3599990" y="1283266"/>
                  </a:cubicBezTo>
                  <a:cubicBezTo>
                    <a:pt x="3586890" y="1409057"/>
                    <a:pt x="3512932" y="1521822"/>
                    <a:pt x="3343331" y="1539925"/>
                  </a:cubicBezTo>
                  <a:cubicBezTo>
                    <a:pt x="3090911" y="1525294"/>
                    <a:pt x="2988671" y="1535048"/>
                    <a:pt x="2756863" y="1539925"/>
                  </a:cubicBezTo>
                  <a:cubicBezTo>
                    <a:pt x="2525055" y="1544802"/>
                    <a:pt x="2316820" y="1550336"/>
                    <a:pt x="2201262" y="1539925"/>
                  </a:cubicBezTo>
                  <a:cubicBezTo>
                    <a:pt x="2085704" y="1529514"/>
                    <a:pt x="1839248" y="1524587"/>
                    <a:pt x="1614795" y="1539925"/>
                  </a:cubicBezTo>
                  <a:cubicBezTo>
                    <a:pt x="1390342" y="1555263"/>
                    <a:pt x="1242858" y="1519874"/>
                    <a:pt x="997460" y="1539925"/>
                  </a:cubicBezTo>
                  <a:cubicBezTo>
                    <a:pt x="752062" y="1559976"/>
                    <a:pt x="593900" y="1524676"/>
                    <a:pt x="256659" y="1539925"/>
                  </a:cubicBezTo>
                  <a:cubicBezTo>
                    <a:pt x="134846" y="1530271"/>
                    <a:pt x="-22936" y="1410427"/>
                    <a:pt x="0" y="1283266"/>
                  </a:cubicBezTo>
                  <a:cubicBezTo>
                    <a:pt x="-2873" y="1112961"/>
                    <a:pt x="-10374" y="901680"/>
                    <a:pt x="0" y="749430"/>
                  </a:cubicBezTo>
                  <a:cubicBezTo>
                    <a:pt x="10374" y="597180"/>
                    <a:pt x="1011" y="477703"/>
                    <a:pt x="0" y="25665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65901072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e-IL" b="1" dirty="0">
                  <a:solidFill>
                    <a:schemeClr val="accent6"/>
                  </a:solidFill>
                </a:rPr>
                <a:t>הידעתם?</a:t>
              </a:r>
            </a:p>
            <a:p>
              <a:r>
                <a:rPr lang="he-IL" dirty="0">
                  <a:solidFill>
                    <a:schemeClr val="tx1"/>
                  </a:solidFill>
                </a:rPr>
                <a:t>היחמורים נכחדו לחלוטין מהטבע בישראל. כמה יחמורים מאיראן הושבו לטבע בישראל בשנות ה-80 של המאה ה-20. </a:t>
              </a:r>
              <a:endParaRPr lang="en-IL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Hexagon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DDA2473-996A-AFBD-F5FA-A4B6EFBDDE38}"/>
              </a:ext>
            </a:extLst>
          </p:cNvPr>
          <p:cNvSpPr/>
          <p:nvPr/>
        </p:nvSpPr>
        <p:spPr>
          <a:xfrm>
            <a:off x="166907" y="6084029"/>
            <a:ext cx="751809" cy="584775"/>
          </a:xfrm>
          <a:prstGeom prst="hex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sz="1600" dirty="0"/>
              <a:t>סיום</a:t>
            </a:r>
            <a:endParaRPr lang="en-IL" sz="1600" dirty="0"/>
          </a:p>
        </p:txBody>
      </p:sp>
    </p:spTree>
    <p:extLst>
      <p:ext uri="{BB962C8B-B14F-4D97-AF65-F5344CB8AC3E}">
        <p14:creationId xmlns:p14="http://schemas.microsoft.com/office/powerpoint/2010/main" val="229617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02046-23DF-6BC9-E5B5-E8E6C9B75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B6A048-6865-1BF5-4EF8-55A1C44E5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בינגו יונקים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E2C9D8-3AB5-D5E0-0D12-FC10FA1D03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3096" y="1361151"/>
            <a:ext cx="7576997" cy="5058049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52E3D5B-D557-1BD0-2C70-9F3003B4C079}"/>
              </a:ext>
            </a:extLst>
          </p:cNvPr>
          <p:cNvSpPr txBox="1"/>
          <p:nvPr/>
        </p:nvSpPr>
        <p:spPr>
          <a:xfrm>
            <a:off x="9254929" y="6509715"/>
            <a:ext cx="13051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1400" dirty="0"/>
              <a:t>צילום: עוז ריטנר</a:t>
            </a:r>
            <a:endParaRPr lang="en-US" sz="1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273A198-5E98-3FFA-1CB8-6DE026F50E79}"/>
              </a:ext>
            </a:extLst>
          </p:cNvPr>
          <p:cNvGrpSpPr/>
          <p:nvPr/>
        </p:nvGrpSpPr>
        <p:grpSpPr>
          <a:xfrm>
            <a:off x="381504" y="603055"/>
            <a:ext cx="3599990" cy="3474001"/>
            <a:chOff x="381504" y="603055"/>
            <a:chExt cx="3599990" cy="347400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2CBFAFA-9385-B02D-13AC-D2F83AD5BF95}"/>
                </a:ext>
              </a:extLst>
            </p:cNvPr>
            <p:cNvSpPr txBox="1"/>
            <p:nvPr/>
          </p:nvSpPr>
          <p:spPr>
            <a:xfrm>
              <a:off x="839368" y="3492281"/>
              <a:ext cx="13773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e-IL" sz="3200" dirty="0">
                  <a:solidFill>
                    <a:schemeClr val="accent6"/>
                  </a:solidFill>
                </a:rPr>
                <a:t>יעל נובי</a:t>
              </a:r>
              <a:endParaRPr lang="en-US" sz="3200" dirty="0">
                <a:solidFill>
                  <a:schemeClr val="accent6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CE66DE4-5400-8760-3410-6600BF74ABEE}"/>
                </a:ext>
              </a:extLst>
            </p:cNvPr>
            <p:cNvCxnSpPr>
              <a:cxnSpLocks/>
            </p:cNvCxnSpPr>
            <p:nvPr/>
          </p:nvCxnSpPr>
          <p:spPr>
            <a:xfrm>
              <a:off x="2181499" y="3937068"/>
              <a:ext cx="749270" cy="1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413A3A3-4949-8479-B814-CE5023C9D390}"/>
                </a:ext>
              </a:extLst>
            </p:cNvPr>
            <p:cNvSpPr/>
            <p:nvPr/>
          </p:nvSpPr>
          <p:spPr>
            <a:xfrm>
              <a:off x="381504" y="603055"/>
              <a:ext cx="3599990" cy="1612607"/>
            </a:xfrm>
            <a:custGeom>
              <a:avLst/>
              <a:gdLst>
                <a:gd name="connsiteX0" fmla="*/ 0 w 3599990"/>
                <a:gd name="connsiteY0" fmla="*/ 268773 h 1612607"/>
                <a:gd name="connsiteX1" fmla="*/ 268773 w 3599990"/>
                <a:gd name="connsiteY1" fmla="*/ 0 h 1612607"/>
                <a:gd name="connsiteX2" fmla="*/ 789388 w 3599990"/>
                <a:gd name="connsiteY2" fmla="*/ 0 h 1612607"/>
                <a:gd name="connsiteX3" fmla="*/ 1371253 w 3599990"/>
                <a:gd name="connsiteY3" fmla="*/ 0 h 1612607"/>
                <a:gd name="connsiteX4" fmla="*/ 2044991 w 3599990"/>
                <a:gd name="connsiteY4" fmla="*/ 0 h 1612607"/>
                <a:gd name="connsiteX5" fmla="*/ 2565606 w 3599990"/>
                <a:gd name="connsiteY5" fmla="*/ 0 h 1612607"/>
                <a:gd name="connsiteX6" fmla="*/ 3331217 w 3599990"/>
                <a:gd name="connsiteY6" fmla="*/ 0 h 1612607"/>
                <a:gd name="connsiteX7" fmla="*/ 3599990 w 3599990"/>
                <a:gd name="connsiteY7" fmla="*/ 268773 h 1612607"/>
                <a:gd name="connsiteX8" fmla="*/ 3599990 w 3599990"/>
                <a:gd name="connsiteY8" fmla="*/ 774052 h 1612607"/>
                <a:gd name="connsiteX9" fmla="*/ 3599990 w 3599990"/>
                <a:gd name="connsiteY9" fmla="*/ 1343834 h 1612607"/>
                <a:gd name="connsiteX10" fmla="*/ 3331217 w 3599990"/>
                <a:gd name="connsiteY10" fmla="*/ 1612607 h 1612607"/>
                <a:gd name="connsiteX11" fmla="*/ 2657479 w 3599990"/>
                <a:gd name="connsiteY11" fmla="*/ 1612607 h 1612607"/>
                <a:gd name="connsiteX12" fmla="*/ 2075615 w 3599990"/>
                <a:gd name="connsiteY12" fmla="*/ 1612607 h 1612607"/>
                <a:gd name="connsiteX13" fmla="*/ 1432502 w 3599990"/>
                <a:gd name="connsiteY13" fmla="*/ 1612607 h 1612607"/>
                <a:gd name="connsiteX14" fmla="*/ 911886 w 3599990"/>
                <a:gd name="connsiteY14" fmla="*/ 1612607 h 1612607"/>
                <a:gd name="connsiteX15" fmla="*/ 268773 w 3599990"/>
                <a:gd name="connsiteY15" fmla="*/ 1612607 h 1612607"/>
                <a:gd name="connsiteX16" fmla="*/ 0 w 3599990"/>
                <a:gd name="connsiteY16" fmla="*/ 1343834 h 1612607"/>
                <a:gd name="connsiteX17" fmla="*/ 0 w 3599990"/>
                <a:gd name="connsiteY17" fmla="*/ 817054 h 1612607"/>
                <a:gd name="connsiteX18" fmla="*/ 0 w 3599990"/>
                <a:gd name="connsiteY18" fmla="*/ 268773 h 161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99990" h="1612607" fill="none" extrusionOk="0">
                  <a:moveTo>
                    <a:pt x="0" y="268773"/>
                  </a:moveTo>
                  <a:cubicBezTo>
                    <a:pt x="23053" y="104671"/>
                    <a:pt x="146749" y="-22136"/>
                    <a:pt x="268773" y="0"/>
                  </a:cubicBezTo>
                  <a:cubicBezTo>
                    <a:pt x="398217" y="483"/>
                    <a:pt x="565830" y="19393"/>
                    <a:pt x="789388" y="0"/>
                  </a:cubicBezTo>
                  <a:cubicBezTo>
                    <a:pt x="1012946" y="-19393"/>
                    <a:pt x="1164195" y="2452"/>
                    <a:pt x="1371253" y="0"/>
                  </a:cubicBezTo>
                  <a:cubicBezTo>
                    <a:pt x="1578311" y="-2452"/>
                    <a:pt x="1733767" y="-33156"/>
                    <a:pt x="2044991" y="0"/>
                  </a:cubicBezTo>
                  <a:cubicBezTo>
                    <a:pt x="2356215" y="33156"/>
                    <a:pt x="2448671" y="-6624"/>
                    <a:pt x="2565606" y="0"/>
                  </a:cubicBezTo>
                  <a:cubicBezTo>
                    <a:pt x="2682541" y="6624"/>
                    <a:pt x="3034529" y="-35279"/>
                    <a:pt x="3331217" y="0"/>
                  </a:cubicBezTo>
                  <a:cubicBezTo>
                    <a:pt x="3489860" y="-802"/>
                    <a:pt x="3605892" y="124131"/>
                    <a:pt x="3599990" y="268773"/>
                  </a:cubicBezTo>
                  <a:cubicBezTo>
                    <a:pt x="3579586" y="461147"/>
                    <a:pt x="3612409" y="522703"/>
                    <a:pt x="3599990" y="774052"/>
                  </a:cubicBezTo>
                  <a:cubicBezTo>
                    <a:pt x="3587571" y="1025401"/>
                    <a:pt x="3586809" y="1142884"/>
                    <a:pt x="3599990" y="1343834"/>
                  </a:cubicBezTo>
                  <a:cubicBezTo>
                    <a:pt x="3587354" y="1478359"/>
                    <a:pt x="3455254" y="1627337"/>
                    <a:pt x="3331217" y="1612607"/>
                  </a:cubicBezTo>
                  <a:cubicBezTo>
                    <a:pt x="3025843" y="1617938"/>
                    <a:pt x="2957986" y="1622168"/>
                    <a:pt x="2657479" y="1612607"/>
                  </a:cubicBezTo>
                  <a:cubicBezTo>
                    <a:pt x="2356972" y="1603046"/>
                    <a:pt x="2204341" y="1592034"/>
                    <a:pt x="2075615" y="1612607"/>
                  </a:cubicBezTo>
                  <a:cubicBezTo>
                    <a:pt x="1946889" y="1633180"/>
                    <a:pt x="1624285" y="1637738"/>
                    <a:pt x="1432502" y="1612607"/>
                  </a:cubicBezTo>
                  <a:cubicBezTo>
                    <a:pt x="1240719" y="1587476"/>
                    <a:pt x="1105025" y="1636052"/>
                    <a:pt x="911886" y="1612607"/>
                  </a:cubicBezTo>
                  <a:cubicBezTo>
                    <a:pt x="718747" y="1589162"/>
                    <a:pt x="531092" y="1608437"/>
                    <a:pt x="268773" y="1612607"/>
                  </a:cubicBezTo>
                  <a:cubicBezTo>
                    <a:pt x="142043" y="1611747"/>
                    <a:pt x="16061" y="1475526"/>
                    <a:pt x="0" y="1343834"/>
                  </a:cubicBezTo>
                  <a:cubicBezTo>
                    <a:pt x="842" y="1097650"/>
                    <a:pt x="-20522" y="1058157"/>
                    <a:pt x="0" y="817054"/>
                  </a:cubicBezTo>
                  <a:cubicBezTo>
                    <a:pt x="20522" y="575951"/>
                    <a:pt x="-19677" y="492861"/>
                    <a:pt x="0" y="268773"/>
                  </a:cubicBezTo>
                  <a:close/>
                </a:path>
                <a:path w="3599990" h="1612607" stroke="0" extrusionOk="0">
                  <a:moveTo>
                    <a:pt x="0" y="268773"/>
                  </a:moveTo>
                  <a:cubicBezTo>
                    <a:pt x="3097" y="129588"/>
                    <a:pt x="138856" y="-22287"/>
                    <a:pt x="268773" y="0"/>
                  </a:cubicBezTo>
                  <a:cubicBezTo>
                    <a:pt x="585973" y="-27406"/>
                    <a:pt x="774454" y="1226"/>
                    <a:pt x="942511" y="0"/>
                  </a:cubicBezTo>
                  <a:cubicBezTo>
                    <a:pt x="1110568" y="-1226"/>
                    <a:pt x="1397754" y="-7786"/>
                    <a:pt x="1524375" y="0"/>
                  </a:cubicBezTo>
                  <a:cubicBezTo>
                    <a:pt x="1650996" y="7786"/>
                    <a:pt x="1939720" y="24378"/>
                    <a:pt x="2075615" y="0"/>
                  </a:cubicBezTo>
                  <a:cubicBezTo>
                    <a:pt x="2211510" y="-24378"/>
                    <a:pt x="2497646" y="26028"/>
                    <a:pt x="2626855" y="0"/>
                  </a:cubicBezTo>
                  <a:cubicBezTo>
                    <a:pt x="2756064" y="-26028"/>
                    <a:pt x="3011133" y="-29052"/>
                    <a:pt x="3331217" y="0"/>
                  </a:cubicBezTo>
                  <a:cubicBezTo>
                    <a:pt x="3469609" y="-11491"/>
                    <a:pt x="3625970" y="115600"/>
                    <a:pt x="3599990" y="268773"/>
                  </a:cubicBezTo>
                  <a:cubicBezTo>
                    <a:pt x="3583875" y="545417"/>
                    <a:pt x="3596072" y="650794"/>
                    <a:pt x="3599990" y="827805"/>
                  </a:cubicBezTo>
                  <a:cubicBezTo>
                    <a:pt x="3603908" y="1004816"/>
                    <a:pt x="3587296" y="1196943"/>
                    <a:pt x="3599990" y="1343834"/>
                  </a:cubicBezTo>
                  <a:cubicBezTo>
                    <a:pt x="3576876" y="1464117"/>
                    <a:pt x="3508792" y="1593670"/>
                    <a:pt x="3331217" y="1612607"/>
                  </a:cubicBezTo>
                  <a:cubicBezTo>
                    <a:pt x="3101320" y="1633455"/>
                    <a:pt x="2986121" y="1620828"/>
                    <a:pt x="2749353" y="1612607"/>
                  </a:cubicBezTo>
                  <a:cubicBezTo>
                    <a:pt x="2512585" y="1604386"/>
                    <a:pt x="2320393" y="1617652"/>
                    <a:pt x="2198113" y="1612607"/>
                  </a:cubicBezTo>
                  <a:cubicBezTo>
                    <a:pt x="2075833" y="1607562"/>
                    <a:pt x="1851594" y="1606145"/>
                    <a:pt x="1616248" y="1612607"/>
                  </a:cubicBezTo>
                  <a:cubicBezTo>
                    <a:pt x="1380902" y="1619069"/>
                    <a:pt x="1174392" y="1595252"/>
                    <a:pt x="1003760" y="1612607"/>
                  </a:cubicBezTo>
                  <a:cubicBezTo>
                    <a:pt x="833128" y="1629962"/>
                    <a:pt x="439057" y="1633321"/>
                    <a:pt x="268773" y="1612607"/>
                  </a:cubicBezTo>
                  <a:cubicBezTo>
                    <a:pt x="133874" y="1606051"/>
                    <a:pt x="-7621" y="1487426"/>
                    <a:pt x="0" y="1343834"/>
                  </a:cubicBezTo>
                  <a:cubicBezTo>
                    <a:pt x="5897" y="1227347"/>
                    <a:pt x="-16047" y="903450"/>
                    <a:pt x="0" y="784802"/>
                  </a:cubicBezTo>
                  <a:cubicBezTo>
                    <a:pt x="16047" y="666154"/>
                    <a:pt x="23784" y="388342"/>
                    <a:pt x="0" y="26877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65901072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e-IL" b="1" dirty="0">
                  <a:solidFill>
                    <a:schemeClr val="accent6"/>
                  </a:solidFill>
                </a:rPr>
                <a:t>הידעתם?</a:t>
              </a:r>
            </a:p>
            <a:p>
              <a:r>
                <a:rPr lang="he-IL" dirty="0">
                  <a:solidFill>
                    <a:schemeClr val="tx1"/>
                  </a:solidFill>
                </a:rPr>
                <a:t>היעלים מותאמים היטב לחיים על מצוקים: רגליהם קצרות ושריריות והפרסות שלהם מותאמות לאחיזה בסלע. </a:t>
              </a:r>
              <a:endParaRPr lang="en-IL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Hexagon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56700943-D3CB-CCEB-CC7C-262A7F0AB0FE}"/>
              </a:ext>
            </a:extLst>
          </p:cNvPr>
          <p:cNvSpPr/>
          <p:nvPr/>
        </p:nvSpPr>
        <p:spPr>
          <a:xfrm>
            <a:off x="166907" y="6084029"/>
            <a:ext cx="751809" cy="584775"/>
          </a:xfrm>
          <a:prstGeom prst="hex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sz="1600" dirty="0"/>
              <a:t>סיום</a:t>
            </a:r>
            <a:endParaRPr lang="en-IL" sz="1600" dirty="0"/>
          </a:p>
        </p:txBody>
      </p:sp>
    </p:spTree>
    <p:extLst>
      <p:ext uri="{BB962C8B-B14F-4D97-AF65-F5344CB8AC3E}">
        <p14:creationId xmlns:p14="http://schemas.microsoft.com/office/powerpoint/2010/main" val="422208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M_PPT_PRESENTATION_TEMPLATE_HEB" id="{F5599224-5A9F-4D02-911A-E903A8618B9A}" vid="{4D7091F6-F8D7-4088-B821-A27DF8456E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19062</TotalTime>
  <Words>1115</Words>
  <Application>Microsoft Office PowerPoint</Application>
  <PresentationFormat>Widescreen</PresentationFormat>
  <Paragraphs>211</Paragraphs>
  <Slides>35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Aptos</vt:lpstr>
      <vt:lpstr>Arial</vt:lpstr>
      <vt:lpstr>Assistant</vt:lpstr>
      <vt:lpstr>Calibri</vt:lpstr>
      <vt:lpstr>Calibri Light</vt:lpstr>
      <vt:lpstr>Times New Roman</vt:lpstr>
      <vt:lpstr>Wingdings</vt:lpstr>
      <vt:lpstr>ערכת נושא Office</vt:lpstr>
      <vt:lpstr>PowerPoint Presentation</vt:lpstr>
      <vt:lpstr>נעים להכיר: יונקים</vt:lpstr>
      <vt:lpstr>כמה מיני יונקים חיים בישראל?</vt:lpstr>
      <vt:lpstr>בינגו יונקים</vt:lpstr>
      <vt:lpstr>בינגו יונקים</vt:lpstr>
      <vt:lpstr>בינגו יונקים</vt:lpstr>
      <vt:lpstr>בינגו יונקים</vt:lpstr>
      <vt:lpstr>בינגו יונקים</vt:lpstr>
      <vt:lpstr>בינגו יונקים</vt:lpstr>
      <vt:lpstr>בינגו יונקים</vt:lpstr>
      <vt:lpstr>בינגו יונקים</vt:lpstr>
      <vt:lpstr>בינגו יונקים</vt:lpstr>
      <vt:lpstr>בינגו יונקים</vt:lpstr>
      <vt:lpstr>בינגו יונקים</vt:lpstr>
      <vt:lpstr>בינגו יונקים</vt:lpstr>
      <vt:lpstr>בינגו יונקים</vt:lpstr>
      <vt:lpstr>בינגו יונקים</vt:lpstr>
      <vt:lpstr>בינגו יונקים</vt:lpstr>
      <vt:lpstr>בינגו יונקים</vt:lpstr>
      <vt:lpstr>בינגו יונקים</vt:lpstr>
      <vt:lpstr>בינגו יונקים</vt:lpstr>
      <vt:lpstr>בינגו יונקים</vt:lpstr>
      <vt:lpstr>בינגו יונקים</vt:lpstr>
      <vt:lpstr>בינגו יונקים</vt:lpstr>
      <vt:lpstr>בינגו יונקים</vt:lpstr>
      <vt:lpstr>בינגו יונקים</vt:lpstr>
      <vt:lpstr>בינגו יונקים</vt:lpstr>
      <vt:lpstr>כמה צבאים יש בישראל?</vt:lpstr>
      <vt:lpstr>PowerPoint Presentation</vt:lpstr>
      <vt:lpstr>"ריאליטי" יונקים</vt:lpstr>
      <vt:lpstr>מיני יונקים שתועדו</vt:lpstr>
      <vt:lpstr> תפוצת יונקים בישראל</vt:lpstr>
      <vt:lpstr>ניטור יונקים בישראל</vt:lpstr>
      <vt:lpstr>מצב היונקים בישראל</vt:lpstr>
      <vt:lpstr>איך שומרים על בעלי החיים המקומיים ליד הבית?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Ilya</dc:creator>
  <cp:lastModifiedBy>Daphna Lev</cp:lastModifiedBy>
  <cp:revision>34</cp:revision>
  <dcterms:created xsi:type="dcterms:W3CDTF">2018-05-01T07:39:22Z</dcterms:created>
  <dcterms:modified xsi:type="dcterms:W3CDTF">2025-04-23T07:24:48Z</dcterms:modified>
</cp:coreProperties>
</file>