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1" r:id="rId1"/>
  </p:sldMasterIdLst>
  <p:notesMasterIdLst>
    <p:notesMasterId r:id="rId14"/>
  </p:notesMasterIdLst>
  <p:sldIdLst>
    <p:sldId id="475" r:id="rId2"/>
    <p:sldId id="479" r:id="rId3"/>
    <p:sldId id="473" r:id="rId4"/>
    <p:sldId id="477" r:id="rId5"/>
    <p:sldId id="481" r:id="rId6"/>
    <p:sldId id="478" r:id="rId7"/>
    <p:sldId id="480" r:id="rId8"/>
    <p:sldId id="482" r:id="rId9"/>
    <p:sldId id="483" r:id="rId10"/>
    <p:sldId id="485" r:id="rId11"/>
    <p:sldId id="486" r:id="rId12"/>
    <p:sldId id="487" r:id="rId13"/>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59D46ECF-5943-46A0-9F2C-9D5934F73500}">
          <p14:sldIdLst>
            <p14:sldId id="475"/>
            <p14:sldId id="479"/>
            <p14:sldId id="473"/>
            <p14:sldId id="477"/>
            <p14:sldId id="481"/>
            <p14:sldId id="478"/>
            <p14:sldId id="480"/>
            <p14:sldId id="482"/>
            <p14:sldId id="483"/>
            <p14:sldId id="485"/>
            <p14:sldId id="486"/>
            <p14:sldId id="4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72"/>
    <a:srgbClr val="61C9D1"/>
    <a:srgbClr val="35B9BB"/>
    <a:srgbClr val="C1A969"/>
    <a:srgbClr val="005574"/>
    <a:srgbClr val="33CC33"/>
    <a:srgbClr val="1FAC14"/>
    <a:srgbClr val="548235"/>
    <a:srgbClr val="EDE5FB"/>
    <a:srgbClr val="E8DD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79688" autoAdjust="0"/>
  </p:normalViewPr>
  <p:slideViewPr>
    <p:cSldViewPr snapToGrid="0">
      <p:cViewPr varScale="1">
        <p:scale>
          <a:sx n="79" d="100"/>
          <a:sy n="79" d="100"/>
        </p:scale>
        <p:origin x="198"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3EDBB8F9-3EB7-4621-AA58-00E4582A896C}" type="datetimeFigureOut">
              <a:rPr lang="en-US" smtClean="0"/>
              <a:t>8/10/2025</a:t>
            </a:fld>
            <a:endParaRPr lang="en-US"/>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66AA95CC-B1FA-4C93-AC22-E7519C6762B5}" type="slidenum">
              <a:rPr lang="en-US" smtClean="0"/>
              <a:t>‹#›</a:t>
            </a:fld>
            <a:endParaRPr lang="en-US"/>
          </a:p>
        </p:txBody>
      </p:sp>
    </p:spTree>
    <p:extLst>
      <p:ext uri="{BB962C8B-B14F-4D97-AF65-F5344CB8AC3E}">
        <p14:creationId xmlns:p14="http://schemas.microsoft.com/office/powerpoint/2010/main" val="40308074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kern="1200" dirty="0">
                <a:solidFill>
                  <a:schemeClr val="tx1"/>
                </a:solidFill>
                <a:effectLst/>
                <a:latin typeface="+mn-lt"/>
                <a:ea typeface="+mn-ea"/>
                <a:cs typeface="+mn-cs"/>
              </a:rPr>
              <a:t>היום נלמד על סיפורו של לבנון הירקון, ונבקש מהתלמידים לחשוב באיזה בעל חיים מדובר, ומה משמעות שמו. </a:t>
            </a:r>
            <a:endParaRPr lang="en-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איזו חיה לדעתכם היא לַבְנוּן הַיַּרְקוֹן?</a:t>
            </a:r>
            <a:endParaRPr lang="en-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מה משמעות שמו, ומה אפשר ללמוד משם זה?</a:t>
            </a:r>
            <a:endParaRPr lang="en-IL" sz="1200" kern="1200" dirty="0">
              <a:solidFill>
                <a:schemeClr val="tx1"/>
              </a:solidFill>
              <a:effectLst/>
              <a:latin typeface="+mn-lt"/>
              <a:ea typeface="+mn-ea"/>
              <a:cs typeface="+mn-cs"/>
            </a:endParaRPr>
          </a:p>
          <a:p>
            <a:r>
              <a:rPr lang="he-IL" sz="1200" kern="1200" dirty="0">
                <a:solidFill>
                  <a:schemeClr val="tx1"/>
                </a:solidFill>
                <a:effectLst/>
                <a:latin typeface="+mn-lt"/>
                <a:ea typeface="+mn-ea"/>
                <a:cs typeface="+mn-cs"/>
              </a:rPr>
              <a:t>מה אתם יודעים על נחל הירקון?</a:t>
            </a:r>
            <a:endParaRPr lang="en-US" dirty="0"/>
          </a:p>
        </p:txBody>
      </p:sp>
      <p:sp>
        <p:nvSpPr>
          <p:cNvPr id="4" name="מציין מיקום של מספר שקופית 3"/>
          <p:cNvSpPr>
            <a:spLocks noGrp="1"/>
          </p:cNvSpPr>
          <p:nvPr>
            <p:ph type="sldNum" sz="quarter" idx="10"/>
          </p:nvPr>
        </p:nvSpPr>
        <p:spPr/>
        <p:txBody>
          <a:bodyPr/>
          <a:lstStyle/>
          <a:p>
            <a:fld id="{66AA95CC-B1FA-4C93-AC22-E7519C6762B5}" type="slidenum">
              <a:rPr lang="en-US" smtClean="0"/>
              <a:t>1</a:t>
            </a:fld>
            <a:endParaRPr lang="en-US"/>
          </a:p>
        </p:txBody>
      </p:sp>
    </p:spTree>
    <p:extLst>
      <p:ext uri="{BB962C8B-B14F-4D97-AF65-F5344CB8AC3E}">
        <p14:creationId xmlns:p14="http://schemas.microsoft.com/office/powerpoint/2010/main" val="1463652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B6CB4616-5832-D33A-FC07-D1B19C0936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DEC5A85-858C-4491-930A-D50832431EA0}" type="slidenum">
              <a:rPr lang="ar-SA" altLang="en-US"/>
              <a:pPr fontAlgn="base">
                <a:spcBef>
                  <a:spcPct val="0"/>
                </a:spcBef>
                <a:spcAft>
                  <a:spcPct val="0"/>
                </a:spcAft>
              </a:pPr>
              <a:t>10</a:t>
            </a:fld>
            <a:endParaRPr lang="en-US" altLang="en-US"/>
          </a:p>
        </p:txBody>
      </p:sp>
      <p:sp>
        <p:nvSpPr>
          <p:cNvPr id="40963" name="Rectangle 2">
            <a:extLst>
              <a:ext uri="{FF2B5EF4-FFF2-40B4-BE49-F238E27FC236}">
                <a16:creationId xmlns:a16="http://schemas.microsoft.com/office/drawing/2014/main" id="{54E3BB35-6437-1B52-AF23-42CDCC7643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a:extLst>
              <a:ext uri="{FF2B5EF4-FFF2-40B4-BE49-F238E27FC236}">
                <a16:creationId xmlns:a16="http://schemas.microsoft.com/office/drawing/2014/main" id="{BF2504EC-7859-F6FE-EC5F-037FDB5A0C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1"/>
            <a:r>
              <a:rPr lang="he-IL" sz="1200" kern="1200" dirty="0">
                <a:solidFill>
                  <a:schemeClr val="tx1"/>
                </a:solidFill>
                <a:effectLst/>
                <a:latin typeface="+mn-lt"/>
                <a:ea typeface="+mn-ea"/>
                <a:cs typeface="+mn-cs"/>
              </a:rPr>
              <a:t>צוות המחקר החליט להקים בסמוך לנחל הירקון בריכה ייעודית עבור דגי הלבנון, מבודדת מאוכלוסיות הדגים הטורפים בנחל. בבריכה שררו התנאים הטבעיים כמו בנחל הטבעי (הרכב המים והצמחייה), ובנוסף הייתה בה קרקע סלעית, שסיפקה את התנאים הסביבתיים המתאימים ביותר לדגי הלבנון. ואכן, הדגים הטילו ביצים, ודגיגים בקעו מהביצים, התפתחו וגדלו בהצלחה.</a:t>
            </a:r>
            <a:endParaRPr lang="en-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IL" sz="1200" kern="1200" dirty="0">
              <a:solidFill>
                <a:schemeClr val="tx1"/>
              </a:solidFill>
              <a:effectLst/>
              <a:latin typeface="+mn-lt"/>
              <a:ea typeface="+mn-ea"/>
              <a:cs typeface="+mn-cs"/>
            </a:endParaRPr>
          </a:p>
          <a:p>
            <a:r>
              <a:rPr lang="he-IL" sz="1200" b="1" kern="1200" dirty="0">
                <a:solidFill>
                  <a:schemeClr val="tx1"/>
                </a:solidFill>
                <a:effectLst/>
                <a:latin typeface="+mn-lt"/>
                <a:ea typeface="+mn-ea"/>
                <a:cs typeface="+mn-cs"/>
              </a:rPr>
              <a:t>איך נחזיר את הדגים לנחל עצמו? מה צריך לעשות?</a:t>
            </a:r>
            <a:r>
              <a:rPr lang="he-IL" sz="1200" kern="1200" dirty="0">
                <a:solidFill>
                  <a:schemeClr val="tx1"/>
                </a:solidFill>
                <a:effectLst/>
                <a:latin typeface="+mn-lt"/>
                <a:ea typeface="+mn-ea"/>
                <a:cs typeface="+mn-cs"/>
              </a:rPr>
              <a:t> העלו רעיונות.</a:t>
            </a:r>
            <a:endParaRPr lang="en-IL" sz="1200" kern="1200" dirty="0">
              <a:solidFill>
                <a:schemeClr val="tx1"/>
              </a:solidFill>
              <a:effectLst/>
              <a:latin typeface="+mn-lt"/>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37C756F1-D8A6-A71E-3AF1-A8B3207470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4382D69-3D1C-4810-86F4-339B233801E9}" type="slidenum">
              <a:rPr lang="ar-SA" altLang="en-US"/>
              <a:pPr fontAlgn="base">
                <a:spcBef>
                  <a:spcPct val="0"/>
                </a:spcBef>
                <a:spcAft>
                  <a:spcPct val="0"/>
                </a:spcAft>
              </a:pPr>
              <a:t>11</a:t>
            </a:fld>
            <a:endParaRPr lang="en-US" altLang="en-US"/>
          </a:p>
        </p:txBody>
      </p:sp>
      <p:sp>
        <p:nvSpPr>
          <p:cNvPr id="43011" name="Rectangle 2">
            <a:extLst>
              <a:ext uri="{FF2B5EF4-FFF2-40B4-BE49-F238E27FC236}">
                <a16:creationId xmlns:a16="http://schemas.microsoft.com/office/drawing/2014/main" id="{1098E52B-ABD8-6711-2B69-CE8AE5329E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a:extLst>
              <a:ext uri="{FF2B5EF4-FFF2-40B4-BE49-F238E27FC236}">
                <a16:creationId xmlns:a16="http://schemas.microsoft.com/office/drawing/2014/main" id="{5E613CF3-EEF1-B597-246E-9FAD140591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1"/>
            <a:r>
              <a:rPr lang="he-IL" sz="1200" kern="1200" dirty="0">
                <a:solidFill>
                  <a:schemeClr val="tx1"/>
                </a:solidFill>
                <a:effectLst/>
                <a:latin typeface="+mn-lt"/>
                <a:ea typeface="+mn-ea"/>
                <a:cs typeface="+mn-cs"/>
              </a:rPr>
              <a:t>הרשויות החלו להזרים לנחל הירקון כמויות גדולות יותר של מי מעיינות, מה ששיפר את סיכויי ההישרדות של הדגים בנחל, והוסיפו מצע של אבנים שעליו יוכלו הפרטים הבוגרים להתרבות. בסופו של דבר, בשנים 2007-2005 הושבו מבריכת הלבנונים המבודדת לנחל הירקון כ-13,000 דגי לבנון הירקון.</a:t>
            </a:r>
            <a:endParaRPr lang="en-IL" sz="1200" kern="1200" dirty="0">
              <a:solidFill>
                <a:schemeClr val="tx1"/>
              </a:solidFill>
              <a:effectLst/>
              <a:latin typeface="+mn-lt"/>
              <a:ea typeface="+mn-ea"/>
              <a:cs typeface="+mn-cs"/>
            </a:endParaRPr>
          </a:p>
          <a:p>
            <a:pPr rtl="1"/>
            <a:r>
              <a:rPr lang="he-IL" sz="1200" b="1" kern="1200" dirty="0">
                <a:solidFill>
                  <a:schemeClr val="tx1"/>
                </a:solidFill>
                <a:effectLst/>
                <a:latin typeface="+mn-lt"/>
                <a:ea typeface="+mn-ea"/>
                <a:cs typeface="+mn-cs"/>
              </a:rPr>
              <a:t>איך יודעים אם ההשבה הזו הצליחה?</a:t>
            </a:r>
            <a:endParaRPr lang="en-IL" sz="1200" kern="1200" dirty="0">
              <a:solidFill>
                <a:schemeClr val="tx1"/>
              </a:solidFill>
              <a:effectLst/>
              <a:latin typeface="+mn-lt"/>
              <a:ea typeface="+mn-ea"/>
              <a:cs typeface="+mn-cs"/>
            </a:endParaRPr>
          </a:p>
          <a:p>
            <a:r>
              <a:rPr lang="he-IL" sz="1200" kern="1200" dirty="0">
                <a:solidFill>
                  <a:schemeClr val="tx1"/>
                </a:solidFill>
                <a:effectLst/>
                <a:latin typeface="+mn-lt"/>
                <a:ea typeface="+mn-ea"/>
                <a:cs typeface="+mn-cs"/>
              </a:rPr>
              <a:t>צוות המחקר עקב אחרי הנעשה בנחל. החוקרים חזרו לתחנות שבהן נערכו התצפיות ותיעדו שוב את מספר הדגים שנמצאו ואת גודלם. הפעם הם הצליחו למצוא דגיגים בכל הגדלים, כולל דגיגים צעירים. בחלק מן האתרים נראו להקות גדולות של דגיגים. </a:t>
            </a:r>
          </a:p>
          <a:p>
            <a:r>
              <a:rPr lang="he-IL" sz="1200" kern="1200" dirty="0">
                <a:solidFill>
                  <a:schemeClr val="tx1"/>
                </a:solidFill>
                <a:effectLst/>
                <a:latin typeface="+mn-lt"/>
                <a:ea typeface="+mn-ea"/>
                <a:cs typeface="+mn-cs"/>
              </a:rPr>
              <a:t>כלומר – ההשבה הצליחה.</a:t>
            </a:r>
            <a:endParaRPr lang="en-IL" sz="1200" kern="1200" dirty="0">
              <a:solidFill>
                <a:schemeClr val="tx1"/>
              </a:solidFill>
              <a:effectLst/>
              <a:latin typeface="+mn-lt"/>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FD91D240-591A-A540-DA96-495B23551B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defRPr>
                <a:solidFill>
                  <a:schemeClr val="tx1"/>
                </a:solidFill>
                <a:latin typeface="Calibri" panose="020F0502020204030204" pitchFamily="34" charset="0"/>
              </a:defRPr>
            </a:lvl1pPr>
            <a:lvl2pPr marL="742950" indent="-285750" algn="r" rtl="1">
              <a:defRPr>
                <a:solidFill>
                  <a:schemeClr val="tx1"/>
                </a:solidFill>
                <a:latin typeface="Calibri" panose="020F0502020204030204" pitchFamily="34" charset="0"/>
              </a:defRPr>
            </a:lvl2pPr>
            <a:lvl3pPr marL="1143000" indent="-228600" algn="r" rtl="1">
              <a:defRPr>
                <a:solidFill>
                  <a:schemeClr val="tx1"/>
                </a:solidFill>
                <a:latin typeface="Calibri" panose="020F0502020204030204" pitchFamily="34" charset="0"/>
              </a:defRPr>
            </a:lvl3pPr>
            <a:lvl4pPr marL="1600200" indent="-228600" algn="r" rtl="1">
              <a:defRPr>
                <a:solidFill>
                  <a:schemeClr val="tx1"/>
                </a:solidFill>
                <a:latin typeface="Calibri" panose="020F0502020204030204" pitchFamily="34" charset="0"/>
              </a:defRPr>
            </a:lvl4pPr>
            <a:lvl5pPr marL="2057400" indent="-228600" algn="r" rtl="1">
              <a:defRPr>
                <a:solidFill>
                  <a:schemeClr val="tx1"/>
                </a:solidFill>
                <a:latin typeface="Calibri" panose="020F050202020403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07FEC0D-9F7C-4A0D-A2DD-50856AB4DCC8}" type="slidenum">
              <a:rPr lang="ar-SA" altLang="en-US"/>
              <a:pPr fontAlgn="base">
                <a:spcBef>
                  <a:spcPct val="0"/>
                </a:spcBef>
                <a:spcAft>
                  <a:spcPct val="0"/>
                </a:spcAft>
              </a:pPr>
              <a:t>12</a:t>
            </a:fld>
            <a:endParaRPr lang="en-US" altLang="en-US"/>
          </a:p>
        </p:txBody>
      </p:sp>
      <p:sp>
        <p:nvSpPr>
          <p:cNvPr id="45059" name="Rectangle 2">
            <a:extLst>
              <a:ext uri="{FF2B5EF4-FFF2-40B4-BE49-F238E27FC236}">
                <a16:creationId xmlns:a16="http://schemas.microsoft.com/office/drawing/2014/main" id="{1BD3D56A-A931-B69D-7FCD-526177DD1E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a:extLst>
              <a:ext uri="{FF2B5EF4-FFF2-40B4-BE49-F238E27FC236}">
                <a16:creationId xmlns:a16="http://schemas.microsoft.com/office/drawing/2014/main" id="{624E6BF1-3CC3-7773-B05A-B81EEF69A9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1"/>
            <a:r>
              <a:rPr lang="he-IL" sz="1200" kern="1200" dirty="0">
                <a:solidFill>
                  <a:schemeClr val="tx1"/>
                </a:solidFill>
                <a:effectLst/>
                <a:latin typeface="+mn-lt"/>
                <a:ea typeface="+mn-ea"/>
                <a:cs typeface="+mn-cs"/>
              </a:rPr>
              <a:t>התצפיות של דגיגים בנחל העידו על כך שהדגים מתרבים בהצלחה בנחל.</a:t>
            </a:r>
            <a:endParaRPr lang="en-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המאמצים לשקם את הנחל ממשיכים, ובכל שנה נערך סקר כדי להבין מה מצבם של הדגים ושל אתרי ההטלה שלהם. כלומר, חוקרים מגיעים ועורכים תצפיות באתרים מסוימים לאורך הנחל ומתעדים את מצב הדגים באתרים אלה. </a:t>
            </a:r>
            <a:endParaRPr lang="en-IL" sz="1200" kern="1200" dirty="0">
              <a:solidFill>
                <a:schemeClr val="tx1"/>
              </a:solidFill>
              <a:effectLst/>
              <a:latin typeface="+mn-lt"/>
              <a:ea typeface="+mn-ea"/>
              <a:cs typeface="+mn-cs"/>
            </a:endParaRPr>
          </a:p>
          <a:p>
            <a:r>
              <a:rPr lang="he-IL" sz="1200" kern="1200" dirty="0">
                <a:solidFill>
                  <a:schemeClr val="tx1"/>
                </a:solidFill>
                <a:effectLst/>
                <a:latin typeface="+mn-lt"/>
                <a:ea typeface="+mn-ea"/>
                <a:cs typeface="+mn-cs"/>
              </a:rPr>
              <a:t>לפי סקרים עדכניים הדגים עדיין מתרבים שם בהצלחה. </a:t>
            </a:r>
            <a:r>
              <a:rPr lang="he-IL" sz="1200" kern="1200">
                <a:solidFill>
                  <a:schemeClr val="tx1"/>
                </a:solidFill>
                <a:effectLst/>
                <a:latin typeface="+mn-lt"/>
                <a:ea typeface="+mn-ea"/>
                <a:cs typeface="+mn-cs"/>
              </a:rPr>
              <a:t>כל הכבוד על מבצע השבה מוצלח!</a:t>
            </a:r>
            <a:endParaRPr lang="en-US" altLang="en-I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93A072-6F94-4E8E-ADB7-9D25A202A3A3}" type="slidenum">
              <a:rPr lang="ar-SA" altLang="en-US"/>
              <a:pPr/>
              <a:t>2</a:t>
            </a:fld>
            <a:endParaRPr lang="en-US" alt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pPr rtl="1"/>
            <a:r>
              <a:rPr lang="he-IL" sz="1200" kern="1200" dirty="0">
                <a:solidFill>
                  <a:schemeClr val="tx1"/>
                </a:solidFill>
                <a:effectLst/>
                <a:latin typeface="+mn-lt"/>
                <a:ea typeface="+mn-ea"/>
                <a:cs typeface="+mn-cs"/>
              </a:rPr>
              <a:t>כאשר חוקרים מגלים ומתארים יצור ממין חדש, הם נותנים לו שם. השם של כל יצור חי הוא התעודה המזהה שלו, ממש כמו דרכון או תעודת זהות. השם מורכב משני שמות: השם הראשון הוא שם הסוג של בעל החיים והשם השני הוא שם המין. </a:t>
            </a:r>
            <a:endParaRPr lang="en-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למשל, חסידה לבנה: חסידה הוא שם הסוג, לבנה הוא שם המין. חסידה שחורה: חסידה הוא שם הסוג, שחורה הוא שם המין. זה אומר לנו ששני מיני החסידות מאוד קרובים זה לזה מבחינה אבולוציונית.  </a:t>
            </a:r>
            <a:endParaRPr lang="en-IL" sz="1200" kern="1200" dirty="0">
              <a:solidFill>
                <a:schemeClr val="tx1"/>
              </a:solidFill>
              <a:effectLst/>
              <a:latin typeface="+mn-lt"/>
              <a:ea typeface="+mn-ea"/>
              <a:cs typeface="+mn-cs"/>
            </a:endParaRPr>
          </a:p>
          <a:p>
            <a:r>
              <a:rPr lang="he-IL" sz="1200" kern="1200" dirty="0">
                <a:solidFill>
                  <a:schemeClr val="tx1"/>
                </a:solidFill>
                <a:effectLst/>
                <a:latin typeface="+mn-lt"/>
                <a:ea typeface="+mn-ea"/>
                <a:cs typeface="+mn-cs"/>
              </a:rPr>
              <a:t>בשם המין נהוג לציין מאפיין חיצוני בולט (למשל שחורה או לבנה) או אזור תפוצה, ולפעמים את שמו של חוקר או חוקרת מפורסמים. </a:t>
            </a:r>
            <a:endParaRPr lang="en-IL"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92129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93A072-6F94-4E8E-ADB7-9D25A202A3A3}" type="slidenum">
              <a:rPr lang="ar-SA" altLang="en-US"/>
              <a:pPr/>
              <a:t>3</a:t>
            </a:fld>
            <a:endParaRPr lang="en-US" alt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pPr rtl="1"/>
            <a:r>
              <a:rPr lang="he-IL" sz="1200" kern="1200" dirty="0">
                <a:solidFill>
                  <a:schemeClr val="tx1"/>
                </a:solidFill>
                <a:effectLst/>
                <a:latin typeface="+mn-lt"/>
                <a:ea typeface="+mn-ea"/>
                <a:cs typeface="+mn-cs"/>
              </a:rPr>
              <a:t>את שם המין "הירקון" קיבל הלבנון מהאזור שבו הוא התגלה לראשונה – נחל הירקון. כלומר, משמו של לבנון הירקון אפשר ללמוד שהוא חי בירקון, מה שאומר שהוא יכול להיות עוף מים, דו-חיים, סרטן, רכיכה, דג וכדומה. </a:t>
            </a:r>
            <a:endParaRPr lang="en-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שם הסוג, "לבנוּן", הוא הֶלְחֵם (מילה אחת שנוצרת משתי מילים) של המילים "לבן" </a:t>
            </a:r>
            <a:r>
              <a:rPr lang="he-IL" sz="1200" kern="1200" dirty="0" err="1">
                <a:solidFill>
                  <a:schemeClr val="tx1"/>
                </a:solidFill>
                <a:effectLst/>
                <a:latin typeface="+mn-lt"/>
                <a:ea typeface="+mn-ea"/>
                <a:cs typeface="+mn-cs"/>
              </a:rPr>
              <a:t>ו"נוּן</a:t>
            </a:r>
            <a:r>
              <a:rPr lang="he-IL" sz="1200" kern="1200" dirty="0">
                <a:solidFill>
                  <a:schemeClr val="tx1"/>
                </a:solidFill>
                <a:effectLst/>
                <a:latin typeface="+mn-lt"/>
                <a:ea typeface="+mn-ea"/>
                <a:cs typeface="+mn-cs"/>
              </a:rPr>
              <a:t>". המילה "נון" בארמית היא "דג". כלומר לבנון הוא דג לבן, ולבנון הירקון הוא שם של דג בהיר שחי בירקון.</a:t>
            </a:r>
            <a:endParaRPr lang="en-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לבנון הירקון הוא מין אנדמי (ייחודי) לנחלי החוף של ישראל. כלומר, זהו האזור היחיד בעולם שבו אפשר למצוא אותו. </a:t>
            </a:r>
            <a:endParaRPr lang="en-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נשאל את התלמידים מה הם מבינים שקרה לאוכלוסייה של לבנון הירקון. נסביר שהאוכלוסייה של הדג כמעט שנכחדה, ובשיר מתואר מבצע ההשבה של אוכלוסיית הדג לירקון. </a:t>
            </a:r>
            <a:endParaRPr lang="en-IL" sz="1200" kern="1200" dirty="0">
              <a:solidFill>
                <a:schemeClr val="tx1"/>
              </a:solidFill>
              <a:effectLst/>
              <a:latin typeface="+mn-lt"/>
              <a:ea typeface="+mn-ea"/>
              <a:cs typeface="+mn-cs"/>
            </a:endParaRPr>
          </a:p>
          <a:p>
            <a:r>
              <a:rPr lang="he-IL" sz="1200" kern="1200" dirty="0">
                <a:solidFill>
                  <a:schemeClr val="tx1"/>
                </a:solidFill>
                <a:effectLst/>
                <a:latin typeface="+mn-lt"/>
                <a:ea typeface="+mn-ea"/>
                <a:cs typeface="+mn-cs"/>
              </a:rPr>
              <a:t>נשאל את התלמידים למה לדעתם אוכלוסיית הדג כמעט שנכחדה. אם התלמידים לא מצליחים לחשוב על סיבה, נשאל אותם מה הם יודעים על נחל הירקון,  ונספר על הזיהום ועל שיקום הנחל.</a:t>
            </a:r>
            <a:endParaRPr lang="he-IL" altLang="en-US" dirty="0"/>
          </a:p>
        </p:txBody>
      </p:sp>
    </p:spTree>
    <p:extLst>
      <p:ext uri="{BB962C8B-B14F-4D97-AF65-F5344CB8AC3E}">
        <p14:creationId xmlns:p14="http://schemas.microsoft.com/office/powerpoint/2010/main" val="291404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93A072-6F94-4E8E-ADB7-9D25A202A3A3}" type="slidenum">
              <a:rPr lang="ar-SA" altLang="en-US"/>
              <a:pPr/>
              <a:t>4</a:t>
            </a:fld>
            <a:endParaRPr lang="en-US" alt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pPr rtl="1"/>
            <a:r>
              <a:rPr lang="he-IL" sz="1200" kern="1200" dirty="0">
                <a:solidFill>
                  <a:schemeClr val="tx1"/>
                </a:solidFill>
                <a:effectLst/>
                <a:latin typeface="+mn-lt"/>
                <a:ea typeface="+mn-ea"/>
                <a:cs typeface="+mn-cs"/>
              </a:rPr>
              <a:t>השנה היא 1999. בעקבות עשרות שנים שבהן זיהמו בני האדם את נחל הירקון ושאבו ממנו מים, נעלמו דגים רבים מנחל הירקון. מהמין לבנון הירקון נותרו מאות ספורות בלבד. ד"ר גורן מוטרד: אם הדגים הללו ימותו, לא יהיו יותר לבנוני ירקון בשום מקום בעולם. </a:t>
            </a:r>
            <a:r>
              <a:rPr lang="he-IL" sz="1200" b="1" kern="1200" dirty="0">
                <a:solidFill>
                  <a:schemeClr val="tx1"/>
                </a:solidFill>
                <a:effectLst/>
                <a:latin typeface="+mn-lt"/>
                <a:ea typeface="+mn-ea"/>
                <a:cs typeface="+mn-cs"/>
              </a:rPr>
              <a:t>מה עליו לעשות? </a:t>
            </a:r>
            <a:endParaRPr lang="en-IL" sz="1200" kern="1200" dirty="0">
              <a:solidFill>
                <a:schemeClr val="tx1"/>
              </a:solidFill>
              <a:effectLst/>
              <a:latin typeface="+mn-lt"/>
              <a:ea typeface="+mn-ea"/>
              <a:cs typeface="+mn-cs"/>
            </a:endParaRPr>
          </a:p>
          <a:p>
            <a:r>
              <a:rPr lang="he-IL" sz="1200" kern="1200" dirty="0">
                <a:solidFill>
                  <a:schemeClr val="tx1"/>
                </a:solidFill>
                <a:effectLst/>
                <a:latin typeface="+mn-lt"/>
                <a:ea typeface="+mn-ea"/>
                <a:cs typeface="+mn-cs"/>
              </a:rPr>
              <a:t>להשאיר אותם בנחל / להעביר אותם לנחל נקי / להעביר אותם לגרעין רבייה</a:t>
            </a:r>
            <a:endParaRPr lang="en-IL"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09214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93A072-6F94-4E8E-ADB7-9D25A202A3A3}" type="slidenum">
              <a:rPr lang="ar-SA" altLang="en-US"/>
              <a:pPr/>
              <a:t>5</a:t>
            </a:fld>
            <a:endParaRPr lang="en-US" alt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pPr rtl="1"/>
            <a:r>
              <a:rPr lang="he-IL" sz="1200" kern="1200" dirty="0">
                <a:solidFill>
                  <a:schemeClr val="tx1"/>
                </a:solidFill>
                <a:effectLst/>
                <a:latin typeface="+mn-lt"/>
                <a:ea typeface="+mn-ea"/>
                <a:cs typeface="+mn-cs"/>
              </a:rPr>
              <a:t>מה עשה הצוות של ד"ר מנחם גורן? העביר את הדגים לגרעין רבייה*.</a:t>
            </a:r>
            <a:endParaRPr lang="en-IL" sz="1200" kern="1200" dirty="0">
              <a:solidFill>
                <a:schemeClr val="tx1"/>
              </a:solidFill>
              <a:effectLst/>
              <a:latin typeface="+mn-lt"/>
              <a:ea typeface="+mn-ea"/>
              <a:cs typeface="+mn-cs"/>
            </a:endParaRPr>
          </a:p>
          <a:p>
            <a:pPr rtl="1"/>
            <a:r>
              <a:rPr lang="he-IL" sz="1200" b="1" kern="1200" dirty="0">
                <a:solidFill>
                  <a:schemeClr val="tx1"/>
                </a:solidFill>
                <a:effectLst/>
                <a:latin typeface="+mn-lt"/>
                <a:ea typeface="+mn-ea"/>
                <a:cs typeface="+mn-cs"/>
              </a:rPr>
              <a:t>למה לא להשאיר בנחל?</a:t>
            </a:r>
            <a:r>
              <a:rPr lang="he-IL" sz="1200" kern="1200" dirty="0">
                <a:solidFill>
                  <a:schemeClr val="tx1"/>
                </a:solidFill>
                <a:effectLst/>
                <a:latin typeface="+mn-lt"/>
                <a:ea typeface="+mn-ea"/>
                <a:cs typeface="+mn-cs"/>
              </a:rPr>
              <a:t> הנחל מתייבש והאוכלוסייה תיכחד בוודאות: ראו בתמונות את אזור הדיגום בנחל הירקון בזמן האיסוף בהשוואה לשנות ה</a:t>
            </a:r>
            <a:r>
              <a:rPr lang="ar-SA" sz="1200" kern="1200" dirty="0">
                <a:solidFill>
                  <a:schemeClr val="tx1"/>
                </a:solidFill>
                <a:effectLst/>
                <a:latin typeface="+mn-lt"/>
                <a:ea typeface="+mn-ea"/>
                <a:cs typeface="+mn-cs"/>
              </a:rPr>
              <a:t>-80.</a:t>
            </a:r>
            <a:endParaRPr lang="en-IL" sz="1200" kern="1200" dirty="0">
              <a:solidFill>
                <a:schemeClr val="tx1"/>
              </a:solidFill>
              <a:effectLst/>
              <a:latin typeface="+mn-lt"/>
              <a:ea typeface="+mn-ea"/>
              <a:cs typeface="+mn-cs"/>
            </a:endParaRPr>
          </a:p>
          <a:p>
            <a:pPr rtl="1"/>
            <a:r>
              <a:rPr lang="he-IL" sz="1200" b="1" kern="1200" dirty="0">
                <a:solidFill>
                  <a:schemeClr val="tx1"/>
                </a:solidFill>
                <a:effectLst/>
                <a:latin typeface="+mn-lt"/>
                <a:ea typeface="+mn-ea"/>
                <a:cs typeface="+mn-cs"/>
              </a:rPr>
              <a:t>למה לא להעביר לנחל נקי?</a:t>
            </a:r>
            <a:r>
              <a:rPr lang="he-IL" sz="1200" kern="1200" dirty="0">
                <a:solidFill>
                  <a:schemeClr val="tx1"/>
                </a:solidFill>
                <a:effectLst/>
                <a:latin typeface="+mn-lt"/>
                <a:ea typeface="+mn-ea"/>
                <a:cs typeface="+mn-cs"/>
              </a:rPr>
              <a:t> האוכלוסייה קטנה וחלשה מדי, ויש סיכוי שלא תצליח לשגשג.</a:t>
            </a:r>
            <a:endParaRPr lang="en-IL" sz="1200" kern="1200" dirty="0">
              <a:solidFill>
                <a:schemeClr val="tx1"/>
              </a:solidFill>
              <a:effectLst/>
              <a:latin typeface="+mn-lt"/>
              <a:ea typeface="+mn-ea"/>
              <a:cs typeface="+mn-cs"/>
            </a:endParaRPr>
          </a:p>
          <a:p>
            <a:pPr rtl="1"/>
            <a:r>
              <a:rPr lang="he-IL" sz="1200" b="1" kern="1200" dirty="0">
                <a:solidFill>
                  <a:schemeClr val="tx1"/>
                </a:solidFill>
                <a:effectLst/>
                <a:latin typeface="+mn-lt"/>
                <a:ea typeface="+mn-ea"/>
                <a:cs typeface="+mn-cs"/>
              </a:rPr>
              <a:t>למה להעביר לגרעין רבייה?</a:t>
            </a:r>
            <a:r>
              <a:rPr lang="he-IL" sz="1200" kern="1200" dirty="0">
                <a:solidFill>
                  <a:schemeClr val="tx1"/>
                </a:solidFill>
                <a:effectLst/>
                <a:latin typeface="+mn-lt"/>
                <a:ea typeface="+mn-ea"/>
                <a:cs typeface="+mn-cs"/>
              </a:rPr>
              <a:t> האוכלוסייה קטנה וחלשה מדי. צריך לאושש אותה ולשפר את סיכויי הפרטים להתרבות.</a:t>
            </a:r>
            <a:endParaRPr lang="en-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a:t>
            </a:r>
            <a:r>
              <a:rPr lang="he-IL" sz="1200" u="sng" kern="1200" dirty="0">
                <a:solidFill>
                  <a:schemeClr val="tx1"/>
                </a:solidFill>
                <a:effectLst/>
                <a:latin typeface="+mn-lt"/>
                <a:ea typeface="+mn-ea"/>
                <a:cs typeface="+mn-cs"/>
              </a:rPr>
              <a:t> גרעין רבייה:</a:t>
            </a:r>
            <a:endParaRPr lang="en-IL" sz="1200" kern="1200" dirty="0">
              <a:solidFill>
                <a:schemeClr val="tx1"/>
              </a:solidFill>
              <a:effectLst/>
              <a:latin typeface="+mn-lt"/>
              <a:ea typeface="+mn-ea"/>
              <a:cs typeface="+mn-cs"/>
            </a:endParaRPr>
          </a:p>
          <a:p>
            <a:r>
              <a:rPr lang="he-IL" sz="1200" kern="1200" dirty="0">
                <a:solidFill>
                  <a:schemeClr val="tx1"/>
                </a:solidFill>
                <a:effectLst/>
                <a:latin typeface="+mn-lt"/>
                <a:ea typeface="+mn-ea"/>
                <a:cs typeface="+mn-cs"/>
              </a:rPr>
              <a:t>קבוצה של פרטים ממין הנמצא בסכנת הכחדה, שמגודלת ומתרבה בשבי, בתנאים מוגנים, במטרה לשמר את המין, ובמידת האפשר להשיבו לטבע.</a:t>
            </a:r>
            <a:endParaRPr lang="he-IL" altLang="en-US" dirty="0"/>
          </a:p>
        </p:txBody>
      </p:sp>
    </p:spTree>
    <p:extLst>
      <p:ext uri="{BB962C8B-B14F-4D97-AF65-F5344CB8AC3E}">
        <p14:creationId xmlns:p14="http://schemas.microsoft.com/office/powerpoint/2010/main" val="2884155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93A072-6F94-4E8E-ADB7-9D25A202A3A3}" type="slidenum">
              <a:rPr lang="ar-SA" altLang="en-US"/>
              <a:pPr/>
              <a:t>6</a:t>
            </a:fld>
            <a:endParaRPr lang="en-US" alt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pPr rtl="1"/>
            <a:r>
              <a:rPr lang="he-IL" sz="1200" kern="1200" dirty="0">
                <a:solidFill>
                  <a:schemeClr val="tx1"/>
                </a:solidFill>
                <a:effectLst/>
                <a:latin typeface="+mn-lt"/>
                <a:ea typeface="+mn-ea"/>
                <a:cs typeface="+mn-cs"/>
              </a:rPr>
              <a:t>ד"ר גורן הוא חוקר מאוניברסיטת תל אביב. הוא עבד בשיתוף פעולה עם רשות הטבע והגנים ורשות נחל הירקון, ויחד הוחלט להעביר את הדגים לחוות מחקר, שיקום ורבייה של המין באוניברסיטת תל אביב. בחווה זו נערכו מחקרים על התנאים הדרושים לדגי לבנון הירקון על מנת לשרוד ולהתרבות בהצלחה. </a:t>
            </a:r>
            <a:endParaRPr lang="en-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החוקרים ניסו לספק מגוון של משטחי הטלה, אבל הלבנונים לא התרבו ולא הטילו ביצים. </a:t>
            </a:r>
            <a:r>
              <a:rPr lang="he-IL" sz="1200" b="1" kern="1200" dirty="0">
                <a:solidFill>
                  <a:schemeClr val="tx1"/>
                </a:solidFill>
                <a:effectLst/>
                <a:latin typeface="+mn-lt"/>
                <a:ea typeface="+mn-ea"/>
                <a:cs typeface="+mn-cs"/>
              </a:rPr>
              <a:t>מה אפשר לעשות? </a:t>
            </a:r>
            <a:endParaRPr lang="en-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החוקרים ניסו במעבדה תנאים שונים שיעודדו את הלבנונים להטיל ביצים: טמפרטורות שונות, משטרי הארה שונים ומגוון מצעי הטלה.  </a:t>
            </a:r>
            <a:endParaRPr lang="en-IL" sz="1200" kern="1200" dirty="0">
              <a:solidFill>
                <a:schemeClr val="tx1"/>
              </a:solidFill>
              <a:effectLst/>
              <a:latin typeface="+mn-lt"/>
              <a:ea typeface="+mn-ea"/>
              <a:cs typeface="+mn-cs"/>
            </a:endParaRPr>
          </a:p>
          <a:p>
            <a:r>
              <a:rPr lang="he-IL" sz="1200" kern="1200" dirty="0">
                <a:solidFill>
                  <a:schemeClr val="tx1"/>
                </a:solidFill>
                <a:effectLst/>
                <a:latin typeface="+mn-lt"/>
                <a:ea typeface="+mn-ea"/>
                <a:cs typeface="+mn-cs"/>
              </a:rPr>
              <a:t>החוקרים חילקו את הדגים לכמה בריכות, ובכל בריכה שמו חומרי מצע אחרים כדי לעודד אותם להטיל ביצים. </a:t>
            </a:r>
            <a:r>
              <a:rPr lang="he-IL" sz="1200" b="1" kern="1200" dirty="0">
                <a:solidFill>
                  <a:schemeClr val="tx1"/>
                </a:solidFill>
                <a:effectLst/>
                <a:latin typeface="+mn-lt"/>
                <a:ea typeface="+mn-ea"/>
                <a:cs typeface="+mn-cs"/>
              </a:rPr>
              <a:t>מה אתם הייתם מנסים?</a:t>
            </a:r>
            <a:r>
              <a:rPr lang="he-IL" sz="1200" kern="1200" dirty="0">
                <a:solidFill>
                  <a:schemeClr val="tx1"/>
                </a:solidFill>
                <a:effectLst/>
                <a:latin typeface="+mn-lt"/>
                <a:ea typeface="+mn-ea"/>
                <a:cs typeface="+mn-cs"/>
              </a:rPr>
              <a:t> </a:t>
            </a:r>
            <a:endParaRPr lang="en-IL"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4644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93A072-6F94-4E8E-ADB7-9D25A202A3A3}" type="slidenum">
              <a:rPr lang="ar-SA" altLang="en-US"/>
              <a:pPr/>
              <a:t>7</a:t>
            </a:fld>
            <a:endParaRPr lang="en-US" alt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pPr rtl="1"/>
            <a:r>
              <a:rPr lang="he-IL" sz="1200" kern="1200" dirty="0">
                <a:solidFill>
                  <a:schemeClr val="tx1"/>
                </a:solidFill>
                <a:effectLst/>
                <a:latin typeface="+mn-lt"/>
                <a:ea typeface="+mn-ea"/>
                <a:cs typeface="+mn-cs"/>
              </a:rPr>
              <a:t>הצוות של ד"ר גורן הופתע מאוד שהדגים לא התרבו בסביבה ששמו בה ענפים, אלא דווקא בסביבה שבה שמו לבני ריצוף משתלבות. כנראה שהמבנה הזה דומה למצע האבנים הטבעי בנחל. </a:t>
            </a:r>
            <a:endParaRPr lang="en-IL"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280735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93A072-6F94-4E8E-ADB7-9D25A202A3A3}" type="slidenum">
              <a:rPr lang="ar-SA" altLang="en-US"/>
              <a:pPr/>
              <a:t>8</a:t>
            </a:fld>
            <a:endParaRPr lang="en-US" alt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pPr rtl="1"/>
            <a:r>
              <a:rPr lang="he-IL" sz="1200" kern="1200" dirty="0">
                <a:solidFill>
                  <a:schemeClr val="tx1"/>
                </a:solidFill>
                <a:effectLst/>
                <a:latin typeface="+mn-lt"/>
                <a:ea typeface="+mn-ea"/>
                <a:cs typeface="+mn-cs"/>
              </a:rPr>
              <a:t>הצוות הוסיף בריכות עם לבני ריצוף משתלבות והלבנונים התרבו בהצלחה. בשנים 2002 ו-2003 שחררו חלק מהדגים הצעירים לנחל הירקון.</a:t>
            </a:r>
            <a:endParaRPr lang="en-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IL" sz="1200" kern="1200" dirty="0">
              <a:solidFill>
                <a:schemeClr val="tx1"/>
              </a:solidFill>
              <a:effectLst/>
              <a:latin typeface="+mn-lt"/>
              <a:ea typeface="+mn-ea"/>
              <a:cs typeface="+mn-cs"/>
            </a:endParaRPr>
          </a:p>
          <a:p>
            <a:r>
              <a:rPr lang="he-IL" sz="1200" kern="1200" dirty="0">
                <a:solidFill>
                  <a:schemeClr val="tx1"/>
                </a:solidFill>
                <a:effectLst/>
                <a:latin typeface="+mn-lt"/>
                <a:ea typeface="+mn-ea"/>
                <a:cs typeface="+mn-cs"/>
              </a:rPr>
              <a:t>אחרי השחרור חזר צוות המחקר וערך סקר בנחל הירקון. כלומר, אנשי הצוות הגיעו ל-11 נקודות מסומנות בנחל וערכו תצפיות. הסוקרים תיעדו את מה שראו: האם נמצאו דגים? אם כן – כמה? ובאיזה גודל הם היו?  אנשי הצוות מצאו רק פרטים בוגרים, ללא ביצים או דגיגים.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52652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9F93A072-6F94-4E8E-ADB7-9D25A202A3A3}" type="slidenum">
              <a:rPr kumimoji="0" lang="ar-SA"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pPr rtl="1"/>
            <a:r>
              <a:rPr lang="he-IL" sz="1200" b="1" kern="1200" dirty="0">
                <a:solidFill>
                  <a:schemeClr val="tx1"/>
                </a:solidFill>
                <a:effectLst/>
                <a:latin typeface="+mn-lt"/>
                <a:ea typeface="+mn-ea"/>
                <a:cs typeface="+mn-cs"/>
              </a:rPr>
              <a:t>מה לדעתכם יכולה להיות הסיבה לכך שאין דגיגים קטנים או ביצים? </a:t>
            </a:r>
            <a:endParaRPr lang="en-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דגים אחרים טורפים את הדגיגים / המים מזוהמים מדי והדגיגים לא שורדים /  הדגים בכלל לא מתרבים </a:t>
            </a:r>
            <a:endParaRPr lang="en-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תוצאות הסקר מראות שהדגים מצליחים לשרוד ולא נטרפים, אבל לא מצליחים להתרבות. </a:t>
            </a:r>
            <a:r>
              <a:rPr lang="he-IL" sz="1200" b="1" kern="1200" dirty="0">
                <a:solidFill>
                  <a:schemeClr val="tx1"/>
                </a:solidFill>
                <a:effectLst/>
                <a:latin typeface="+mn-lt"/>
                <a:ea typeface="+mn-ea"/>
                <a:cs typeface="+mn-cs"/>
              </a:rPr>
              <a:t>מה יכולה להיות הסיבה לכך, לדעתכם?</a:t>
            </a:r>
            <a:endParaRPr lang="en-IL" sz="1200" kern="1200" dirty="0">
              <a:solidFill>
                <a:schemeClr val="tx1"/>
              </a:solidFill>
              <a:effectLst/>
              <a:latin typeface="+mn-lt"/>
              <a:ea typeface="+mn-ea"/>
              <a:cs typeface="+mn-cs"/>
            </a:endParaRPr>
          </a:p>
          <a:p>
            <a:r>
              <a:rPr lang="he-IL" sz="1200" kern="1200" dirty="0">
                <a:solidFill>
                  <a:schemeClr val="tx1"/>
                </a:solidFill>
                <a:effectLst/>
                <a:latin typeface="+mn-lt"/>
                <a:ea typeface="+mn-ea"/>
                <a:cs typeface="+mn-cs"/>
              </a:rPr>
              <a:t>קרקעית הנחל הזדהמה והדגים לא הצליחו להטיל ביצים במקום מוגן ולהצמיד אותן לסלעים. </a:t>
            </a:r>
            <a:r>
              <a:rPr lang="he-IL" sz="1200" b="1" kern="1200" dirty="0">
                <a:solidFill>
                  <a:schemeClr val="tx1"/>
                </a:solidFill>
                <a:effectLst/>
                <a:latin typeface="+mn-lt"/>
                <a:ea typeface="+mn-ea"/>
                <a:cs typeface="+mn-cs"/>
              </a:rPr>
              <a:t>מה אפשר לעשות עכשיו?</a:t>
            </a:r>
            <a:endParaRPr lang="en-US" sz="1200" b="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66689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7" name="תמונה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תמונה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ext uri="{BB962C8B-B14F-4D97-AF65-F5344CB8AC3E}">
        <p14:creationId xmlns:p14="http://schemas.microsoft.com/office/powerpoint/2010/main" val="370504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C1356E1-AE79-49F2-AA96-E9218F89E348}" type="datetime8">
              <a:rPr lang="he-IL" smtClean="0"/>
              <a:t>10 אוגוסט 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AD2BA8E-22EA-43C5-B947-4174F21CC928}" type="slidenum">
              <a:rPr lang="en-US" smtClean="0"/>
              <a:t>‹#›</a:t>
            </a:fld>
            <a:endParaRPr lang="en-US"/>
          </a:p>
        </p:txBody>
      </p:sp>
    </p:spTree>
    <p:extLst>
      <p:ext uri="{BB962C8B-B14F-4D97-AF65-F5344CB8AC3E}">
        <p14:creationId xmlns:p14="http://schemas.microsoft.com/office/powerpoint/2010/main" val="215660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7F00A8-50B7-4A40-8AB3-4E102348DAD3}" type="datetime8">
              <a:rPr lang="he-IL" smtClean="0"/>
              <a:t>10 אוגוסט 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AD2BA8E-22EA-43C5-B947-4174F21CC928}" type="slidenum">
              <a:rPr lang="en-US" smtClean="0"/>
              <a:t>‹#›</a:t>
            </a:fld>
            <a:endParaRPr lang="en-US"/>
          </a:p>
        </p:txBody>
      </p:sp>
    </p:spTree>
    <p:extLst>
      <p:ext uri="{BB962C8B-B14F-4D97-AF65-F5344CB8AC3E}">
        <p14:creationId xmlns:p14="http://schemas.microsoft.com/office/powerpoint/2010/main" val="3016099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pic>
        <p:nvPicPr>
          <p:cNvPr id="7" name="תמונה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60100" y="0"/>
            <a:ext cx="1231900" cy="6858000"/>
          </a:xfrm>
          <a:prstGeom prst="rect">
            <a:avLst/>
          </a:prstGeom>
        </p:spPr>
      </p:pic>
    </p:spTree>
    <p:extLst>
      <p:ext uri="{BB962C8B-B14F-4D97-AF65-F5344CB8AC3E}">
        <p14:creationId xmlns:p14="http://schemas.microsoft.com/office/powerpoint/2010/main" val="2977089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BACKGROUND">
    <p:spTree>
      <p:nvGrpSpPr>
        <p:cNvPr id="1" name=""/>
        <p:cNvGrpSpPr/>
        <p:nvPr/>
      </p:nvGrpSpPr>
      <p:grpSpPr>
        <a:xfrm>
          <a:off x="0" y="0"/>
          <a:ext cx="0" cy="0"/>
          <a:chOff x="0" y="0"/>
          <a:chExt cx="0" cy="0"/>
        </a:xfrm>
      </p:grpSpPr>
      <p:pic>
        <p:nvPicPr>
          <p:cNvPr id="7" name="תמונה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60100" y="0"/>
            <a:ext cx="1231900" cy="6858000"/>
          </a:xfrm>
          <a:prstGeom prst="rect">
            <a:avLst/>
          </a:prstGeom>
        </p:spPr>
      </p:pic>
    </p:spTree>
    <p:extLst>
      <p:ext uri="{BB962C8B-B14F-4D97-AF65-F5344CB8AC3E}">
        <p14:creationId xmlns:p14="http://schemas.microsoft.com/office/powerpoint/2010/main" val="2274199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VER PAGE">
    <p:spTree>
      <p:nvGrpSpPr>
        <p:cNvPr id="1" name=""/>
        <p:cNvGrpSpPr/>
        <p:nvPr/>
      </p:nvGrpSpPr>
      <p:grpSpPr>
        <a:xfrm>
          <a:off x="0" y="0"/>
          <a:ext cx="0" cy="0"/>
          <a:chOff x="0" y="0"/>
          <a:chExt cx="0" cy="0"/>
        </a:xfrm>
      </p:grpSpPr>
      <p:pic>
        <p:nvPicPr>
          <p:cNvPr id="7" name="תמונה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תמונה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ext uri="{BB962C8B-B14F-4D97-AF65-F5344CB8AC3E}">
        <p14:creationId xmlns:p14="http://schemas.microsoft.com/office/powerpoint/2010/main" val="2441837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UE BACKGROUND">
    <p:spTree>
      <p:nvGrpSpPr>
        <p:cNvPr id="1" name=""/>
        <p:cNvGrpSpPr/>
        <p:nvPr/>
      </p:nvGrpSpPr>
      <p:grpSpPr>
        <a:xfrm>
          <a:off x="0" y="0"/>
          <a:ext cx="0" cy="0"/>
          <a:chOff x="0" y="0"/>
          <a:chExt cx="0" cy="0"/>
        </a:xfrm>
      </p:grpSpPr>
      <p:pic>
        <p:nvPicPr>
          <p:cNvPr id="7" name="תמונה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60100" y="0"/>
            <a:ext cx="1231900" cy="6858000"/>
          </a:xfrm>
          <a:prstGeom prst="rect">
            <a:avLst/>
          </a:prstGeom>
        </p:spPr>
      </p:pic>
    </p:spTree>
    <p:extLst>
      <p:ext uri="{BB962C8B-B14F-4D97-AF65-F5344CB8AC3E}">
        <p14:creationId xmlns:p14="http://schemas.microsoft.com/office/powerpoint/2010/main" val="2529141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IGHT BACKGROUND">
    <p:spTree>
      <p:nvGrpSpPr>
        <p:cNvPr id="1" name=""/>
        <p:cNvGrpSpPr/>
        <p:nvPr/>
      </p:nvGrpSpPr>
      <p:grpSpPr>
        <a:xfrm>
          <a:off x="0" y="0"/>
          <a:ext cx="0" cy="0"/>
          <a:chOff x="0" y="0"/>
          <a:chExt cx="0" cy="0"/>
        </a:xfrm>
      </p:grpSpPr>
      <p:pic>
        <p:nvPicPr>
          <p:cNvPr id="7" name="תמונה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60100" y="0"/>
            <a:ext cx="1231900" cy="6858000"/>
          </a:xfrm>
          <a:prstGeom prst="rect">
            <a:avLst/>
          </a:prstGeom>
        </p:spPr>
      </p:pic>
    </p:spTree>
    <p:extLst>
      <p:ext uri="{BB962C8B-B14F-4D97-AF65-F5344CB8AC3E}">
        <p14:creationId xmlns:p14="http://schemas.microsoft.com/office/powerpoint/2010/main" val="660701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777875"/>
          </a:xfrm>
        </p:spPr>
        <p:txBody>
          <a:bodyPr/>
          <a:lstStyle/>
          <a:p>
            <a:r>
              <a:rPr lang="en-US"/>
              <a:t>Click to edit Master title style</a:t>
            </a:r>
          </a:p>
        </p:txBody>
      </p:sp>
      <p:sp>
        <p:nvSpPr>
          <p:cNvPr id="3" name="ClipArt Placeholder 2"/>
          <p:cNvSpPr>
            <a:spLocks noGrp="1"/>
          </p:cNvSpPr>
          <p:nvPr>
            <p:ph type="clipArt" sz="half" idx="1"/>
          </p:nvPr>
        </p:nvSpPr>
        <p:spPr>
          <a:xfrm>
            <a:off x="609600" y="1308100"/>
            <a:ext cx="5384800" cy="4929188"/>
          </a:xfrm>
        </p:spPr>
        <p:txBody>
          <a:bodyPr/>
          <a:lstStyle/>
          <a:p>
            <a:pPr lvl="0"/>
            <a:endParaRPr lang="en-US" noProof="0"/>
          </a:p>
        </p:txBody>
      </p:sp>
      <p:sp>
        <p:nvSpPr>
          <p:cNvPr id="4" name="Text Placeholder 3"/>
          <p:cNvSpPr>
            <a:spLocks noGrp="1"/>
          </p:cNvSpPr>
          <p:nvPr>
            <p:ph type="body" sz="half" idx="2"/>
          </p:nvPr>
        </p:nvSpPr>
        <p:spPr>
          <a:xfrm>
            <a:off x="6197600" y="1308100"/>
            <a:ext cx="5384800" cy="492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793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מציין מיקום של תאריך 3"/>
          <p:cNvSpPr>
            <a:spLocks noGrp="1"/>
          </p:cNvSpPr>
          <p:nvPr>
            <p:ph type="dt" sz="half" idx="10"/>
          </p:nvPr>
        </p:nvSpPr>
        <p:spPr>
          <a:xfrm>
            <a:off x="8610600" y="6356350"/>
            <a:ext cx="2743200" cy="365125"/>
          </a:xfrm>
          <a:prstGeom prst="rect">
            <a:avLst/>
          </a:prstGeom>
        </p:spPr>
        <p:txBody>
          <a:bodyPr/>
          <a:lstStyle/>
          <a:p>
            <a:fld id="{467EA05E-EBB6-41CB-A306-8F00592A0949}" type="datetime8">
              <a:rPr lang="he-IL" smtClean="0"/>
              <a:t>10 אוגוסט 25</a:t>
            </a:fld>
            <a:endParaRPr lang="he-IL"/>
          </a:p>
        </p:txBody>
      </p:sp>
      <p:sp>
        <p:nvSpPr>
          <p:cNvPr id="5" name="מציין מיקום של כותרת תחתונה 4"/>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838200" y="6356350"/>
            <a:ext cx="2743200" cy="365125"/>
          </a:xfrm>
          <a:prstGeom prst="rect">
            <a:avLst/>
          </a:prstGeom>
        </p:spPr>
        <p:txBody>
          <a:bodyPr/>
          <a:lstStyle/>
          <a:p>
            <a:fld id="{1665B659-4B66-4CE5-AF50-9DBB515F15F6}" type="slidenum">
              <a:rPr lang="he-IL" smtClean="0"/>
              <a:t>‹#›</a:t>
            </a:fld>
            <a:endParaRPr lang="he-IL"/>
          </a:p>
        </p:txBody>
      </p:sp>
      <p:pic>
        <p:nvPicPr>
          <p:cNvPr id="7" name="תמונה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67" y="0"/>
            <a:ext cx="12192000" cy="6858000"/>
          </a:xfrm>
          <a:prstGeom prst="rect">
            <a:avLst/>
          </a:prstGeom>
        </p:spPr>
      </p:pic>
      <p:pic>
        <p:nvPicPr>
          <p:cNvPr id="8" name="תמונה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
        <p:nvSpPr>
          <p:cNvPr id="10" name="Text Placeholder 9"/>
          <p:cNvSpPr>
            <a:spLocks noGrp="1"/>
          </p:cNvSpPr>
          <p:nvPr>
            <p:ph type="body" sz="quarter" idx="13"/>
          </p:nvPr>
        </p:nvSpPr>
        <p:spPr>
          <a:xfrm>
            <a:off x="6858530" y="1449388"/>
            <a:ext cx="4808537" cy="2860675"/>
          </a:xfrm>
        </p:spPr>
        <p:txBody>
          <a:bodyPr>
            <a:noAutofit/>
          </a:bodyPr>
          <a:lstStyle>
            <a:lvl1pPr marL="0" indent="0">
              <a:buNone/>
              <a:defRPr sz="5400">
                <a:solidFill>
                  <a:schemeClr val="bg2"/>
                </a:solidFill>
              </a:defRPr>
            </a:lvl1pPr>
            <a:lvl2pPr marL="457200" indent="0">
              <a:buNone/>
              <a:defRPr sz="5400">
                <a:solidFill>
                  <a:schemeClr val="bg2"/>
                </a:solidFill>
              </a:defRPr>
            </a:lvl2pPr>
            <a:lvl3pPr marL="914400" indent="0">
              <a:buNone/>
              <a:defRPr sz="5400">
                <a:solidFill>
                  <a:schemeClr val="bg2"/>
                </a:solidFill>
              </a:defRPr>
            </a:lvl3pPr>
            <a:lvl4pPr marL="1371600" indent="0">
              <a:buNone/>
              <a:defRPr sz="5400">
                <a:solidFill>
                  <a:schemeClr val="bg2"/>
                </a:solidFill>
              </a:defRPr>
            </a:lvl4pPr>
            <a:lvl5pPr marL="1828800" indent="0">
              <a:buNone/>
              <a:defRPr sz="5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3242970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שני תכנים">
    <p:spTree>
      <p:nvGrpSpPr>
        <p:cNvPr id="1" name=""/>
        <p:cNvGrpSpPr/>
        <p:nvPr/>
      </p:nvGrpSpPr>
      <p:grpSpPr>
        <a:xfrm>
          <a:off x="0" y="0"/>
          <a:ext cx="0" cy="0"/>
          <a:chOff x="0" y="0"/>
          <a:chExt cx="0" cy="0"/>
        </a:xfrm>
      </p:grpSpPr>
      <p:pic>
        <p:nvPicPr>
          <p:cNvPr id="8" name="תמונה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0100" y="0"/>
            <a:ext cx="1231900" cy="6858000"/>
          </a:xfrm>
          <a:prstGeom prst="rect">
            <a:avLst/>
          </a:prstGeom>
        </p:spPr>
      </p:pic>
      <p:sp>
        <p:nvSpPr>
          <p:cNvPr id="9" name="TextBox 8"/>
          <p:cNvSpPr txBox="1"/>
          <p:nvPr userDrawn="1"/>
        </p:nvSpPr>
        <p:spPr>
          <a:xfrm>
            <a:off x="11002816" y="866323"/>
            <a:ext cx="1146468" cy="323165"/>
          </a:xfrm>
          <a:prstGeom prst="rect">
            <a:avLst/>
          </a:prstGeom>
          <a:noFill/>
        </p:spPr>
        <p:txBody>
          <a:bodyPr wrap="none" rtlCol="1">
            <a:spAutoFit/>
          </a:bodyPr>
          <a:lstStyle/>
          <a:p>
            <a:r>
              <a:rPr lang="he-IL" sz="1500" dirty="0">
                <a:solidFill>
                  <a:srgbClr val="FDFFFF"/>
                </a:solidFill>
                <a:latin typeface="OpenSansHebrew-Bold" panose="00000800000000000000" pitchFamily="2" charset="-79"/>
                <a:cs typeface="OpenSansHebrew-Bold" panose="00000800000000000000" pitchFamily="2" charset="-79"/>
              </a:rPr>
              <a:t>קמפוס טבע</a:t>
            </a:r>
          </a:p>
        </p:txBody>
      </p:sp>
      <p:sp>
        <p:nvSpPr>
          <p:cNvPr id="10" name="כותרת 1"/>
          <p:cNvSpPr>
            <a:spLocks noGrp="1"/>
          </p:cNvSpPr>
          <p:nvPr>
            <p:ph type="title"/>
          </p:nvPr>
        </p:nvSpPr>
        <p:spPr>
          <a:xfrm>
            <a:off x="347134" y="365125"/>
            <a:ext cx="10244666" cy="1325563"/>
          </a:xfrm>
        </p:spPr>
        <p:txBody>
          <a:bodyPr/>
          <a:lstStyle>
            <a:lvl1pPr>
              <a:defRPr>
                <a:solidFill>
                  <a:srgbClr val="005574"/>
                </a:solidFill>
              </a:defRPr>
            </a:lvl1pPr>
          </a:lstStyle>
          <a:p>
            <a:r>
              <a:rPr lang="en-US"/>
              <a:t>Click to edit Master title style</a:t>
            </a:r>
            <a:endParaRPr lang="he-IL"/>
          </a:p>
        </p:txBody>
      </p:sp>
      <p:sp>
        <p:nvSpPr>
          <p:cNvPr id="11" name="מציין מיקום תוכן 2"/>
          <p:cNvSpPr>
            <a:spLocks noGrp="1"/>
          </p:cNvSpPr>
          <p:nvPr>
            <p:ph idx="1"/>
          </p:nvPr>
        </p:nvSpPr>
        <p:spPr>
          <a:xfrm>
            <a:off x="347134" y="1825625"/>
            <a:ext cx="10244666" cy="4351338"/>
          </a:xfrm>
        </p:spPr>
        <p:txBody>
          <a:bodyPr/>
          <a:lstStyle>
            <a:lvl1pPr>
              <a:defRPr>
                <a:solidFill>
                  <a:srgbClr val="005574"/>
                </a:solidFill>
              </a:defRPr>
            </a:lvl1pPr>
            <a:lvl2pPr>
              <a:defRPr>
                <a:solidFill>
                  <a:srgbClr val="005574"/>
                </a:solidFill>
              </a:defRPr>
            </a:lvl2pPr>
            <a:lvl3pPr>
              <a:defRPr>
                <a:solidFill>
                  <a:srgbClr val="005574"/>
                </a:solidFill>
              </a:defRPr>
            </a:lvl3pPr>
            <a:lvl4pPr>
              <a:defRPr>
                <a:solidFill>
                  <a:srgbClr val="005574"/>
                </a:solidFill>
              </a:defRPr>
            </a:lvl4pPr>
            <a:lvl5pPr>
              <a:defRPr>
                <a:solidFill>
                  <a:srgbClr val="00557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369430206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23957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כותרת ותוכן">
    <p:spTree>
      <p:nvGrpSpPr>
        <p:cNvPr id="1" name=""/>
        <p:cNvGrpSpPr/>
        <p:nvPr/>
      </p:nvGrpSpPr>
      <p:grpSpPr>
        <a:xfrm>
          <a:off x="0" y="0"/>
          <a:ext cx="0" cy="0"/>
          <a:chOff x="0" y="0"/>
          <a:chExt cx="0" cy="0"/>
        </a:xfrm>
      </p:grpSpPr>
      <p:sp>
        <p:nvSpPr>
          <p:cNvPr id="4" name="מציין מיקום של תאריך 3"/>
          <p:cNvSpPr>
            <a:spLocks noGrp="1"/>
          </p:cNvSpPr>
          <p:nvPr>
            <p:ph type="dt" sz="half" idx="10"/>
          </p:nvPr>
        </p:nvSpPr>
        <p:spPr>
          <a:xfrm>
            <a:off x="8610600" y="6356350"/>
            <a:ext cx="2743200" cy="365125"/>
          </a:xfrm>
          <a:prstGeom prst="rect">
            <a:avLst/>
          </a:prstGeom>
        </p:spPr>
        <p:txBody>
          <a:bodyPr/>
          <a:lstStyle/>
          <a:p>
            <a:fld id="{A6411243-DC6B-4F2D-AE1E-1B5FA9C759B9}" type="datetime8">
              <a:rPr lang="he-IL" smtClean="0"/>
              <a:t>10 אוגוסט 25</a:t>
            </a:fld>
            <a:endParaRPr lang="he-IL"/>
          </a:p>
        </p:txBody>
      </p:sp>
      <p:sp>
        <p:nvSpPr>
          <p:cNvPr id="5" name="מציין מיקום של כותרת תחתונה 4"/>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838200" y="6356350"/>
            <a:ext cx="2743200" cy="365125"/>
          </a:xfrm>
          <a:prstGeom prst="rect">
            <a:avLst/>
          </a:prstGeom>
        </p:spPr>
        <p:txBody>
          <a:bodyPr/>
          <a:lstStyle/>
          <a:p>
            <a:fld id="{1665B659-4B66-4CE5-AF50-9DBB515F15F6}" type="slidenum">
              <a:rPr lang="he-IL" smtClean="0"/>
              <a:t>‹#›</a:t>
            </a:fld>
            <a:endParaRPr lang="he-IL"/>
          </a:p>
        </p:txBody>
      </p:sp>
      <p:pic>
        <p:nvPicPr>
          <p:cNvPr id="8" name="תמונה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0100" y="0"/>
            <a:ext cx="1231900" cy="6858000"/>
          </a:xfrm>
          <a:prstGeom prst="rect">
            <a:avLst/>
          </a:prstGeom>
        </p:spPr>
      </p:pic>
      <p:sp>
        <p:nvSpPr>
          <p:cNvPr id="9" name="TextBox 8"/>
          <p:cNvSpPr txBox="1"/>
          <p:nvPr userDrawn="1"/>
        </p:nvSpPr>
        <p:spPr>
          <a:xfrm>
            <a:off x="11002816" y="866323"/>
            <a:ext cx="1146468" cy="323165"/>
          </a:xfrm>
          <a:prstGeom prst="rect">
            <a:avLst/>
          </a:prstGeom>
          <a:noFill/>
        </p:spPr>
        <p:txBody>
          <a:bodyPr wrap="none" rtlCol="1">
            <a:spAutoFit/>
          </a:bodyPr>
          <a:lstStyle/>
          <a:p>
            <a:r>
              <a:rPr lang="he-IL" sz="1500" dirty="0">
                <a:solidFill>
                  <a:srgbClr val="11647E"/>
                </a:solidFill>
                <a:latin typeface="OpenSansHebrew-Bold" panose="00000800000000000000" pitchFamily="2" charset="-79"/>
                <a:cs typeface="OpenSansHebrew-Bold" panose="00000800000000000000" pitchFamily="2" charset="-79"/>
              </a:rPr>
              <a:t>קמפוס טבע</a:t>
            </a:r>
          </a:p>
        </p:txBody>
      </p:sp>
      <p:sp>
        <p:nvSpPr>
          <p:cNvPr id="10" name="כותרת 1"/>
          <p:cNvSpPr>
            <a:spLocks noGrp="1"/>
          </p:cNvSpPr>
          <p:nvPr>
            <p:ph type="title"/>
          </p:nvPr>
        </p:nvSpPr>
        <p:spPr>
          <a:xfrm>
            <a:off x="347134" y="365125"/>
            <a:ext cx="10244666" cy="1325563"/>
          </a:xfrm>
        </p:spPr>
        <p:txBody>
          <a:bodyPr/>
          <a:lstStyle>
            <a:lvl1pPr>
              <a:defRPr>
                <a:solidFill>
                  <a:schemeClr val="bg2"/>
                </a:solidFill>
              </a:defRPr>
            </a:lvl1pPr>
          </a:lstStyle>
          <a:p>
            <a:r>
              <a:rPr lang="en-US"/>
              <a:t>Click to edit Master title style</a:t>
            </a:r>
            <a:endParaRPr lang="he-IL"/>
          </a:p>
        </p:txBody>
      </p:sp>
      <p:sp>
        <p:nvSpPr>
          <p:cNvPr id="11" name="מציין מיקום תוכן 2"/>
          <p:cNvSpPr>
            <a:spLocks noGrp="1"/>
          </p:cNvSpPr>
          <p:nvPr>
            <p:ph idx="1"/>
          </p:nvPr>
        </p:nvSpPr>
        <p:spPr>
          <a:xfrm>
            <a:off x="4732867" y="1825625"/>
            <a:ext cx="5858933"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12" name="מציין מיקום תוכן 2"/>
          <p:cNvSpPr>
            <a:spLocks noGrp="1"/>
          </p:cNvSpPr>
          <p:nvPr>
            <p:ph idx="13"/>
          </p:nvPr>
        </p:nvSpPr>
        <p:spPr>
          <a:xfrm>
            <a:off x="347134" y="1825625"/>
            <a:ext cx="4190999"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1210195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מציין מיקום של תאריך 3"/>
          <p:cNvSpPr>
            <a:spLocks noGrp="1"/>
          </p:cNvSpPr>
          <p:nvPr>
            <p:ph type="dt" sz="half" idx="10"/>
          </p:nvPr>
        </p:nvSpPr>
        <p:spPr>
          <a:xfrm>
            <a:off x="8610600" y="6356350"/>
            <a:ext cx="2743200" cy="365125"/>
          </a:xfrm>
          <a:prstGeom prst="rect">
            <a:avLst/>
          </a:prstGeom>
        </p:spPr>
        <p:txBody>
          <a:bodyPr/>
          <a:lstStyle/>
          <a:p>
            <a:fld id="{BF0BF0A8-4A33-4F8F-AC3D-85AF8182F0BA}" type="datetime8">
              <a:rPr lang="he-IL" smtClean="0"/>
              <a:t>10 אוגוסט 25</a:t>
            </a:fld>
            <a:endParaRPr lang="he-IL"/>
          </a:p>
        </p:txBody>
      </p:sp>
      <p:sp>
        <p:nvSpPr>
          <p:cNvPr id="5" name="מציין מיקום של כותרת תחתונה 4"/>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838200" y="6356350"/>
            <a:ext cx="2743200" cy="365125"/>
          </a:xfrm>
          <a:prstGeom prst="rect">
            <a:avLst/>
          </a:prstGeom>
        </p:spPr>
        <p:txBody>
          <a:bodyPr/>
          <a:lstStyle/>
          <a:p>
            <a:fld id="{1665B659-4B66-4CE5-AF50-9DBB515F15F6}" type="slidenum">
              <a:rPr lang="he-IL" smtClean="0"/>
              <a:t>‹#›</a:t>
            </a:fld>
            <a:endParaRPr lang="he-IL"/>
          </a:p>
        </p:txBody>
      </p:sp>
      <p:pic>
        <p:nvPicPr>
          <p:cNvPr id="7" name="תמונה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תמונה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60100" y="0"/>
            <a:ext cx="1231900" cy="6858000"/>
          </a:xfrm>
          <a:prstGeom prst="rect">
            <a:avLst/>
          </a:prstGeom>
        </p:spPr>
      </p:pic>
      <p:sp>
        <p:nvSpPr>
          <p:cNvPr id="9" name="TextBox 8"/>
          <p:cNvSpPr txBox="1"/>
          <p:nvPr userDrawn="1"/>
        </p:nvSpPr>
        <p:spPr>
          <a:xfrm>
            <a:off x="11002816" y="866323"/>
            <a:ext cx="1146468" cy="323165"/>
          </a:xfrm>
          <a:prstGeom prst="rect">
            <a:avLst/>
          </a:prstGeom>
          <a:noFill/>
        </p:spPr>
        <p:txBody>
          <a:bodyPr wrap="none" rtlCol="1">
            <a:spAutoFit/>
          </a:bodyPr>
          <a:lstStyle/>
          <a:p>
            <a:r>
              <a:rPr lang="he-IL" sz="1500" dirty="0">
                <a:solidFill>
                  <a:srgbClr val="FDFFFF"/>
                </a:solidFill>
                <a:latin typeface="OpenSansHebrew-Bold" panose="00000800000000000000" pitchFamily="2" charset="-79"/>
                <a:cs typeface="OpenSansHebrew-Bold" panose="00000800000000000000" pitchFamily="2" charset="-79"/>
              </a:rPr>
              <a:t>קמפוס טבע</a:t>
            </a:r>
          </a:p>
        </p:txBody>
      </p:sp>
      <p:sp>
        <p:nvSpPr>
          <p:cNvPr id="12" name="כותרת 1"/>
          <p:cNvSpPr txBox="1">
            <a:spLocks/>
          </p:cNvSpPr>
          <p:nvPr userDrawn="1"/>
        </p:nvSpPr>
        <p:spPr>
          <a:xfrm>
            <a:off x="347134" y="365125"/>
            <a:ext cx="10244666"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rgbClr val="005574"/>
                </a:solidFill>
                <a:latin typeface="+mj-lt"/>
                <a:ea typeface="+mj-ea"/>
                <a:cs typeface="+mj-cs"/>
              </a:defRPr>
            </a:lvl1pPr>
          </a:lstStyle>
          <a:p>
            <a:r>
              <a:rPr lang="en-US"/>
              <a:t>Click to edit Master title style</a:t>
            </a:r>
            <a:endParaRPr lang="he-IL"/>
          </a:p>
        </p:txBody>
      </p:sp>
      <p:sp>
        <p:nvSpPr>
          <p:cNvPr id="13" name="מציין מיקום תוכן 2"/>
          <p:cNvSpPr>
            <a:spLocks noGrp="1"/>
          </p:cNvSpPr>
          <p:nvPr>
            <p:ph idx="13"/>
          </p:nvPr>
        </p:nvSpPr>
        <p:spPr>
          <a:xfrm>
            <a:off x="4732867" y="1825625"/>
            <a:ext cx="5858933" cy="4351338"/>
          </a:xfrm>
        </p:spPr>
        <p:txBody>
          <a:bodyPr/>
          <a:lstStyle>
            <a:lvl1pPr>
              <a:defRPr>
                <a:solidFill>
                  <a:srgbClr val="005574"/>
                </a:solidFill>
              </a:defRPr>
            </a:lvl1pPr>
            <a:lvl2pPr>
              <a:defRPr>
                <a:solidFill>
                  <a:srgbClr val="005574"/>
                </a:solidFill>
              </a:defRPr>
            </a:lvl2pPr>
            <a:lvl3pPr>
              <a:defRPr>
                <a:solidFill>
                  <a:srgbClr val="005574"/>
                </a:solidFill>
              </a:defRPr>
            </a:lvl3pPr>
            <a:lvl4pPr>
              <a:defRPr>
                <a:solidFill>
                  <a:srgbClr val="005574"/>
                </a:solidFill>
              </a:defRPr>
            </a:lvl4pPr>
            <a:lvl5pPr>
              <a:defRPr>
                <a:solidFill>
                  <a:srgbClr val="00557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14" name="מציין מיקום תוכן 2"/>
          <p:cNvSpPr>
            <a:spLocks noGrp="1"/>
          </p:cNvSpPr>
          <p:nvPr>
            <p:ph idx="14"/>
          </p:nvPr>
        </p:nvSpPr>
        <p:spPr>
          <a:xfrm>
            <a:off x="347134" y="1825625"/>
            <a:ext cx="4190999" cy="4351338"/>
          </a:xfrm>
        </p:spPr>
        <p:txBody>
          <a:bodyPr/>
          <a:lstStyle>
            <a:lvl1pPr>
              <a:defRPr>
                <a:solidFill>
                  <a:srgbClr val="005574"/>
                </a:solidFill>
              </a:defRPr>
            </a:lvl1pPr>
            <a:lvl2pPr>
              <a:defRPr>
                <a:solidFill>
                  <a:srgbClr val="005574"/>
                </a:solidFill>
              </a:defRPr>
            </a:lvl2pPr>
            <a:lvl3pPr>
              <a:defRPr>
                <a:solidFill>
                  <a:srgbClr val="005574"/>
                </a:solidFill>
              </a:defRPr>
            </a:lvl3pPr>
            <a:lvl4pPr>
              <a:defRPr>
                <a:solidFill>
                  <a:srgbClr val="005574"/>
                </a:solidFill>
              </a:defRPr>
            </a:lvl4pPr>
            <a:lvl5pPr>
              <a:defRPr>
                <a:solidFill>
                  <a:srgbClr val="00557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891637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שני תכנים">
    <p:spTree>
      <p:nvGrpSpPr>
        <p:cNvPr id="1" name=""/>
        <p:cNvGrpSpPr/>
        <p:nvPr/>
      </p:nvGrpSpPr>
      <p:grpSpPr>
        <a:xfrm>
          <a:off x="0" y="0"/>
          <a:ext cx="0" cy="0"/>
          <a:chOff x="0" y="0"/>
          <a:chExt cx="0" cy="0"/>
        </a:xfrm>
      </p:grpSpPr>
      <p:pic>
        <p:nvPicPr>
          <p:cNvPr id="8" name="תמונה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0100" y="0"/>
            <a:ext cx="1231900" cy="6858000"/>
          </a:xfrm>
          <a:prstGeom prst="rect">
            <a:avLst/>
          </a:prstGeom>
        </p:spPr>
      </p:pic>
      <p:sp>
        <p:nvSpPr>
          <p:cNvPr id="9" name="TextBox 8"/>
          <p:cNvSpPr txBox="1"/>
          <p:nvPr userDrawn="1"/>
        </p:nvSpPr>
        <p:spPr>
          <a:xfrm>
            <a:off x="11002816" y="866323"/>
            <a:ext cx="1146468" cy="323165"/>
          </a:xfrm>
          <a:prstGeom prst="rect">
            <a:avLst/>
          </a:prstGeom>
          <a:noFill/>
        </p:spPr>
        <p:txBody>
          <a:bodyPr wrap="none" rtlCol="1">
            <a:spAutoFit/>
          </a:bodyPr>
          <a:lstStyle/>
          <a:p>
            <a:r>
              <a:rPr lang="he-IL" sz="1500" dirty="0">
                <a:solidFill>
                  <a:srgbClr val="FDFFFF"/>
                </a:solidFill>
                <a:latin typeface="OpenSansHebrew-Bold" panose="00000800000000000000" pitchFamily="2" charset="-79"/>
                <a:cs typeface="OpenSansHebrew-Bold" panose="00000800000000000000" pitchFamily="2" charset="-79"/>
              </a:rPr>
              <a:t>קמפוס טבע</a:t>
            </a:r>
          </a:p>
        </p:txBody>
      </p:sp>
      <p:sp>
        <p:nvSpPr>
          <p:cNvPr id="10" name="כותרת 1"/>
          <p:cNvSpPr>
            <a:spLocks noGrp="1"/>
          </p:cNvSpPr>
          <p:nvPr>
            <p:ph type="title"/>
          </p:nvPr>
        </p:nvSpPr>
        <p:spPr>
          <a:xfrm>
            <a:off x="347134" y="365125"/>
            <a:ext cx="10244666" cy="1325563"/>
          </a:xfrm>
        </p:spPr>
        <p:txBody>
          <a:bodyPr/>
          <a:lstStyle>
            <a:lvl1pPr>
              <a:defRPr>
                <a:solidFill>
                  <a:srgbClr val="005574"/>
                </a:solidFill>
              </a:defRPr>
            </a:lvl1pPr>
          </a:lstStyle>
          <a:p>
            <a:r>
              <a:rPr lang="en-US"/>
              <a:t>Click to edit Master title style</a:t>
            </a:r>
            <a:endParaRPr lang="he-IL"/>
          </a:p>
        </p:txBody>
      </p:sp>
      <p:sp>
        <p:nvSpPr>
          <p:cNvPr id="11" name="מציין מיקום תוכן 2"/>
          <p:cNvSpPr>
            <a:spLocks noGrp="1"/>
          </p:cNvSpPr>
          <p:nvPr>
            <p:ph idx="1"/>
          </p:nvPr>
        </p:nvSpPr>
        <p:spPr>
          <a:xfrm>
            <a:off x="4732867" y="1825625"/>
            <a:ext cx="5858933" cy="4351338"/>
          </a:xfrm>
        </p:spPr>
        <p:txBody>
          <a:bodyPr/>
          <a:lstStyle>
            <a:lvl1pPr>
              <a:defRPr>
                <a:solidFill>
                  <a:srgbClr val="005574"/>
                </a:solidFill>
              </a:defRPr>
            </a:lvl1pPr>
            <a:lvl2pPr>
              <a:defRPr>
                <a:solidFill>
                  <a:srgbClr val="005574"/>
                </a:solidFill>
              </a:defRPr>
            </a:lvl2pPr>
            <a:lvl3pPr>
              <a:defRPr>
                <a:solidFill>
                  <a:srgbClr val="005574"/>
                </a:solidFill>
              </a:defRPr>
            </a:lvl3pPr>
            <a:lvl4pPr>
              <a:defRPr>
                <a:solidFill>
                  <a:srgbClr val="005574"/>
                </a:solidFill>
              </a:defRPr>
            </a:lvl4pPr>
            <a:lvl5pPr>
              <a:defRPr>
                <a:solidFill>
                  <a:srgbClr val="00557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מציין מיקום תוכן 2"/>
          <p:cNvSpPr>
            <a:spLocks noGrp="1"/>
          </p:cNvSpPr>
          <p:nvPr>
            <p:ph idx="10"/>
          </p:nvPr>
        </p:nvSpPr>
        <p:spPr>
          <a:xfrm>
            <a:off x="347134" y="1825625"/>
            <a:ext cx="4190999" cy="4351338"/>
          </a:xfrm>
        </p:spPr>
        <p:txBody>
          <a:bodyPr/>
          <a:lstStyle>
            <a:lvl1pPr>
              <a:defRPr>
                <a:solidFill>
                  <a:srgbClr val="005574"/>
                </a:solidFill>
              </a:defRPr>
            </a:lvl1pPr>
            <a:lvl2pPr>
              <a:defRPr>
                <a:solidFill>
                  <a:srgbClr val="005574"/>
                </a:solidFill>
              </a:defRPr>
            </a:lvl2pPr>
            <a:lvl3pPr>
              <a:defRPr>
                <a:solidFill>
                  <a:srgbClr val="005574"/>
                </a:solidFill>
              </a:defRPr>
            </a:lvl3pPr>
            <a:lvl4pPr>
              <a:defRPr>
                <a:solidFill>
                  <a:srgbClr val="005574"/>
                </a:solidFill>
              </a:defRPr>
            </a:lvl4pPr>
            <a:lvl5pPr>
              <a:defRPr>
                <a:solidFill>
                  <a:srgbClr val="00557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185144158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2722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498202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4452257"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20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6"/>
            <a:ext cx="9776151" cy="9121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44437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444373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2461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54955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211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007428" y="457201"/>
            <a:ext cx="5651273" cy="60306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399"/>
            <a:ext cx="3932237" cy="42956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99072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341358" y="995363"/>
            <a:ext cx="632664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E775722-F7B6-4B1A-87A4-359499F3499F}" type="datetime8">
              <a:rPr lang="he-IL" smtClean="0"/>
              <a:t>10 אוגוסט 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AD2BA8E-22EA-43C5-B947-4174F21CC928}" type="slidenum">
              <a:rPr lang="en-US" smtClean="0"/>
              <a:t>‹#›</a:t>
            </a:fld>
            <a:endParaRPr lang="en-US"/>
          </a:p>
        </p:txBody>
      </p:sp>
    </p:spTree>
    <p:extLst>
      <p:ext uri="{BB962C8B-B14F-4D97-AF65-F5344CB8AC3E}">
        <p14:creationId xmlns:p14="http://schemas.microsoft.com/office/powerpoint/2010/main" val="126448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9786257" cy="99921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582058"/>
            <a:ext cx="9786257" cy="50074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endParaRPr lang="en-US" dirty="0"/>
          </a:p>
        </p:txBody>
      </p:sp>
      <p:pic>
        <p:nvPicPr>
          <p:cNvPr id="7" name="Picture 6"/>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0960100" y="0"/>
            <a:ext cx="1231900" cy="6858000"/>
          </a:xfrm>
          <a:prstGeom prst="rect">
            <a:avLst/>
          </a:prstGeom>
        </p:spPr>
      </p:pic>
    </p:spTree>
    <p:extLst>
      <p:ext uri="{BB962C8B-B14F-4D97-AF65-F5344CB8AC3E}">
        <p14:creationId xmlns:p14="http://schemas.microsoft.com/office/powerpoint/2010/main" val="183436450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61" r:id="rId18"/>
    <p:sldLayoutId id="2147483665" r:id="rId19"/>
    <p:sldLayoutId id="2147483666" r:id="rId20"/>
    <p:sldLayoutId id="2147483667" r:id="rId21"/>
    <p:sldLayoutId id="2147483668" r:id="rId22"/>
  </p:sldLayoutIdLst>
  <p:hf hdr="0" ftr="0" dt="0"/>
  <p:txStyles>
    <p:titleStyle>
      <a:lvl1pPr algn="r" defTabSz="914400" rtl="1" eaLnBrk="1" latinLnBrk="0" hangingPunct="1">
        <a:lnSpc>
          <a:spcPct val="90000"/>
        </a:lnSpc>
        <a:spcBef>
          <a:spcPct val="0"/>
        </a:spcBef>
        <a:buNone/>
        <a:defRPr sz="40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H="1">
            <a:off x="4329545" y="842622"/>
            <a:ext cx="6927273" cy="5195455"/>
          </a:xfrm>
          <a:prstGeom prst="rect">
            <a:avLst/>
          </a:prstGeom>
        </p:spPr>
      </p:pic>
      <p:sp>
        <p:nvSpPr>
          <p:cNvPr id="16" name="מלבן 15"/>
          <p:cNvSpPr/>
          <p:nvPr/>
        </p:nvSpPr>
        <p:spPr>
          <a:xfrm>
            <a:off x="8720921" y="-17102"/>
            <a:ext cx="3546291" cy="7236384"/>
          </a:xfrm>
          <a:prstGeom prst="rect">
            <a:avLst/>
          </a:prstGeom>
          <a:solidFill>
            <a:srgbClr val="54823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0921" y="-33678"/>
            <a:ext cx="3573296" cy="7006734"/>
          </a:xfrm>
          <a:prstGeom prst="rect">
            <a:avLst/>
          </a:prstGeom>
        </p:spPr>
      </p:pic>
      <p:sp>
        <p:nvSpPr>
          <p:cNvPr id="3" name="Title 2"/>
          <p:cNvSpPr>
            <a:spLocks noGrp="1"/>
          </p:cNvSpPr>
          <p:nvPr>
            <p:ph type="ctrTitle"/>
          </p:nvPr>
        </p:nvSpPr>
        <p:spPr/>
        <p:txBody>
          <a:bodyPr/>
          <a:lstStyle/>
          <a:p>
            <a:r>
              <a:rPr lang="en-US" dirty="0"/>
              <a:t> </a:t>
            </a:r>
          </a:p>
        </p:txBody>
      </p:sp>
      <p:sp>
        <p:nvSpPr>
          <p:cNvPr id="2" name="Slide Number Placeholder 1"/>
          <p:cNvSpPr>
            <a:spLocks noGrp="1"/>
          </p:cNvSpPr>
          <p:nvPr>
            <p:ph type="sldNum" sz="quarter" idx="4294967295"/>
          </p:nvPr>
        </p:nvSpPr>
        <p:spPr>
          <a:xfrm>
            <a:off x="0" y="6356350"/>
            <a:ext cx="2743200" cy="365125"/>
          </a:xfrm>
          <a:prstGeom prst="rect">
            <a:avLst/>
          </a:prstGeom>
        </p:spPr>
        <p:txBody>
          <a:bodyPr/>
          <a:lstStyle/>
          <a:p>
            <a:fld id="{4E370D5A-CDA4-4D88-9EA1-87E91B4DF2BC}" type="slidenum">
              <a:rPr lang="en-US" smtClean="0"/>
              <a:t>1</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65910" y="848806"/>
            <a:ext cx="6927273" cy="5195455"/>
          </a:xfrm>
          <a:prstGeom prst="rect">
            <a:avLst/>
          </a:prstGeom>
        </p:spPr>
      </p:pic>
      <p:sp>
        <p:nvSpPr>
          <p:cNvPr id="8" name="TextBox 7"/>
          <p:cNvSpPr txBox="1"/>
          <p:nvPr/>
        </p:nvSpPr>
        <p:spPr>
          <a:xfrm>
            <a:off x="-75212" y="425836"/>
            <a:ext cx="9725726" cy="1015663"/>
          </a:xfrm>
          <a:prstGeom prst="rect">
            <a:avLst/>
          </a:prstGeom>
          <a:noFill/>
          <a:effectLst>
            <a:outerShdw blurRad="50800" dist="38100" dir="2700000" algn="tl" rotWithShape="0">
              <a:prstClr val="black">
                <a:alpha val="40000"/>
              </a:prstClr>
            </a:outerShdw>
          </a:effectLst>
        </p:spPr>
        <p:txBody>
          <a:bodyPr wrap="square" rtlCol="1">
            <a:spAutoFit/>
          </a:bodyPr>
          <a:lstStyle/>
          <a:p>
            <a:pPr algn="ctr"/>
            <a:r>
              <a:rPr lang="he-IL" sz="6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להציל את לבנון הירקון </a:t>
            </a:r>
          </a:p>
        </p:txBody>
      </p:sp>
    </p:spTree>
    <p:extLst>
      <p:ext uri="{BB962C8B-B14F-4D97-AF65-F5344CB8AC3E}">
        <p14:creationId xmlns:p14="http://schemas.microsoft.com/office/powerpoint/2010/main" val="2447187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5AD039A-9655-CABE-5618-12A1BE4EFAAC}"/>
              </a:ext>
            </a:extLst>
          </p:cNvPr>
          <p:cNvSpPr>
            <a:spLocks noGrp="1" noChangeArrowheads="1"/>
          </p:cNvSpPr>
          <p:nvPr>
            <p:ph type="title"/>
          </p:nvPr>
        </p:nvSpPr>
        <p:spPr/>
        <p:txBody>
          <a:bodyPr/>
          <a:lstStyle/>
          <a:p>
            <a:r>
              <a:rPr lang="he-IL" altLang="en-US" sz="3600" b="1">
                <a:solidFill>
                  <a:srgbClr val="005574"/>
                </a:solidFill>
                <a:latin typeface="Calibri" panose="020F0502020204030204" pitchFamily="34" charset="0"/>
                <a:cs typeface="Calibri" panose="020F0502020204030204" pitchFamily="34" charset="0"/>
              </a:rPr>
              <a:t>בריכת הניסוי</a:t>
            </a:r>
            <a:endParaRPr lang="en-US" altLang="en-US" sz="3600" b="1">
              <a:solidFill>
                <a:srgbClr val="005574"/>
              </a:solidFill>
              <a:latin typeface="Calibri" panose="020F0502020204030204" pitchFamily="34" charset="0"/>
              <a:cs typeface="Calibri" panose="020F0502020204030204" pitchFamily="34" charset="0"/>
            </a:endParaRPr>
          </a:p>
        </p:txBody>
      </p:sp>
      <p:sp>
        <p:nvSpPr>
          <p:cNvPr id="305155" name="Rectangle 3">
            <a:extLst>
              <a:ext uri="{FF2B5EF4-FFF2-40B4-BE49-F238E27FC236}">
                <a16:creationId xmlns:a16="http://schemas.microsoft.com/office/drawing/2014/main" id="{36D9C76F-5988-1051-DFB9-8F4C4BA0C686}"/>
              </a:ext>
            </a:extLst>
          </p:cNvPr>
          <p:cNvSpPr>
            <a:spLocks noGrp="1" noChangeArrowheads="1"/>
          </p:cNvSpPr>
          <p:nvPr>
            <p:ph idx="1"/>
          </p:nvPr>
        </p:nvSpPr>
        <p:spPr>
          <a:xfrm>
            <a:off x="4684713" y="1582738"/>
            <a:ext cx="5940425" cy="5006975"/>
          </a:xfrm>
        </p:spPr>
        <p:txBody>
          <a:bodyPr rtlCol="0">
            <a:normAutofit/>
          </a:bodyPr>
          <a:lstStyle/>
          <a:p>
            <a:pPr fontAlgn="auto">
              <a:spcAft>
                <a:spcPts val="0"/>
              </a:spcAft>
              <a:defRPr/>
            </a:pPr>
            <a:r>
              <a:rPr lang="he-IL" dirty="0">
                <a:solidFill>
                  <a:srgbClr val="005574"/>
                </a:solidFill>
                <a:cs typeface="Calibri" panose="020F0502020204030204" pitchFamily="34" charset="0"/>
              </a:rPr>
              <a:t>צוות המחקר הקים בסמוך לנחל הירקון בריכה ייעודית </a:t>
            </a:r>
          </a:p>
          <a:p>
            <a:pPr fontAlgn="auto">
              <a:spcAft>
                <a:spcPts val="0"/>
              </a:spcAft>
              <a:defRPr/>
            </a:pPr>
            <a:r>
              <a:rPr lang="he-IL" dirty="0">
                <a:solidFill>
                  <a:srgbClr val="005574"/>
                </a:solidFill>
                <a:cs typeface="Calibri" panose="020F0502020204030204" pitchFamily="34" charset="0"/>
              </a:rPr>
              <a:t>בבריכה שררו התנאים הטבעיים כמו בנחל הטבעי </a:t>
            </a:r>
          </a:p>
          <a:p>
            <a:pPr fontAlgn="auto">
              <a:spcAft>
                <a:spcPts val="0"/>
              </a:spcAft>
              <a:defRPr/>
            </a:pPr>
            <a:r>
              <a:rPr lang="he-IL" dirty="0">
                <a:solidFill>
                  <a:srgbClr val="005574"/>
                </a:solidFill>
                <a:cs typeface="Calibri" panose="020F0502020204030204" pitchFamily="34" charset="0"/>
              </a:rPr>
              <a:t>דגיגים בקעו מהביצים, התפתחו וגדלו בהצלחה</a:t>
            </a:r>
          </a:p>
          <a:p>
            <a:pPr fontAlgn="auto">
              <a:spcAft>
                <a:spcPts val="0"/>
              </a:spcAft>
              <a:defRPr/>
            </a:pPr>
            <a:endParaRPr lang="he-IL" altLang="en-US" dirty="0">
              <a:solidFill>
                <a:srgbClr val="005574"/>
              </a:solidFill>
              <a:cs typeface="Calibri" panose="020F0502020204030204" pitchFamily="34" charset="0"/>
            </a:endParaRPr>
          </a:p>
          <a:p>
            <a:pPr marL="0" indent="0" fontAlgn="auto">
              <a:spcAft>
                <a:spcPts val="0"/>
              </a:spcAft>
              <a:buFont typeface="Arial" panose="020B0604020202020204" pitchFamily="34" charset="0"/>
              <a:buNone/>
              <a:defRPr/>
            </a:pPr>
            <a:r>
              <a:rPr lang="he-IL" altLang="en-US" b="1" dirty="0">
                <a:solidFill>
                  <a:srgbClr val="005574"/>
                </a:solidFill>
                <a:cs typeface="Calibri" panose="020F0502020204030204" pitchFamily="34" charset="0"/>
              </a:rPr>
              <a:t>איך נחזיר את הדגים מהבריכה לנחל?</a:t>
            </a:r>
          </a:p>
        </p:txBody>
      </p:sp>
      <p:pic>
        <p:nvPicPr>
          <p:cNvPr id="39940" name="Picture 1">
            <a:extLst>
              <a:ext uri="{FF2B5EF4-FFF2-40B4-BE49-F238E27FC236}">
                <a16:creationId xmlns:a16="http://schemas.microsoft.com/office/drawing/2014/main" id="{091BDFEB-BEF2-8FDA-362E-253043EBE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3" y="401638"/>
            <a:ext cx="4079875"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a:extLst>
              <a:ext uri="{FF2B5EF4-FFF2-40B4-BE49-F238E27FC236}">
                <a16:creationId xmlns:a16="http://schemas.microsoft.com/office/drawing/2014/main" id="{A520009C-F246-661C-B10D-97AB3CBD30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13" y="3709988"/>
            <a:ext cx="4079875"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040F41F4-77EE-E468-DD86-FCFA31F8A0C1}"/>
              </a:ext>
            </a:extLst>
          </p:cNvPr>
          <p:cNvSpPr>
            <a:spLocks noGrp="1" noChangeArrowheads="1"/>
          </p:cNvSpPr>
          <p:nvPr>
            <p:ph type="title"/>
          </p:nvPr>
        </p:nvSpPr>
        <p:spPr/>
        <p:txBody>
          <a:bodyPr/>
          <a:lstStyle/>
          <a:p>
            <a:r>
              <a:rPr lang="he-IL" altLang="en-US" sz="3600" b="1">
                <a:solidFill>
                  <a:srgbClr val="005574"/>
                </a:solidFill>
                <a:latin typeface="Calibri" panose="020F0502020204030204" pitchFamily="34" charset="0"/>
                <a:cs typeface="Calibri" panose="020F0502020204030204" pitchFamily="34" charset="0"/>
              </a:rPr>
              <a:t>ההשבה השנייה</a:t>
            </a:r>
            <a:endParaRPr lang="en-US" altLang="en-US" sz="3600" b="1">
              <a:solidFill>
                <a:srgbClr val="005574"/>
              </a:solidFill>
              <a:latin typeface="Calibri" panose="020F0502020204030204" pitchFamily="34" charset="0"/>
              <a:cs typeface="Calibri" panose="020F0502020204030204" pitchFamily="34" charset="0"/>
            </a:endParaRPr>
          </a:p>
        </p:txBody>
      </p:sp>
      <p:sp>
        <p:nvSpPr>
          <p:cNvPr id="305155" name="Rectangle 3">
            <a:extLst>
              <a:ext uri="{FF2B5EF4-FFF2-40B4-BE49-F238E27FC236}">
                <a16:creationId xmlns:a16="http://schemas.microsoft.com/office/drawing/2014/main" id="{55DD3924-C436-CE13-8EB1-184C69999428}"/>
              </a:ext>
            </a:extLst>
          </p:cNvPr>
          <p:cNvSpPr>
            <a:spLocks noGrp="1" noChangeArrowheads="1"/>
          </p:cNvSpPr>
          <p:nvPr>
            <p:ph idx="1"/>
          </p:nvPr>
        </p:nvSpPr>
        <p:spPr>
          <a:xfrm>
            <a:off x="280988" y="1582738"/>
            <a:ext cx="10344150" cy="5006975"/>
          </a:xfrm>
        </p:spPr>
        <p:txBody>
          <a:bodyPr rtlCol="0">
            <a:normAutofit/>
          </a:bodyPr>
          <a:lstStyle/>
          <a:p>
            <a:pPr fontAlgn="auto">
              <a:spcAft>
                <a:spcPts val="0"/>
              </a:spcAft>
              <a:defRPr/>
            </a:pPr>
            <a:r>
              <a:rPr lang="he-IL" dirty="0">
                <a:solidFill>
                  <a:srgbClr val="005574"/>
                </a:solidFill>
                <a:cs typeface="Calibri" panose="020F0502020204030204" pitchFamily="34" charset="0"/>
              </a:rPr>
              <a:t>הרשויות החלו להזרים לנחל הירקון </a:t>
            </a:r>
            <a:br>
              <a:rPr lang="en-US" dirty="0">
                <a:solidFill>
                  <a:srgbClr val="005574"/>
                </a:solidFill>
                <a:cs typeface="Calibri" panose="020F0502020204030204" pitchFamily="34" charset="0"/>
              </a:rPr>
            </a:br>
            <a:r>
              <a:rPr lang="he-IL" dirty="0">
                <a:solidFill>
                  <a:srgbClr val="005574"/>
                </a:solidFill>
                <a:cs typeface="Calibri" panose="020F0502020204030204" pitchFamily="34" charset="0"/>
              </a:rPr>
              <a:t>כמויות גדולות יותר של מי מעיינות, </a:t>
            </a:r>
            <a:br>
              <a:rPr lang="en-US" dirty="0">
                <a:solidFill>
                  <a:srgbClr val="005574"/>
                </a:solidFill>
                <a:cs typeface="Calibri" panose="020F0502020204030204" pitchFamily="34" charset="0"/>
              </a:rPr>
            </a:br>
            <a:r>
              <a:rPr lang="he-IL" dirty="0">
                <a:solidFill>
                  <a:srgbClr val="005574"/>
                </a:solidFill>
                <a:cs typeface="Calibri" panose="020F0502020204030204" pitchFamily="34" charset="0"/>
              </a:rPr>
              <a:t>והוסיפו מצע של אבנים שעליו יוכלו הפרטים הבוגרים להתרבות. </a:t>
            </a:r>
          </a:p>
          <a:p>
            <a:pPr marL="0" indent="0" fontAlgn="auto">
              <a:spcAft>
                <a:spcPts val="0"/>
              </a:spcAft>
              <a:buFont typeface="Arial" panose="020B0604020202020204" pitchFamily="34" charset="0"/>
              <a:buNone/>
              <a:defRPr/>
            </a:pPr>
            <a:endParaRPr lang="he-IL" dirty="0">
              <a:solidFill>
                <a:srgbClr val="005574"/>
              </a:solidFill>
              <a:cs typeface="Calibri" panose="020F0502020204030204" pitchFamily="34" charset="0"/>
            </a:endParaRPr>
          </a:p>
          <a:p>
            <a:pPr fontAlgn="auto">
              <a:spcAft>
                <a:spcPts val="0"/>
              </a:spcAft>
              <a:defRPr/>
            </a:pPr>
            <a:r>
              <a:rPr lang="he-IL" dirty="0">
                <a:solidFill>
                  <a:srgbClr val="005574"/>
                </a:solidFill>
                <a:cs typeface="Calibri" panose="020F0502020204030204" pitchFamily="34" charset="0"/>
              </a:rPr>
              <a:t>בשנים 2007-2005 הושבו מבריכת הלבנונים המבודדת לנחל הירקון </a:t>
            </a:r>
            <a:br>
              <a:rPr lang="en-US" dirty="0">
                <a:solidFill>
                  <a:srgbClr val="005574"/>
                </a:solidFill>
                <a:cs typeface="Calibri" panose="020F0502020204030204" pitchFamily="34" charset="0"/>
              </a:rPr>
            </a:br>
            <a:r>
              <a:rPr lang="he-IL" dirty="0">
                <a:solidFill>
                  <a:srgbClr val="005574"/>
                </a:solidFill>
                <a:cs typeface="Calibri" panose="020F0502020204030204" pitchFamily="34" charset="0"/>
              </a:rPr>
              <a:t>כ-13,000 דגי לבנון הירקון</a:t>
            </a:r>
            <a:br>
              <a:rPr lang="en-US" dirty="0">
                <a:solidFill>
                  <a:srgbClr val="005574"/>
                </a:solidFill>
                <a:cs typeface="Calibri" panose="020F0502020204030204" pitchFamily="34" charset="0"/>
              </a:rPr>
            </a:br>
            <a:endParaRPr lang="he-IL" altLang="en-US" dirty="0">
              <a:solidFill>
                <a:srgbClr val="005574"/>
              </a:solidFill>
              <a:cs typeface="Calibri" panose="020F0502020204030204" pitchFamily="34" charset="0"/>
            </a:endParaRPr>
          </a:p>
          <a:p>
            <a:pPr fontAlgn="auto">
              <a:spcAft>
                <a:spcPts val="0"/>
              </a:spcAft>
              <a:defRPr/>
            </a:pPr>
            <a:r>
              <a:rPr lang="he-IL" altLang="en-US" dirty="0">
                <a:solidFill>
                  <a:srgbClr val="005574"/>
                </a:solidFill>
                <a:cs typeface="Calibri" panose="020F0502020204030204" pitchFamily="34" charset="0"/>
              </a:rPr>
              <a:t>בסקר שנערך בשנת 2007 נמצאו דגים בכל הגדלים, כולל דגיגים צעירים</a:t>
            </a:r>
          </a:p>
          <a:p>
            <a:pPr marL="0" indent="0" fontAlgn="auto">
              <a:spcAft>
                <a:spcPts val="0"/>
              </a:spcAft>
              <a:buFont typeface="Arial" panose="020B0604020202020204" pitchFamily="34" charset="0"/>
              <a:buNone/>
              <a:defRPr/>
            </a:pPr>
            <a:r>
              <a:rPr lang="he-IL" altLang="en-US" dirty="0">
                <a:solidFill>
                  <a:srgbClr val="005574"/>
                </a:solidFill>
                <a:cs typeface="Calibri" panose="020F0502020204030204" pitchFamily="34" charset="0"/>
              </a:rPr>
              <a:t>		</a:t>
            </a:r>
            <a:r>
              <a:rPr lang="he-IL" altLang="en-US" b="1" dirty="0">
                <a:solidFill>
                  <a:srgbClr val="005574"/>
                </a:solidFill>
                <a:cs typeface="Calibri" panose="020F0502020204030204" pitchFamily="34" charset="0"/>
              </a:rPr>
              <a:t>האם ההשבה הצליחה?</a:t>
            </a:r>
          </a:p>
        </p:txBody>
      </p:sp>
      <p:pic>
        <p:nvPicPr>
          <p:cNvPr id="41988" name="Picture 2">
            <a:extLst>
              <a:ext uri="{FF2B5EF4-FFF2-40B4-BE49-F238E27FC236}">
                <a16:creationId xmlns:a16="http://schemas.microsoft.com/office/drawing/2014/main" id="{D5753287-CB2E-1DB3-5996-AC2F965666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5254" t="3987" r="3566" b="19815"/>
          <a:stretch>
            <a:fillRect/>
          </a:stretch>
        </p:blipFill>
        <p:spPr bwMode="auto">
          <a:xfrm>
            <a:off x="125413" y="153988"/>
            <a:ext cx="415607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51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51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5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a:extLst>
              <a:ext uri="{FF2B5EF4-FFF2-40B4-BE49-F238E27FC236}">
                <a16:creationId xmlns:a16="http://schemas.microsoft.com/office/drawing/2014/main" id="{5A32B37D-6BD4-5D95-F4FE-2D12192357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6876" b="5324"/>
          <a:stretch>
            <a:fillRect/>
          </a:stretch>
        </p:blipFill>
        <p:spPr bwMode="auto">
          <a:xfrm>
            <a:off x="125413" y="2801938"/>
            <a:ext cx="422275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2">
            <a:extLst>
              <a:ext uri="{FF2B5EF4-FFF2-40B4-BE49-F238E27FC236}">
                <a16:creationId xmlns:a16="http://schemas.microsoft.com/office/drawing/2014/main" id="{3D8E1FEE-4882-7D94-3DD3-3B81F3AD23B4}"/>
              </a:ext>
            </a:extLst>
          </p:cNvPr>
          <p:cNvSpPr>
            <a:spLocks noGrp="1" noChangeArrowheads="1"/>
          </p:cNvSpPr>
          <p:nvPr>
            <p:ph type="title"/>
          </p:nvPr>
        </p:nvSpPr>
        <p:spPr/>
        <p:txBody>
          <a:bodyPr/>
          <a:lstStyle/>
          <a:p>
            <a:r>
              <a:rPr lang="he-IL" altLang="en-US" sz="3600" b="1">
                <a:solidFill>
                  <a:srgbClr val="005574"/>
                </a:solidFill>
                <a:latin typeface="Calibri" panose="020F0502020204030204" pitchFamily="34" charset="0"/>
                <a:cs typeface="Calibri" panose="020F0502020204030204" pitchFamily="34" charset="0"/>
              </a:rPr>
              <a:t>ההשבה השנייה</a:t>
            </a:r>
            <a:endParaRPr lang="en-US" altLang="en-US" sz="3600" b="1">
              <a:solidFill>
                <a:srgbClr val="005574"/>
              </a:solidFill>
              <a:latin typeface="Calibri" panose="020F0502020204030204" pitchFamily="34" charset="0"/>
              <a:cs typeface="Calibri" panose="020F0502020204030204" pitchFamily="34" charset="0"/>
            </a:endParaRPr>
          </a:p>
        </p:txBody>
      </p:sp>
      <p:sp>
        <p:nvSpPr>
          <p:cNvPr id="5" name="Rectangle 3">
            <a:extLst>
              <a:ext uri="{FF2B5EF4-FFF2-40B4-BE49-F238E27FC236}">
                <a16:creationId xmlns:a16="http://schemas.microsoft.com/office/drawing/2014/main" id="{1C930D14-DF58-C738-F444-FD8A5D906E7E}"/>
              </a:ext>
            </a:extLst>
          </p:cNvPr>
          <p:cNvSpPr txBox="1">
            <a:spLocks noChangeArrowheads="1"/>
          </p:cNvSpPr>
          <p:nvPr/>
        </p:nvSpPr>
        <p:spPr>
          <a:xfrm>
            <a:off x="4549775" y="1582738"/>
            <a:ext cx="6075363" cy="5006975"/>
          </a:xfrm>
          <a:prstGeom prst="rect">
            <a:avLst/>
          </a:prstGeom>
        </p:spPr>
        <p:txBody>
          <a:bodyP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he-IL" dirty="0">
                <a:solidFill>
                  <a:srgbClr val="005574"/>
                </a:solidFill>
                <a:cs typeface="Calibri" panose="020F0502020204030204" pitchFamily="34" charset="0"/>
              </a:rPr>
              <a:t>המאמצים לשקם את הנחל ממשיכים. בכל שנה נערך סקר להבין מה מצבם של הדגים ושל אתרי ההטלה שלהם. </a:t>
            </a:r>
          </a:p>
          <a:p>
            <a:pPr fontAlgn="auto">
              <a:spcAft>
                <a:spcPts val="0"/>
              </a:spcAft>
              <a:defRPr/>
            </a:pPr>
            <a:r>
              <a:rPr lang="he-IL" dirty="0">
                <a:solidFill>
                  <a:srgbClr val="005574"/>
                </a:solidFill>
                <a:cs typeface="Calibri" panose="020F0502020204030204" pitchFamily="34" charset="0"/>
              </a:rPr>
              <a:t>לפי סקרים עדכניים הם עדיין מתרבים בהצלחה. </a:t>
            </a:r>
          </a:p>
          <a:p>
            <a:pPr marL="0" indent="0" fontAlgn="auto">
              <a:spcAft>
                <a:spcPts val="0"/>
              </a:spcAft>
              <a:buFont typeface="Arial" panose="020B0604020202020204" pitchFamily="34" charset="0"/>
              <a:buNone/>
              <a:defRPr/>
            </a:pPr>
            <a:r>
              <a:rPr lang="he-IL" b="1" dirty="0">
                <a:solidFill>
                  <a:srgbClr val="005574"/>
                </a:solidFill>
                <a:cs typeface="Calibri" panose="020F0502020204030204" pitchFamily="34" charset="0"/>
              </a:rPr>
              <a:t>				</a:t>
            </a:r>
          </a:p>
          <a:p>
            <a:pPr marL="0" indent="0" fontAlgn="auto">
              <a:spcAft>
                <a:spcPts val="0"/>
              </a:spcAft>
              <a:buFont typeface="Arial" panose="020B0604020202020204" pitchFamily="34" charset="0"/>
              <a:buNone/>
              <a:defRPr/>
            </a:pPr>
            <a:r>
              <a:rPr lang="he-IL" b="1" dirty="0">
                <a:solidFill>
                  <a:srgbClr val="005574"/>
                </a:solidFill>
                <a:cs typeface="Calibri" panose="020F0502020204030204" pitchFamily="34" charset="0"/>
              </a:rPr>
              <a:t>כל הכבוד על מבצע השבה מוצלח!</a:t>
            </a:r>
          </a:p>
        </p:txBody>
      </p:sp>
      <p:pic>
        <p:nvPicPr>
          <p:cNvPr id="44037" name="Picture 5">
            <a:extLst>
              <a:ext uri="{FF2B5EF4-FFF2-40B4-BE49-F238E27FC236}">
                <a16:creationId xmlns:a16="http://schemas.microsoft.com/office/drawing/2014/main" id="{86893062-4F1A-4D2B-6613-4ADE0B8396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5254" t="3987" r="3566" b="19815"/>
          <a:stretch>
            <a:fillRect/>
          </a:stretch>
        </p:blipFill>
        <p:spPr bwMode="auto">
          <a:xfrm>
            <a:off x="125413" y="153988"/>
            <a:ext cx="415607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136" t="14545" r="1136" b="30758"/>
          <a:stretch/>
        </p:blipFill>
        <p:spPr>
          <a:xfrm>
            <a:off x="1388918" y="1364344"/>
            <a:ext cx="9144000" cy="3751118"/>
          </a:xfrm>
          <a:prstGeom prst="rect">
            <a:avLst/>
          </a:prstGeom>
        </p:spPr>
      </p:pic>
      <p:sp>
        <p:nvSpPr>
          <p:cNvPr id="305154" name="Rectangle 2"/>
          <p:cNvSpPr>
            <a:spLocks noGrp="1" noChangeArrowheads="1"/>
          </p:cNvSpPr>
          <p:nvPr>
            <p:ph type="title"/>
          </p:nvPr>
        </p:nvSpPr>
        <p:spPr/>
        <p:txBody>
          <a:bodyPr>
            <a:normAutofit/>
          </a:bodyPr>
          <a:lstStyle/>
          <a:p>
            <a:r>
              <a:rPr lang="he-IL" altLang="en-US" b="1" dirty="0">
                <a:solidFill>
                  <a:srgbClr val="005574"/>
                </a:solidFill>
                <a:latin typeface="Calibri" panose="020F0502020204030204" pitchFamily="34" charset="0"/>
                <a:cs typeface="Calibri" panose="020F0502020204030204" pitchFamily="34" charset="0"/>
              </a:rPr>
              <a:t>מי אני ומה שמי?</a:t>
            </a:r>
            <a:endParaRPr lang="en-US" altLang="en-US" b="1" dirty="0">
              <a:solidFill>
                <a:srgbClr val="005574"/>
              </a:solidFill>
              <a:latin typeface="Calibri" panose="020F0502020204030204" pitchFamily="34" charset="0"/>
              <a:cs typeface="Calibri" panose="020F0502020204030204" pitchFamily="34" charset="0"/>
            </a:endParaRPr>
          </a:p>
        </p:txBody>
      </p:sp>
      <p:sp>
        <p:nvSpPr>
          <p:cNvPr id="4" name="TextBox 3"/>
          <p:cNvSpPr txBox="1"/>
          <p:nvPr/>
        </p:nvSpPr>
        <p:spPr>
          <a:xfrm>
            <a:off x="2429495" y="5123869"/>
            <a:ext cx="2389909" cy="461665"/>
          </a:xfrm>
          <a:prstGeom prst="rect">
            <a:avLst/>
          </a:prstGeom>
          <a:noFill/>
        </p:spPr>
        <p:txBody>
          <a:bodyPr wrap="square" rtlCol="0">
            <a:spAutoFit/>
          </a:bodyPr>
          <a:lstStyle/>
          <a:p>
            <a:r>
              <a:rPr lang="he-IL" altLang="en-US" sz="2400" dirty="0">
                <a:solidFill>
                  <a:srgbClr val="005574"/>
                </a:solidFill>
                <a:latin typeface="Calibri" panose="020F0502020204030204" pitchFamily="34" charset="0"/>
                <a:cs typeface="Calibri" panose="020F0502020204030204" pitchFamily="34" charset="0"/>
              </a:rPr>
              <a:t>חסידה לבנה</a:t>
            </a:r>
            <a:endParaRPr lang="en-US" sz="2400" dirty="0"/>
          </a:p>
        </p:txBody>
      </p:sp>
      <p:sp>
        <p:nvSpPr>
          <p:cNvPr id="10" name="TextBox 9"/>
          <p:cNvSpPr txBox="1"/>
          <p:nvPr/>
        </p:nvSpPr>
        <p:spPr>
          <a:xfrm>
            <a:off x="4819404" y="5123869"/>
            <a:ext cx="2881744" cy="461665"/>
          </a:xfrm>
          <a:prstGeom prst="rect">
            <a:avLst/>
          </a:prstGeom>
          <a:noFill/>
        </p:spPr>
        <p:txBody>
          <a:bodyPr wrap="square" rtlCol="0">
            <a:spAutoFit/>
          </a:bodyPr>
          <a:lstStyle/>
          <a:p>
            <a:r>
              <a:rPr lang="he-IL" altLang="en-US" sz="2400" dirty="0">
                <a:solidFill>
                  <a:srgbClr val="005574"/>
                </a:solidFill>
                <a:latin typeface="Calibri" panose="020F0502020204030204" pitchFamily="34" charset="0"/>
                <a:cs typeface="Calibri" panose="020F0502020204030204" pitchFamily="34" charset="0"/>
              </a:rPr>
              <a:t>חסידה שחורה</a:t>
            </a:r>
            <a:endParaRPr lang="en-US" sz="2400" dirty="0"/>
          </a:p>
        </p:txBody>
      </p:sp>
    </p:spTree>
    <p:extLst>
      <p:ext uri="{BB962C8B-B14F-4D97-AF65-F5344CB8AC3E}">
        <p14:creationId xmlns:p14="http://schemas.microsoft.com/office/powerpoint/2010/main" val="2905779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5B9BB"/>
        </a:solidFill>
        <a:effectLst/>
      </p:bgPr>
    </p:bg>
    <p:spTree>
      <p:nvGrpSpPr>
        <p:cNvPr id="1" name=""/>
        <p:cNvGrpSpPr/>
        <p:nvPr/>
      </p:nvGrpSpPr>
      <p:grpSpPr>
        <a:xfrm>
          <a:off x="0" y="0"/>
          <a:ext cx="0" cy="0"/>
          <a:chOff x="0" y="0"/>
          <a:chExt cx="0" cy="0"/>
        </a:xfrm>
      </p:grpSpPr>
      <p:sp>
        <p:nvSpPr>
          <p:cNvPr id="6" name="Rectangle 5"/>
          <p:cNvSpPr/>
          <p:nvPr/>
        </p:nvSpPr>
        <p:spPr>
          <a:xfrm>
            <a:off x="0" y="280554"/>
            <a:ext cx="10941627" cy="1083789"/>
          </a:xfrm>
          <a:prstGeom prst="rect">
            <a:avLst/>
          </a:prstGeom>
          <a:solidFill>
            <a:srgbClr val="61C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לבנון הירקון – שירי אגדה חיה | מוזיאון הטבע"/>
          <p:cNvPicPr>
            <a:picLocks noChangeAspect="1" noChangeArrowheads="1"/>
          </p:cNvPicPr>
          <p:nvPr/>
        </p:nvPicPr>
        <p:blipFill rotWithShape="1">
          <a:blip r:embed="rId3">
            <a:extLst>
              <a:ext uri="{28A0092B-C50C-407E-A947-70E740481C1C}">
                <a14:useLocalDpi xmlns:a14="http://schemas.microsoft.com/office/drawing/2010/main" val="0"/>
              </a:ext>
            </a:extLst>
          </a:blip>
          <a:srcRect l="27202" r="12307"/>
          <a:stretch/>
        </p:blipFill>
        <p:spPr bwMode="auto">
          <a:xfrm>
            <a:off x="0" y="3335482"/>
            <a:ext cx="3792682" cy="3522518"/>
          </a:xfrm>
          <a:prstGeom prst="rect">
            <a:avLst/>
          </a:prstGeom>
          <a:noFill/>
          <a:extLst>
            <a:ext uri="{909E8E84-426E-40DD-AFC4-6F175D3DCCD1}">
              <a14:hiddenFill xmlns:a14="http://schemas.microsoft.com/office/drawing/2010/main">
                <a:solidFill>
                  <a:srgbClr val="FFFFFF"/>
                </a:solidFill>
              </a14:hiddenFill>
            </a:ext>
          </a:extLst>
        </p:spPr>
      </p:pic>
      <p:sp>
        <p:nvSpPr>
          <p:cNvPr id="305154" name="Rectangle 2"/>
          <p:cNvSpPr>
            <a:spLocks noGrp="1" noChangeArrowheads="1"/>
          </p:cNvSpPr>
          <p:nvPr>
            <p:ph type="title"/>
          </p:nvPr>
        </p:nvSpPr>
        <p:spPr/>
        <p:txBody>
          <a:bodyPr>
            <a:normAutofit fontScale="90000"/>
          </a:bodyPr>
          <a:lstStyle/>
          <a:p>
            <a:r>
              <a:rPr lang="he-IL" b="1" dirty="0"/>
              <a:t>לַבְנוּן הַיַּרְקוֹן</a:t>
            </a:r>
            <a:br>
              <a:rPr lang="he-IL" b="1" dirty="0"/>
            </a:br>
            <a:endParaRPr lang="en-US" altLang="en-US" dirty="0">
              <a:solidFill>
                <a:srgbClr val="005574"/>
              </a:solidFill>
              <a:latin typeface="Segoe UI Semilight" panose="020B0402040204020203" pitchFamily="34" charset="0"/>
              <a:cs typeface="Segoe UI Semilight" panose="020B0402040204020203" pitchFamily="34" charset="0"/>
            </a:endParaRPr>
          </a:p>
        </p:txBody>
      </p:sp>
      <p:sp>
        <p:nvSpPr>
          <p:cNvPr id="305155" name="Rectangle 3"/>
          <p:cNvSpPr>
            <a:spLocks noGrp="1" noChangeArrowheads="1"/>
          </p:cNvSpPr>
          <p:nvPr>
            <p:ph idx="1"/>
          </p:nvPr>
        </p:nvSpPr>
        <p:spPr>
          <a:xfrm>
            <a:off x="6255327" y="1582058"/>
            <a:ext cx="4369129" cy="5007428"/>
          </a:xfrm>
        </p:spPr>
        <p:txBody>
          <a:bodyPr>
            <a:normAutofit lnSpcReduction="10000"/>
          </a:bodyPr>
          <a:lstStyle/>
          <a:p>
            <a:pPr marL="0" indent="0" fontAlgn="base">
              <a:buNone/>
            </a:pPr>
            <a:r>
              <a:rPr lang="he-IL" sz="1800" dirty="0"/>
              <a:t>אני מין שנכחד וחזר לחיים</a:t>
            </a:r>
            <a:br>
              <a:rPr lang="he-IL" sz="1800" dirty="0"/>
            </a:br>
            <a:r>
              <a:rPr lang="he-IL" sz="1800" dirty="0"/>
              <a:t>אני דג שנכחד וחזר לנחלים</a:t>
            </a:r>
            <a:br>
              <a:rPr lang="he-IL" sz="1800" dirty="0"/>
            </a:br>
            <a:r>
              <a:rPr lang="he-IL" sz="1800" dirty="0"/>
              <a:t>שמי לבנון הירקון זהו שם יוצא דופן</a:t>
            </a:r>
            <a:br>
              <a:rPr lang="he-IL" sz="1800" dirty="0"/>
            </a:br>
            <a:r>
              <a:rPr lang="he-IL" sz="1800" dirty="0"/>
              <a:t>וקיבלתי אותו מד״ר מנחם גורן</a:t>
            </a:r>
            <a:br>
              <a:rPr lang="he-IL" sz="1800" dirty="0"/>
            </a:br>
            <a:r>
              <a:rPr lang="he-IL" sz="1800" dirty="0"/>
              <a:t>זה סיפור שמתחיל בסוף כל הסופים</a:t>
            </a:r>
            <a:br>
              <a:rPr lang="he-IL" sz="1800" dirty="0"/>
            </a:br>
            <a:r>
              <a:rPr lang="he-IL" sz="1800" dirty="0"/>
              <a:t>על אדם ועל דג כנגד כל הסיכויים</a:t>
            </a:r>
            <a:br>
              <a:rPr lang="he-IL" sz="1800" dirty="0"/>
            </a:br>
            <a:r>
              <a:rPr lang="he-IL" sz="1800" dirty="0"/>
              <a:t>במרוץ להציל את עמי.</a:t>
            </a:r>
          </a:p>
          <a:p>
            <a:pPr marL="0" indent="0" fontAlgn="base">
              <a:buNone/>
            </a:pPr>
            <a:r>
              <a:rPr lang="he-IL" sz="1800" dirty="0"/>
              <a:t>הוא רתם למשימה את מיטב החוקרים</a:t>
            </a:r>
            <a:br>
              <a:rPr lang="he-IL" sz="1800" dirty="0"/>
            </a:br>
            <a:r>
              <a:rPr lang="he-IL" sz="1800" dirty="0"/>
              <a:t>את רשות הירקון והטבע והגנים</a:t>
            </a:r>
            <a:br>
              <a:rPr lang="he-IL" sz="1800" dirty="0"/>
            </a:br>
            <a:r>
              <a:rPr lang="he-IL" sz="1800" dirty="0"/>
              <a:t>הם יצאו למבצע מטורף בעליל</a:t>
            </a:r>
            <a:br>
              <a:rPr lang="he-IL" sz="1800" dirty="0"/>
            </a:br>
            <a:r>
              <a:rPr lang="he-IL" sz="1800" dirty="0"/>
              <a:t>לנסות את המין בנשימתו האחרונה להציל</a:t>
            </a:r>
            <a:br>
              <a:rPr lang="he-IL" sz="1800" dirty="0"/>
            </a:br>
            <a:r>
              <a:rPr lang="he-IL" sz="1800" dirty="0"/>
              <a:t>הם אספו כמאה חמישים</a:t>
            </a:r>
            <a:br>
              <a:rPr lang="he-IL" sz="1800" dirty="0"/>
            </a:br>
            <a:r>
              <a:rPr lang="he-IL" sz="1800" dirty="0"/>
              <a:t>לבנונים ירקוניים חלשים</a:t>
            </a:r>
            <a:br>
              <a:rPr lang="he-IL" sz="1800" dirty="0"/>
            </a:br>
            <a:r>
              <a:rPr lang="he-IL" sz="1800" dirty="0"/>
              <a:t>אחרונים ממינם בעולם</a:t>
            </a:r>
            <a:br>
              <a:rPr lang="he-IL" sz="1800" dirty="0"/>
            </a:br>
            <a:r>
              <a:rPr lang="he-IL" sz="1800" dirty="0"/>
              <a:t>גם אני הייתי שם</a:t>
            </a:r>
            <a:br>
              <a:rPr lang="he-IL" sz="1800" dirty="0"/>
            </a:br>
            <a:r>
              <a:rPr lang="he-IL" sz="1800" dirty="0"/>
              <a:t>ד״ר גורן במו ידיו</a:t>
            </a:r>
            <a:br>
              <a:rPr lang="he-IL" sz="1800" dirty="0"/>
            </a:br>
            <a:r>
              <a:rPr lang="he-IL" sz="1800" dirty="0"/>
              <a:t>הוריד לי טפילים מהגב.</a:t>
            </a:r>
          </a:p>
          <a:p>
            <a:pPr marL="0" indent="0" fontAlgn="base">
              <a:buNone/>
            </a:pPr>
            <a:r>
              <a:rPr lang="he-IL" sz="1800" dirty="0"/>
              <a:t>איך שניה לפני הסוף</a:t>
            </a:r>
            <a:br>
              <a:rPr lang="he-IL" sz="1800" dirty="0"/>
            </a:br>
            <a:r>
              <a:rPr lang="he-IL" sz="1800" dirty="0"/>
              <a:t>הרצון לחיות גובר</a:t>
            </a:r>
            <a:br>
              <a:rPr lang="he-IL" sz="1800" dirty="0"/>
            </a:br>
            <a:r>
              <a:rPr lang="he-IL" sz="1800" dirty="0"/>
              <a:t>והטוב שבנו מתגלה</a:t>
            </a:r>
          </a:p>
          <a:p>
            <a:pPr marL="0" indent="0" fontAlgn="base">
              <a:buNone/>
            </a:pPr>
            <a:endParaRPr lang="he-IL" sz="1800" dirty="0"/>
          </a:p>
        </p:txBody>
      </p:sp>
      <p:sp>
        <p:nvSpPr>
          <p:cNvPr id="4" name="Rectangle 3"/>
          <p:cNvSpPr txBox="1">
            <a:spLocks noChangeArrowheads="1"/>
          </p:cNvSpPr>
          <p:nvPr/>
        </p:nvSpPr>
        <p:spPr>
          <a:xfrm>
            <a:off x="2904508" y="1582058"/>
            <a:ext cx="3870365" cy="5007428"/>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he-IL" sz="1800" dirty="0"/>
              <a:t>אז הוקם בית חולים מיוחד</a:t>
            </a:r>
            <a:br>
              <a:rPr lang="he-IL" sz="1800" dirty="0"/>
            </a:br>
            <a:r>
              <a:rPr lang="he-IL" sz="1800" dirty="0"/>
              <a:t>עם צוות שטיפל בנו אחד אחד</a:t>
            </a:r>
            <a:br>
              <a:rPr lang="he-IL" sz="1800" dirty="0"/>
            </a:br>
            <a:r>
              <a:rPr lang="he-IL" sz="1800" dirty="0"/>
              <a:t>ד״ר גורן חקר ימים ולילות</a:t>
            </a:r>
            <a:br>
              <a:rPr lang="he-IL" sz="1800" dirty="0"/>
            </a:br>
            <a:r>
              <a:rPr lang="he-IL" sz="1800" dirty="0"/>
              <a:t>עד שמצא מה גורם לנו להתרבות</a:t>
            </a:r>
            <a:br>
              <a:rPr lang="he-IL" sz="1800" dirty="0"/>
            </a:br>
            <a:r>
              <a:rPr lang="he-IL" sz="1800" dirty="0"/>
              <a:t>ואחרי שלוש שנים</a:t>
            </a:r>
            <a:br>
              <a:rPr lang="he-IL" sz="1800" dirty="0"/>
            </a:br>
            <a:r>
              <a:rPr lang="he-IL" sz="1800" dirty="0"/>
              <a:t>בתוך מיכל ובו מים בריאים</a:t>
            </a:r>
            <a:br>
              <a:rPr lang="he-IL" sz="1800" dirty="0"/>
            </a:br>
            <a:r>
              <a:rPr lang="he-IL" sz="1800" dirty="0"/>
              <a:t>מבודדים הפכנו לאלפים</a:t>
            </a:r>
            <a:br>
              <a:rPr lang="he-IL" sz="1800" dirty="0"/>
            </a:br>
            <a:r>
              <a:rPr lang="he-IL" sz="1800" dirty="0"/>
              <a:t>שלחזור לטבע מוכנים</a:t>
            </a:r>
            <a:br>
              <a:rPr lang="he-IL" sz="1800" dirty="0"/>
            </a:br>
            <a:r>
              <a:rPr lang="he-IL" sz="1800" dirty="0"/>
              <a:t>באביב הושבנו לירקון</a:t>
            </a:r>
            <a:br>
              <a:rPr lang="he-IL" sz="1800" dirty="0"/>
            </a:br>
            <a:r>
              <a:rPr lang="he-IL" sz="1800" dirty="0"/>
              <a:t>חשבתי ש…אני חולם חלום</a:t>
            </a:r>
          </a:p>
          <a:p>
            <a:pPr marL="0" indent="0" fontAlgn="base">
              <a:buNone/>
            </a:pPr>
            <a:r>
              <a:rPr lang="he-IL" sz="1800" dirty="0"/>
              <a:t>איך שניה לפני הסוף</a:t>
            </a:r>
            <a:br>
              <a:rPr lang="he-IL" sz="1800" dirty="0"/>
            </a:br>
            <a:r>
              <a:rPr lang="he-IL" sz="1800" dirty="0"/>
              <a:t>הרצון לחיות גובר</a:t>
            </a:r>
            <a:br>
              <a:rPr lang="he-IL" sz="1800" dirty="0"/>
            </a:br>
            <a:r>
              <a:rPr lang="he-IL" sz="1800" dirty="0"/>
              <a:t>והטוב שבנו מתגלה</a:t>
            </a:r>
            <a:br>
              <a:rPr lang="he-IL" sz="1800" dirty="0"/>
            </a:br>
            <a:r>
              <a:rPr lang="he-IL" sz="1800" dirty="0"/>
              <a:t>לבנון הירקון שוחה עכשיו</a:t>
            </a:r>
            <a:br>
              <a:rPr lang="he-IL" sz="1800" dirty="0"/>
            </a:br>
            <a:r>
              <a:rPr lang="he-IL" sz="1800" dirty="0"/>
              <a:t>בנחלי החופים זה לא מובן מאילו</a:t>
            </a:r>
            <a:br>
              <a:rPr lang="he-IL" sz="1800" dirty="0"/>
            </a:br>
            <a:r>
              <a:rPr lang="he-IL" sz="1800" dirty="0"/>
              <a:t>חזרתי מהמתים אמרו עלי נכחד</a:t>
            </a:r>
            <a:br>
              <a:rPr lang="he-IL" sz="1800" dirty="0"/>
            </a:br>
            <a:r>
              <a:rPr lang="he-IL" sz="1800" dirty="0"/>
              <a:t>אני שוחה עכשיו ואני לא לבד!</a:t>
            </a:r>
          </a:p>
        </p:txBody>
      </p:sp>
      <p:sp>
        <p:nvSpPr>
          <p:cNvPr id="2" name="Rectangle 1"/>
          <p:cNvSpPr/>
          <p:nvPr/>
        </p:nvSpPr>
        <p:spPr>
          <a:xfrm>
            <a:off x="8245280" y="919203"/>
            <a:ext cx="2379176" cy="369332"/>
          </a:xfrm>
          <a:prstGeom prst="rect">
            <a:avLst/>
          </a:prstGeom>
        </p:spPr>
        <p:txBody>
          <a:bodyPr wrap="none">
            <a:spAutoFit/>
          </a:bodyPr>
          <a:lstStyle/>
          <a:p>
            <a:pPr fontAlgn="base"/>
            <a:r>
              <a:rPr lang="he-IL" dirty="0"/>
              <a:t>מילים ולחן: שחר אבן צור</a:t>
            </a:r>
          </a:p>
        </p:txBody>
      </p:sp>
    </p:spTree>
    <p:extLst>
      <p:ext uri="{BB962C8B-B14F-4D97-AF65-F5344CB8AC3E}">
        <p14:creationId xmlns:p14="http://schemas.microsoft.com/office/powerpoint/2010/main" val="3898359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fontScale="90000"/>
          </a:bodyPr>
          <a:lstStyle/>
          <a:p>
            <a:r>
              <a:rPr lang="he-IL" altLang="en-US" b="1" dirty="0">
                <a:solidFill>
                  <a:srgbClr val="005574"/>
                </a:solidFill>
                <a:latin typeface="Calibri" panose="020F0502020204030204" pitchFamily="34" charset="0"/>
                <a:cs typeface="Calibri" panose="020F0502020204030204" pitchFamily="34" charset="0"/>
              </a:rPr>
              <a:t>הצטרפו לצוות של ד"ר מנחם גורן</a:t>
            </a:r>
            <a:r>
              <a:rPr lang="en-US" altLang="en-US" b="1" dirty="0">
                <a:solidFill>
                  <a:srgbClr val="005574"/>
                </a:solidFill>
                <a:latin typeface="Calibri" panose="020F0502020204030204" pitchFamily="34" charset="0"/>
                <a:cs typeface="Calibri" panose="020F0502020204030204" pitchFamily="34" charset="0"/>
              </a:rPr>
              <a:t> </a:t>
            </a:r>
            <a:r>
              <a:rPr lang="he-IL" altLang="en-US" b="1" dirty="0">
                <a:solidFill>
                  <a:srgbClr val="005574"/>
                </a:solidFill>
                <a:latin typeface="Calibri" panose="020F0502020204030204" pitchFamily="34" charset="0"/>
                <a:cs typeface="Calibri" panose="020F0502020204030204" pitchFamily="34" charset="0"/>
              </a:rPr>
              <a:t>מאוניברסיטת תל אביב!</a:t>
            </a:r>
            <a:endParaRPr lang="en-US" altLang="en-US" b="1" dirty="0">
              <a:solidFill>
                <a:srgbClr val="005574"/>
              </a:solidFill>
              <a:latin typeface="Calibri" panose="020F0502020204030204" pitchFamily="34" charset="0"/>
              <a:cs typeface="Calibri" panose="020F0502020204030204" pitchFamily="34" charset="0"/>
            </a:endParaRPr>
          </a:p>
        </p:txBody>
      </p:sp>
      <p:sp>
        <p:nvSpPr>
          <p:cNvPr id="305155" name="Rectangle 3"/>
          <p:cNvSpPr>
            <a:spLocks noGrp="1" noChangeArrowheads="1"/>
          </p:cNvSpPr>
          <p:nvPr>
            <p:ph idx="1"/>
          </p:nvPr>
        </p:nvSpPr>
        <p:spPr>
          <a:xfrm>
            <a:off x="2770910" y="1582058"/>
            <a:ext cx="7853547" cy="5007428"/>
          </a:xfrm>
        </p:spPr>
        <p:txBody>
          <a:bodyPr>
            <a:normAutofit/>
          </a:bodyPr>
          <a:lstStyle/>
          <a:p>
            <a:r>
              <a:rPr lang="he-IL" altLang="en-US" dirty="0">
                <a:solidFill>
                  <a:srgbClr val="005574"/>
                </a:solidFill>
                <a:latin typeface="Calibri" panose="020F0502020204030204" pitchFamily="34" charset="0"/>
                <a:cs typeface="Calibri" panose="020F0502020204030204" pitchFamily="34" charset="0"/>
              </a:rPr>
              <a:t>נחלי החוף בישראלי הזדהמו והתייבשו</a:t>
            </a:r>
          </a:p>
          <a:p>
            <a:r>
              <a:rPr lang="he-IL" altLang="en-US" dirty="0">
                <a:solidFill>
                  <a:srgbClr val="005574"/>
                </a:solidFill>
                <a:latin typeface="Calibri" panose="020F0502020204030204" pitchFamily="34" charset="0"/>
                <a:cs typeface="Calibri" panose="020F0502020204030204" pitchFamily="34" charset="0"/>
              </a:rPr>
              <a:t>השנה היא 1999, דגים רבים נעלמו מנחל הירקון</a:t>
            </a:r>
          </a:p>
          <a:p>
            <a:r>
              <a:rPr lang="he-IL" altLang="en-US" dirty="0">
                <a:solidFill>
                  <a:srgbClr val="005574"/>
                </a:solidFill>
                <a:latin typeface="Calibri" panose="020F0502020204030204" pitchFamily="34" charset="0"/>
                <a:cs typeface="Calibri" panose="020F0502020204030204" pitchFamily="34" charset="0"/>
              </a:rPr>
              <a:t>נותרו רק מאות פרטים בודדים של דגי לבנון הירקון בטבע בישראל</a:t>
            </a:r>
          </a:p>
          <a:p>
            <a:endParaRPr lang="he-IL" altLang="en-US" dirty="0">
              <a:solidFill>
                <a:srgbClr val="005574"/>
              </a:solidFill>
              <a:latin typeface="Calibri" panose="020F0502020204030204" pitchFamily="34" charset="0"/>
              <a:cs typeface="Calibri" panose="020F0502020204030204" pitchFamily="34" charset="0"/>
            </a:endParaRPr>
          </a:p>
          <a:p>
            <a:pPr marL="0" indent="0">
              <a:buNone/>
            </a:pPr>
            <a:r>
              <a:rPr lang="he-IL" altLang="en-US" dirty="0">
                <a:solidFill>
                  <a:srgbClr val="005574"/>
                </a:solidFill>
                <a:latin typeface="Calibri" panose="020F0502020204030204" pitchFamily="34" charset="0"/>
                <a:cs typeface="Calibri" panose="020F0502020204030204" pitchFamily="34" charset="0"/>
              </a:rPr>
              <a:t>	</a:t>
            </a:r>
            <a:r>
              <a:rPr lang="he-IL" altLang="en-US" b="1" dirty="0">
                <a:solidFill>
                  <a:srgbClr val="005574"/>
                </a:solidFill>
                <a:latin typeface="Calibri" panose="020F0502020204030204" pitchFamily="34" charset="0"/>
                <a:cs typeface="Calibri" panose="020F0502020204030204" pitchFamily="34" charset="0"/>
              </a:rPr>
              <a:t>מה ד"ר גורן צריך לעשות?</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4388"/>
          <a:stretch/>
        </p:blipFill>
        <p:spPr>
          <a:xfrm>
            <a:off x="311728" y="1264099"/>
            <a:ext cx="2459182" cy="3252355"/>
          </a:xfrm>
          <a:prstGeom prst="rect">
            <a:avLst/>
          </a:prstGeom>
        </p:spPr>
      </p:pic>
      <p:sp>
        <p:nvSpPr>
          <p:cNvPr id="3" name="Rectangle 2"/>
          <p:cNvSpPr/>
          <p:nvPr/>
        </p:nvSpPr>
        <p:spPr>
          <a:xfrm>
            <a:off x="311728" y="4935682"/>
            <a:ext cx="3309753" cy="1641759"/>
          </a:xfrm>
          <a:prstGeom prst="rect">
            <a:avLst/>
          </a:prstGeom>
          <a:ln w="28575">
            <a:solidFill>
              <a:srgbClr val="005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04260" y="4935682"/>
            <a:ext cx="3309753" cy="1641759"/>
          </a:xfrm>
          <a:prstGeom prst="rect">
            <a:avLst/>
          </a:prstGeom>
          <a:ln w="28575">
            <a:solidFill>
              <a:srgbClr val="005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96792" y="4935682"/>
            <a:ext cx="3309753" cy="1641759"/>
          </a:xfrm>
          <a:prstGeom prst="rect">
            <a:avLst/>
          </a:prstGeom>
          <a:ln w="28575">
            <a:solidFill>
              <a:srgbClr val="005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234548" y="5131453"/>
            <a:ext cx="2389909" cy="461665"/>
          </a:xfrm>
          <a:prstGeom prst="rect">
            <a:avLst/>
          </a:prstGeom>
          <a:noFill/>
        </p:spPr>
        <p:txBody>
          <a:bodyPr wrap="square" rtlCol="0">
            <a:spAutoFit/>
          </a:bodyPr>
          <a:lstStyle/>
          <a:p>
            <a:r>
              <a:rPr lang="he-IL" altLang="en-US" sz="2400" dirty="0">
                <a:solidFill>
                  <a:srgbClr val="005574"/>
                </a:solidFill>
                <a:latin typeface="Calibri" panose="020F0502020204030204" pitchFamily="34" charset="0"/>
                <a:cs typeface="Calibri" panose="020F0502020204030204" pitchFamily="34" charset="0"/>
              </a:rPr>
              <a:t>להשאיר אותם בנחל </a:t>
            </a:r>
            <a:endParaRPr lang="en-US" sz="2400" dirty="0"/>
          </a:p>
        </p:txBody>
      </p:sp>
      <p:sp>
        <p:nvSpPr>
          <p:cNvPr id="10" name="TextBox 9"/>
          <p:cNvSpPr txBox="1"/>
          <p:nvPr/>
        </p:nvSpPr>
        <p:spPr>
          <a:xfrm>
            <a:off x="4123214" y="5131452"/>
            <a:ext cx="2881744" cy="461665"/>
          </a:xfrm>
          <a:prstGeom prst="rect">
            <a:avLst/>
          </a:prstGeom>
          <a:noFill/>
        </p:spPr>
        <p:txBody>
          <a:bodyPr wrap="square" rtlCol="0">
            <a:spAutoFit/>
          </a:bodyPr>
          <a:lstStyle/>
          <a:p>
            <a:r>
              <a:rPr lang="he-IL" altLang="en-US" sz="2400" dirty="0">
                <a:solidFill>
                  <a:srgbClr val="005574"/>
                </a:solidFill>
                <a:latin typeface="Calibri" panose="020F0502020204030204" pitchFamily="34" charset="0"/>
                <a:cs typeface="Calibri" panose="020F0502020204030204" pitchFamily="34" charset="0"/>
              </a:rPr>
              <a:t>להעביר אותם לנחל נקי </a:t>
            </a:r>
            <a:endParaRPr lang="en-US" sz="2400" dirty="0"/>
          </a:p>
        </p:txBody>
      </p:sp>
      <p:sp>
        <p:nvSpPr>
          <p:cNvPr id="11" name="TextBox 10"/>
          <p:cNvSpPr txBox="1"/>
          <p:nvPr/>
        </p:nvSpPr>
        <p:spPr>
          <a:xfrm>
            <a:off x="529936" y="5131449"/>
            <a:ext cx="2855521" cy="830997"/>
          </a:xfrm>
          <a:prstGeom prst="rect">
            <a:avLst/>
          </a:prstGeom>
          <a:noFill/>
        </p:spPr>
        <p:txBody>
          <a:bodyPr wrap="square" rtlCol="0">
            <a:spAutoFit/>
          </a:bodyPr>
          <a:lstStyle/>
          <a:p>
            <a:r>
              <a:rPr lang="he-IL" altLang="en-US" sz="2400" dirty="0">
                <a:solidFill>
                  <a:srgbClr val="005574"/>
                </a:solidFill>
                <a:latin typeface="Calibri" panose="020F0502020204030204" pitchFamily="34" charset="0"/>
                <a:cs typeface="Calibri" panose="020F0502020204030204" pitchFamily="34" charset="0"/>
              </a:rPr>
              <a:t>להעביר אותם לגרעין רבייה</a:t>
            </a:r>
            <a:endParaRPr lang="en-US" sz="2400" dirty="0"/>
          </a:p>
        </p:txBody>
      </p:sp>
    </p:spTree>
    <p:extLst>
      <p:ext uri="{BB962C8B-B14F-4D97-AF65-F5344CB8AC3E}">
        <p14:creationId xmlns:p14="http://schemas.microsoft.com/office/powerpoint/2010/main" val="1091185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r>
              <a:rPr lang="he-IL" altLang="en-US" b="1" dirty="0">
                <a:solidFill>
                  <a:srgbClr val="005574"/>
                </a:solidFill>
                <a:latin typeface="Calibri" panose="020F0502020204030204" pitchFamily="34" charset="0"/>
                <a:cs typeface="Calibri" panose="020F0502020204030204" pitchFamily="34" charset="0"/>
              </a:rPr>
              <a:t>אתר הדיגום בזמן האיסוף</a:t>
            </a:r>
            <a:endParaRPr lang="en-US" altLang="en-US" b="1" dirty="0">
              <a:solidFill>
                <a:srgbClr val="005574"/>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364344"/>
            <a:ext cx="5362300" cy="32388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2128" y="1364344"/>
            <a:ext cx="5154548" cy="3238829"/>
          </a:xfrm>
          <a:prstGeom prst="rect">
            <a:avLst/>
          </a:prstGeom>
        </p:spPr>
      </p:pic>
      <p:sp>
        <p:nvSpPr>
          <p:cNvPr id="16" name="TextBox 15"/>
          <p:cNvSpPr txBox="1"/>
          <p:nvPr/>
        </p:nvSpPr>
        <p:spPr>
          <a:xfrm>
            <a:off x="8476767" y="4675910"/>
            <a:ext cx="2389909" cy="461665"/>
          </a:xfrm>
          <a:prstGeom prst="rect">
            <a:avLst/>
          </a:prstGeom>
          <a:noFill/>
        </p:spPr>
        <p:txBody>
          <a:bodyPr wrap="square" rtlCol="0">
            <a:spAutoFit/>
          </a:bodyPr>
          <a:lstStyle/>
          <a:p>
            <a:r>
              <a:rPr lang="he-IL" altLang="en-US" sz="2400" dirty="0">
                <a:solidFill>
                  <a:srgbClr val="005574"/>
                </a:solidFill>
                <a:latin typeface="Calibri" panose="020F0502020204030204" pitchFamily="34" charset="0"/>
                <a:cs typeface="Calibri" panose="020F0502020204030204" pitchFamily="34" charset="0"/>
              </a:rPr>
              <a:t>1999</a:t>
            </a:r>
            <a:endParaRPr lang="en-US" sz="2400" dirty="0"/>
          </a:p>
        </p:txBody>
      </p:sp>
      <p:sp>
        <p:nvSpPr>
          <p:cNvPr id="17" name="TextBox 16"/>
          <p:cNvSpPr txBox="1"/>
          <p:nvPr/>
        </p:nvSpPr>
        <p:spPr>
          <a:xfrm>
            <a:off x="3124790" y="4675910"/>
            <a:ext cx="2389909" cy="461665"/>
          </a:xfrm>
          <a:prstGeom prst="rect">
            <a:avLst/>
          </a:prstGeom>
          <a:noFill/>
        </p:spPr>
        <p:txBody>
          <a:bodyPr wrap="square" rtlCol="0">
            <a:spAutoFit/>
          </a:bodyPr>
          <a:lstStyle/>
          <a:p>
            <a:r>
              <a:rPr lang="he-IL" altLang="en-US" sz="2400" dirty="0">
                <a:solidFill>
                  <a:srgbClr val="005574"/>
                </a:solidFill>
                <a:latin typeface="Calibri" panose="020F0502020204030204" pitchFamily="34" charset="0"/>
                <a:cs typeface="Calibri" panose="020F0502020204030204" pitchFamily="34" charset="0"/>
              </a:rPr>
              <a:t>שנות השמונים</a:t>
            </a:r>
            <a:endParaRPr lang="en-US" sz="2400" dirty="0"/>
          </a:p>
        </p:txBody>
      </p:sp>
    </p:spTree>
    <p:extLst>
      <p:ext uri="{BB962C8B-B14F-4D97-AF65-F5344CB8AC3E}">
        <p14:creationId xmlns:p14="http://schemas.microsoft.com/office/powerpoint/2010/main" val="566533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r>
              <a:rPr lang="he-IL" altLang="en-US" sz="3600" b="1" dirty="0">
                <a:solidFill>
                  <a:srgbClr val="005574"/>
                </a:solidFill>
                <a:latin typeface="Calibri" panose="020F0502020204030204" pitchFamily="34" charset="0"/>
                <a:cs typeface="Calibri" panose="020F0502020204030204" pitchFamily="34" charset="0"/>
              </a:rPr>
              <a:t>הקמת גרעין רבייה של לבנון הירקון</a:t>
            </a:r>
            <a:endParaRPr lang="en-US" altLang="en-US" sz="3600" b="1" dirty="0">
              <a:solidFill>
                <a:srgbClr val="005574"/>
              </a:solidFill>
              <a:latin typeface="Calibri" panose="020F0502020204030204" pitchFamily="34" charset="0"/>
              <a:cs typeface="Calibri" panose="020F0502020204030204" pitchFamily="34" charset="0"/>
            </a:endParaRPr>
          </a:p>
        </p:txBody>
      </p:sp>
      <p:sp>
        <p:nvSpPr>
          <p:cNvPr id="305155" name="Rectangle 3"/>
          <p:cNvSpPr>
            <a:spLocks noGrp="1" noChangeArrowheads="1"/>
          </p:cNvSpPr>
          <p:nvPr>
            <p:ph idx="1"/>
          </p:nvPr>
        </p:nvSpPr>
        <p:spPr>
          <a:xfrm>
            <a:off x="1371600" y="1582058"/>
            <a:ext cx="9252857" cy="5007428"/>
          </a:xfrm>
        </p:spPr>
        <p:txBody>
          <a:bodyPr>
            <a:normAutofit/>
          </a:bodyPr>
          <a:lstStyle/>
          <a:p>
            <a:r>
              <a:rPr lang="he-IL" b="1" dirty="0">
                <a:solidFill>
                  <a:srgbClr val="005574"/>
                </a:solidFill>
                <a:latin typeface="Calibri" panose="020F0502020204030204" pitchFamily="34" charset="0"/>
                <a:cs typeface="Calibri" panose="020F0502020204030204" pitchFamily="34" charset="0"/>
              </a:rPr>
              <a:t>גרעין רבייה - </a:t>
            </a:r>
            <a:r>
              <a:rPr lang="he-IL" dirty="0">
                <a:solidFill>
                  <a:srgbClr val="005574"/>
                </a:solidFill>
                <a:latin typeface="Calibri" panose="020F0502020204030204" pitchFamily="34" charset="0"/>
                <a:cs typeface="Calibri" panose="020F0502020204030204" pitchFamily="34" charset="0"/>
              </a:rPr>
              <a:t>קבוצה של פרטים ממין הנמצא בסכנת הכחדה, שמגודלת ומתרבה בשבי, בתנאים מוגנים, במטרה לשמר את המין, ובמידת האפשר להשיבו לטבע.</a:t>
            </a:r>
            <a:endParaRPr lang="en-US" dirty="0">
              <a:solidFill>
                <a:srgbClr val="005574"/>
              </a:solidFill>
              <a:latin typeface="Calibri" panose="020F0502020204030204" pitchFamily="34" charset="0"/>
              <a:cs typeface="Calibri" panose="020F0502020204030204" pitchFamily="34" charset="0"/>
            </a:endParaRPr>
          </a:p>
          <a:p>
            <a:pPr marL="0" indent="0">
              <a:buNone/>
            </a:pPr>
            <a:endParaRPr lang="he-IL" altLang="en-US" dirty="0">
              <a:solidFill>
                <a:srgbClr val="005574"/>
              </a:solidFill>
              <a:latin typeface="Calibri" panose="020F0502020204030204" pitchFamily="34" charset="0"/>
              <a:cs typeface="Calibri" panose="020F0502020204030204" pitchFamily="34" charset="0"/>
            </a:endParaRPr>
          </a:p>
          <a:p>
            <a:pPr marL="0" indent="0">
              <a:buNone/>
            </a:pPr>
            <a:r>
              <a:rPr lang="he-IL" altLang="en-US" dirty="0">
                <a:solidFill>
                  <a:srgbClr val="005574"/>
                </a:solidFill>
                <a:latin typeface="Calibri" panose="020F0502020204030204" pitchFamily="34" charset="0"/>
                <a:cs typeface="Calibri" panose="020F0502020204030204" pitchFamily="34" charset="0"/>
              </a:rPr>
              <a:t>	</a:t>
            </a:r>
            <a:r>
              <a:rPr lang="he-IL" altLang="en-US" b="1" dirty="0">
                <a:solidFill>
                  <a:srgbClr val="005574"/>
                </a:solidFill>
                <a:latin typeface="Calibri" panose="020F0502020204030204" pitchFamily="34" charset="0"/>
                <a:cs typeface="Calibri" panose="020F0502020204030204" pitchFamily="34" charset="0"/>
              </a:rPr>
              <a:t>איזה חומרים כדאי להכניס לבריכות בכדי לאפשר רבייה?</a:t>
            </a:r>
          </a:p>
        </p:txBody>
      </p:sp>
      <p:sp>
        <p:nvSpPr>
          <p:cNvPr id="8" name="Rectangle 7"/>
          <p:cNvSpPr/>
          <p:nvPr/>
        </p:nvSpPr>
        <p:spPr>
          <a:xfrm>
            <a:off x="7496792" y="4935683"/>
            <a:ext cx="3309753" cy="657431"/>
          </a:xfrm>
          <a:prstGeom prst="rect">
            <a:avLst/>
          </a:prstGeom>
          <a:ln w="28575">
            <a:solidFill>
              <a:srgbClr val="005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234548" y="5131453"/>
            <a:ext cx="2389909" cy="461665"/>
          </a:xfrm>
          <a:prstGeom prst="rect">
            <a:avLst/>
          </a:prstGeom>
          <a:noFill/>
        </p:spPr>
        <p:txBody>
          <a:bodyPr wrap="square" rtlCol="0">
            <a:spAutoFit/>
          </a:bodyPr>
          <a:lstStyle/>
          <a:p>
            <a:r>
              <a:rPr lang="he-IL" sz="2400" dirty="0">
                <a:solidFill>
                  <a:srgbClr val="005574"/>
                </a:solidFill>
                <a:latin typeface="Calibri" panose="020F0502020204030204" pitchFamily="34" charset="0"/>
                <a:cs typeface="Calibri" panose="020F0502020204030204" pitchFamily="34" charset="0"/>
              </a:rPr>
              <a:t>ענפים וגזעי עצים</a:t>
            </a:r>
            <a:endParaRPr lang="en-US" sz="2400" dirty="0"/>
          </a:p>
        </p:txBody>
      </p:sp>
      <p:sp>
        <p:nvSpPr>
          <p:cNvPr id="10" name="TextBox 9"/>
          <p:cNvSpPr txBox="1"/>
          <p:nvPr/>
        </p:nvSpPr>
        <p:spPr>
          <a:xfrm>
            <a:off x="4123214" y="5131452"/>
            <a:ext cx="2881744" cy="461665"/>
          </a:xfrm>
          <a:prstGeom prst="rect">
            <a:avLst/>
          </a:prstGeom>
          <a:noFill/>
        </p:spPr>
        <p:txBody>
          <a:bodyPr wrap="square" rtlCol="0">
            <a:spAutoFit/>
          </a:bodyPr>
          <a:lstStyle/>
          <a:p>
            <a:r>
              <a:rPr lang="he-IL" sz="2400" dirty="0">
                <a:solidFill>
                  <a:srgbClr val="005574"/>
                </a:solidFill>
                <a:latin typeface="Calibri" panose="020F0502020204030204" pitchFamily="34" charset="0"/>
                <a:cs typeface="Calibri" panose="020F0502020204030204" pitchFamily="34" charset="0"/>
              </a:rPr>
              <a:t>חבלים </a:t>
            </a:r>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948" y="112993"/>
            <a:ext cx="2341303" cy="1503483"/>
          </a:xfrm>
          <a:prstGeom prst="rect">
            <a:avLst/>
          </a:prstGeom>
        </p:spPr>
      </p:pic>
      <p:sp>
        <p:nvSpPr>
          <p:cNvPr id="14" name="Rectangle 13"/>
          <p:cNvSpPr/>
          <p:nvPr/>
        </p:nvSpPr>
        <p:spPr>
          <a:xfrm>
            <a:off x="7496792" y="5918346"/>
            <a:ext cx="3309753" cy="657431"/>
          </a:xfrm>
          <a:prstGeom prst="rect">
            <a:avLst/>
          </a:prstGeom>
          <a:ln w="28575">
            <a:solidFill>
              <a:srgbClr val="005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234548" y="6114116"/>
            <a:ext cx="2389909" cy="461665"/>
          </a:xfrm>
          <a:prstGeom prst="rect">
            <a:avLst/>
          </a:prstGeom>
          <a:noFill/>
        </p:spPr>
        <p:txBody>
          <a:bodyPr wrap="square" rtlCol="0">
            <a:spAutoFit/>
          </a:bodyPr>
          <a:lstStyle/>
          <a:p>
            <a:r>
              <a:rPr lang="he-IL" sz="2400" dirty="0">
                <a:solidFill>
                  <a:srgbClr val="005574"/>
                </a:solidFill>
                <a:latin typeface="Calibri" panose="020F0502020204030204" pitchFamily="34" charset="0"/>
                <a:cs typeface="Calibri" panose="020F0502020204030204" pitchFamily="34" charset="0"/>
              </a:rPr>
              <a:t>בוץ</a:t>
            </a:r>
            <a:endParaRPr lang="en-US" sz="2400" dirty="0"/>
          </a:p>
        </p:txBody>
      </p:sp>
      <p:sp>
        <p:nvSpPr>
          <p:cNvPr id="16" name="Rectangle 15"/>
          <p:cNvSpPr/>
          <p:nvPr/>
        </p:nvSpPr>
        <p:spPr>
          <a:xfrm>
            <a:off x="3906982" y="4935682"/>
            <a:ext cx="3309753" cy="657431"/>
          </a:xfrm>
          <a:prstGeom prst="rect">
            <a:avLst/>
          </a:prstGeom>
          <a:ln w="28575">
            <a:solidFill>
              <a:srgbClr val="005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644738" y="5131452"/>
            <a:ext cx="2389909" cy="461665"/>
          </a:xfrm>
          <a:prstGeom prst="rect">
            <a:avLst/>
          </a:prstGeom>
          <a:noFill/>
        </p:spPr>
        <p:txBody>
          <a:bodyPr wrap="square" rtlCol="0">
            <a:spAutoFit/>
          </a:bodyPr>
          <a:lstStyle/>
          <a:p>
            <a:r>
              <a:rPr lang="he-IL" sz="2400" dirty="0">
                <a:solidFill>
                  <a:srgbClr val="005574"/>
                </a:solidFill>
                <a:latin typeface="Calibri" panose="020F0502020204030204" pitchFamily="34" charset="0"/>
                <a:cs typeface="Calibri" panose="020F0502020204030204" pitchFamily="34" charset="0"/>
              </a:rPr>
              <a:t>חבלים</a:t>
            </a:r>
            <a:endParaRPr lang="en-US" sz="2400" dirty="0"/>
          </a:p>
        </p:txBody>
      </p:sp>
      <p:sp>
        <p:nvSpPr>
          <p:cNvPr id="18" name="Rectangle 17"/>
          <p:cNvSpPr/>
          <p:nvPr/>
        </p:nvSpPr>
        <p:spPr>
          <a:xfrm>
            <a:off x="3906982" y="5918345"/>
            <a:ext cx="3309753" cy="657431"/>
          </a:xfrm>
          <a:prstGeom prst="rect">
            <a:avLst/>
          </a:prstGeom>
          <a:ln w="28575">
            <a:solidFill>
              <a:srgbClr val="005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644738" y="6114115"/>
            <a:ext cx="2389909" cy="461665"/>
          </a:xfrm>
          <a:prstGeom prst="rect">
            <a:avLst/>
          </a:prstGeom>
          <a:noFill/>
        </p:spPr>
        <p:txBody>
          <a:bodyPr wrap="square" rtlCol="0">
            <a:spAutoFit/>
          </a:bodyPr>
          <a:lstStyle/>
          <a:p>
            <a:r>
              <a:rPr lang="he-IL" sz="2400" dirty="0">
                <a:solidFill>
                  <a:srgbClr val="005574"/>
                </a:solidFill>
                <a:latin typeface="Calibri" panose="020F0502020204030204" pitchFamily="34" charset="0"/>
                <a:cs typeface="Calibri" panose="020F0502020204030204" pitchFamily="34" charset="0"/>
              </a:rPr>
              <a:t>קופסאות פלסטיק</a:t>
            </a:r>
            <a:endParaRPr lang="en-US" sz="2400" dirty="0"/>
          </a:p>
        </p:txBody>
      </p:sp>
      <p:sp>
        <p:nvSpPr>
          <p:cNvPr id="20" name="Rectangle 19"/>
          <p:cNvSpPr/>
          <p:nvPr/>
        </p:nvSpPr>
        <p:spPr>
          <a:xfrm>
            <a:off x="351316" y="4935682"/>
            <a:ext cx="3309753" cy="657431"/>
          </a:xfrm>
          <a:prstGeom prst="rect">
            <a:avLst/>
          </a:prstGeom>
          <a:ln w="28575">
            <a:solidFill>
              <a:srgbClr val="005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89072" y="5131452"/>
            <a:ext cx="2389909" cy="461665"/>
          </a:xfrm>
          <a:prstGeom prst="rect">
            <a:avLst/>
          </a:prstGeom>
          <a:noFill/>
        </p:spPr>
        <p:txBody>
          <a:bodyPr wrap="square" rtlCol="0">
            <a:spAutoFit/>
          </a:bodyPr>
          <a:lstStyle/>
          <a:p>
            <a:r>
              <a:rPr lang="he-IL" sz="2400" dirty="0">
                <a:solidFill>
                  <a:srgbClr val="005574"/>
                </a:solidFill>
                <a:latin typeface="Calibri" panose="020F0502020204030204" pitchFamily="34" charset="0"/>
                <a:cs typeface="Calibri" panose="020F0502020204030204" pitchFamily="34" charset="0"/>
              </a:rPr>
              <a:t>סלעים ואבנים</a:t>
            </a:r>
            <a:endParaRPr lang="en-US" sz="2400" dirty="0"/>
          </a:p>
        </p:txBody>
      </p:sp>
      <p:sp>
        <p:nvSpPr>
          <p:cNvPr id="22" name="Rectangle 21"/>
          <p:cNvSpPr/>
          <p:nvPr/>
        </p:nvSpPr>
        <p:spPr>
          <a:xfrm>
            <a:off x="351316" y="5918345"/>
            <a:ext cx="3309753" cy="657431"/>
          </a:xfrm>
          <a:prstGeom prst="rect">
            <a:avLst/>
          </a:prstGeom>
          <a:ln w="28575">
            <a:solidFill>
              <a:srgbClr val="005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58536" y="6114115"/>
            <a:ext cx="2720445" cy="461665"/>
          </a:xfrm>
          <a:prstGeom prst="rect">
            <a:avLst/>
          </a:prstGeom>
          <a:noFill/>
        </p:spPr>
        <p:txBody>
          <a:bodyPr wrap="square" rtlCol="0">
            <a:spAutoFit/>
          </a:bodyPr>
          <a:lstStyle/>
          <a:p>
            <a:r>
              <a:rPr lang="he-IL" sz="2400" dirty="0">
                <a:solidFill>
                  <a:srgbClr val="005574"/>
                </a:solidFill>
                <a:latin typeface="Calibri" panose="020F0502020204030204" pitchFamily="34" charset="0"/>
                <a:cs typeface="Calibri" panose="020F0502020204030204" pitchFamily="34" charset="0"/>
              </a:rPr>
              <a:t>אבני ריצוף משתלבות</a:t>
            </a:r>
            <a:endParaRPr lang="en-US" sz="2400" dirty="0"/>
          </a:p>
        </p:txBody>
      </p:sp>
    </p:spTree>
    <p:extLst>
      <p:ext uri="{BB962C8B-B14F-4D97-AF65-F5344CB8AC3E}">
        <p14:creationId xmlns:p14="http://schemas.microsoft.com/office/powerpoint/2010/main" val="3556418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r>
              <a:rPr lang="he-IL" altLang="en-US" sz="3600" b="1" dirty="0">
                <a:solidFill>
                  <a:srgbClr val="005574"/>
                </a:solidFill>
                <a:latin typeface="Calibri" panose="020F0502020204030204" pitchFamily="34" charset="0"/>
                <a:cs typeface="Calibri" panose="020F0502020204030204" pitchFamily="34" charset="0"/>
              </a:rPr>
              <a:t>הקמת גרעין רבייה של לבנון הירקון</a:t>
            </a:r>
            <a:endParaRPr lang="en-US" altLang="en-US" sz="3600" b="1" dirty="0">
              <a:solidFill>
                <a:srgbClr val="005574"/>
              </a:solidFill>
              <a:latin typeface="Calibri" panose="020F0502020204030204" pitchFamily="34" charset="0"/>
              <a:cs typeface="Calibri" panose="020F0502020204030204" pitchFamily="34" charset="0"/>
            </a:endParaRPr>
          </a:p>
        </p:txBody>
      </p:sp>
      <p:sp>
        <p:nvSpPr>
          <p:cNvPr id="305155" name="Rectangle 3"/>
          <p:cNvSpPr>
            <a:spLocks noGrp="1" noChangeArrowheads="1"/>
          </p:cNvSpPr>
          <p:nvPr>
            <p:ph idx="1"/>
          </p:nvPr>
        </p:nvSpPr>
        <p:spPr>
          <a:xfrm>
            <a:off x="1371600" y="1582058"/>
            <a:ext cx="9252857" cy="5007428"/>
          </a:xfrm>
        </p:spPr>
        <p:txBody>
          <a:bodyPr>
            <a:normAutofit/>
          </a:bodyPr>
          <a:lstStyle/>
          <a:p>
            <a:r>
              <a:rPr lang="he-IL" b="1" dirty="0">
                <a:solidFill>
                  <a:srgbClr val="005574"/>
                </a:solidFill>
                <a:latin typeface="Calibri" panose="020F0502020204030204" pitchFamily="34" charset="0"/>
                <a:cs typeface="Calibri" panose="020F0502020204030204" pitchFamily="34" charset="0"/>
              </a:rPr>
              <a:t>גרעין רבייה - </a:t>
            </a:r>
            <a:r>
              <a:rPr lang="he-IL" dirty="0">
                <a:solidFill>
                  <a:srgbClr val="005574"/>
                </a:solidFill>
                <a:latin typeface="Calibri" panose="020F0502020204030204" pitchFamily="34" charset="0"/>
                <a:cs typeface="Calibri" panose="020F0502020204030204" pitchFamily="34" charset="0"/>
              </a:rPr>
              <a:t>קבוצה של פרטים ממין הנמצא בסכנת הכחדה, שמגודלת ומתרבה בשבי, בתנאים מוגנים, במטרה לשמר את המין, ובמידת האפשר להשיבו לטבע.</a:t>
            </a:r>
            <a:endParaRPr lang="en-US" dirty="0">
              <a:solidFill>
                <a:srgbClr val="005574"/>
              </a:solidFill>
              <a:latin typeface="Calibri" panose="020F0502020204030204" pitchFamily="34" charset="0"/>
              <a:cs typeface="Calibri" panose="020F0502020204030204" pitchFamily="34" charset="0"/>
            </a:endParaRPr>
          </a:p>
          <a:p>
            <a:pPr marL="0" indent="0">
              <a:buNone/>
            </a:pPr>
            <a:endParaRPr lang="he-IL" altLang="en-US" dirty="0">
              <a:solidFill>
                <a:srgbClr val="005574"/>
              </a:solidFill>
              <a:latin typeface="Calibri" panose="020F0502020204030204" pitchFamily="34" charset="0"/>
              <a:cs typeface="Calibri" panose="020F0502020204030204" pitchFamily="34" charset="0"/>
            </a:endParaRPr>
          </a:p>
          <a:p>
            <a:pPr marL="0" indent="0">
              <a:buNone/>
            </a:pPr>
            <a:r>
              <a:rPr lang="he-IL" altLang="en-US" dirty="0">
                <a:solidFill>
                  <a:srgbClr val="005574"/>
                </a:solidFill>
                <a:latin typeface="Calibri" panose="020F0502020204030204" pitchFamily="34" charset="0"/>
                <a:cs typeface="Calibri" panose="020F0502020204030204" pitchFamily="34" charset="0"/>
              </a:rPr>
              <a:t>	</a:t>
            </a:r>
            <a:r>
              <a:rPr lang="he-IL" altLang="en-US" b="1" dirty="0">
                <a:solidFill>
                  <a:srgbClr val="005574"/>
                </a:solidFill>
                <a:latin typeface="Calibri" panose="020F0502020204030204" pitchFamily="34" charset="0"/>
                <a:cs typeface="Calibri" panose="020F0502020204030204" pitchFamily="34" charset="0"/>
              </a:rPr>
              <a:t>איזה חומרים כדאי להכניס לבריכות בכדי לאפשר רבייה?</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948" y="112993"/>
            <a:ext cx="2341303" cy="1503483"/>
          </a:xfrm>
          <a:prstGeom prst="rect">
            <a:avLst/>
          </a:prstGeom>
        </p:spPr>
      </p:pic>
      <p:sp>
        <p:nvSpPr>
          <p:cNvPr id="22" name="Rectangle 21"/>
          <p:cNvSpPr/>
          <p:nvPr/>
        </p:nvSpPr>
        <p:spPr>
          <a:xfrm>
            <a:off x="351316" y="5918345"/>
            <a:ext cx="3309753" cy="657431"/>
          </a:xfrm>
          <a:prstGeom prst="rect">
            <a:avLst/>
          </a:prstGeom>
          <a:ln w="28575">
            <a:solidFill>
              <a:srgbClr val="005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58536" y="6114115"/>
            <a:ext cx="2720445" cy="461665"/>
          </a:xfrm>
          <a:prstGeom prst="rect">
            <a:avLst/>
          </a:prstGeom>
          <a:noFill/>
        </p:spPr>
        <p:txBody>
          <a:bodyPr wrap="square" rtlCol="0">
            <a:spAutoFit/>
          </a:bodyPr>
          <a:lstStyle/>
          <a:p>
            <a:r>
              <a:rPr lang="he-IL" sz="2400" dirty="0">
                <a:solidFill>
                  <a:srgbClr val="005574"/>
                </a:solidFill>
                <a:latin typeface="Calibri" panose="020F0502020204030204" pitchFamily="34" charset="0"/>
                <a:cs typeface="Calibri" panose="020F0502020204030204" pitchFamily="34" charset="0"/>
              </a:rPr>
              <a:t>אבני ריצוף משתלבות</a:t>
            </a:r>
            <a:endParaRPr lang="en-US" sz="2400"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27137" b="2510"/>
          <a:stretch/>
        </p:blipFill>
        <p:spPr>
          <a:xfrm>
            <a:off x="5072248" y="4360633"/>
            <a:ext cx="4476997" cy="2362286"/>
          </a:xfrm>
          <a:prstGeom prst="rect">
            <a:avLst/>
          </a:prstGeom>
        </p:spPr>
      </p:pic>
    </p:spTree>
    <p:extLst>
      <p:ext uri="{BB962C8B-B14F-4D97-AF65-F5344CB8AC3E}">
        <p14:creationId xmlns:p14="http://schemas.microsoft.com/office/powerpoint/2010/main" val="3772180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r>
              <a:rPr lang="he-IL" altLang="en-US" sz="3600" b="1" dirty="0">
                <a:solidFill>
                  <a:srgbClr val="005574"/>
                </a:solidFill>
                <a:latin typeface="Calibri" panose="020F0502020204030204" pitchFamily="34" charset="0"/>
                <a:cs typeface="Calibri" panose="020F0502020204030204" pitchFamily="34" charset="0"/>
              </a:rPr>
              <a:t>הצלחה ראשונה בשבי</a:t>
            </a:r>
            <a:endParaRPr lang="en-US" altLang="en-US" sz="3600" b="1" dirty="0">
              <a:solidFill>
                <a:srgbClr val="005574"/>
              </a:solidFill>
              <a:latin typeface="Calibri" panose="020F0502020204030204" pitchFamily="34" charset="0"/>
              <a:cs typeface="Calibri" panose="020F0502020204030204" pitchFamily="34" charset="0"/>
            </a:endParaRPr>
          </a:p>
        </p:txBody>
      </p:sp>
      <p:sp>
        <p:nvSpPr>
          <p:cNvPr id="305155" name="Rectangle 3"/>
          <p:cNvSpPr>
            <a:spLocks noGrp="1" noChangeArrowheads="1"/>
          </p:cNvSpPr>
          <p:nvPr>
            <p:ph idx="1"/>
          </p:nvPr>
        </p:nvSpPr>
        <p:spPr>
          <a:xfrm>
            <a:off x="4684981" y="1582058"/>
            <a:ext cx="5939475" cy="5007428"/>
          </a:xfrm>
        </p:spPr>
        <p:txBody>
          <a:bodyPr>
            <a:normAutofit fontScale="92500"/>
          </a:bodyPr>
          <a:lstStyle/>
          <a:p>
            <a:r>
              <a:rPr lang="he-IL" dirty="0">
                <a:solidFill>
                  <a:srgbClr val="005574"/>
                </a:solidFill>
                <a:latin typeface="Calibri" panose="020F0502020204030204" pitchFamily="34" charset="0"/>
                <a:cs typeface="Calibri" panose="020F0502020204030204" pitchFamily="34" charset="0"/>
              </a:rPr>
              <a:t>הלבנונים התרבו בהצלחה </a:t>
            </a:r>
          </a:p>
          <a:p>
            <a:r>
              <a:rPr lang="he-IL" dirty="0">
                <a:solidFill>
                  <a:srgbClr val="005574"/>
                </a:solidFill>
                <a:latin typeface="Calibri" panose="020F0502020204030204" pitchFamily="34" charset="0"/>
                <a:cs typeface="Calibri" panose="020F0502020204030204" pitchFamily="34" charset="0"/>
              </a:rPr>
              <a:t>בשנים 2002 ו- 2003 משיבים חלק מהם לנחל הירקון!</a:t>
            </a:r>
          </a:p>
          <a:p>
            <a:r>
              <a:rPr lang="he-IL" dirty="0">
                <a:solidFill>
                  <a:srgbClr val="005574"/>
                </a:solidFill>
                <a:latin typeface="Calibri" panose="020F0502020204030204" pitchFamily="34" charset="0"/>
                <a:cs typeface="Calibri" panose="020F0502020204030204" pitchFamily="34" charset="0"/>
              </a:rPr>
              <a:t>סוף טוב הכל טוב?...</a:t>
            </a:r>
          </a:p>
          <a:p>
            <a:endParaRPr lang="he-IL" dirty="0">
              <a:solidFill>
                <a:srgbClr val="005574"/>
              </a:solidFill>
              <a:latin typeface="Calibri" panose="020F0502020204030204" pitchFamily="34" charset="0"/>
              <a:cs typeface="Calibri" panose="020F0502020204030204" pitchFamily="34" charset="0"/>
            </a:endParaRPr>
          </a:p>
          <a:p>
            <a:r>
              <a:rPr lang="he-IL" dirty="0">
                <a:solidFill>
                  <a:srgbClr val="005574"/>
                </a:solidFill>
                <a:latin typeface="Calibri" panose="020F0502020204030204" pitchFamily="34" charset="0"/>
                <a:cs typeface="Calibri" panose="020F0502020204030204" pitchFamily="34" charset="0"/>
              </a:rPr>
              <a:t>צוות המעבדה חזר אל הנחל אחרי השחרור וגילה רק דגים בוגרים </a:t>
            </a:r>
            <a:r>
              <a:rPr lang="en-IL" dirty="0">
                <a:solidFill>
                  <a:srgbClr val="005574"/>
                </a:solidFill>
                <a:latin typeface="Calibri" panose="020F0502020204030204" pitchFamily="34" charset="0"/>
                <a:cs typeface="Calibri" panose="020F0502020204030204" pitchFamily="34" charset="0"/>
              </a:rPr>
              <a:t>–</a:t>
            </a:r>
            <a:r>
              <a:rPr lang="he-IL" dirty="0">
                <a:solidFill>
                  <a:srgbClr val="005574"/>
                </a:solidFill>
                <a:latin typeface="Calibri" panose="020F0502020204030204" pitchFamily="34" charset="0"/>
                <a:cs typeface="Calibri" panose="020F0502020204030204" pitchFamily="34" charset="0"/>
              </a:rPr>
              <a:t> ללא דגיגים או ביצי דגים</a:t>
            </a:r>
            <a:endParaRPr lang="en-US" dirty="0">
              <a:solidFill>
                <a:srgbClr val="005574"/>
              </a:solidFill>
              <a:latin typeface="Calibri" panose="020F0502020204030204" pitchFamily="34" charset="0"/>
              <a:cs typeface="Calibri" panose="020F0502020204030204" pitchFamily="34" charset="0"/>
            </a:endParaRPr>
          </a:p>
          <a:p>
            <a:pPr marL="0" indent="0">
              <a:buNone/>
            </a:pPr>
            <a:endParaRPr lang="he-IL" altLang="en-US" dirty="0">
              <a:solidFill>
                <a:srgbClr val="005574"/>
              </a:solidFill>
              <a:latin typeface="Calibri" panose="020F0502020204030204" pitchFamily="34" charset="0"/>
              <a:cs typeface="Calibri" panose="020F0502020204030204" pitchFamily="34" charset="0"/>
            </a:endParaRPr>
          </a:p>
          <a:p>
            <a:pPr marL="0" indent="0">
              <a:buNone/>
            </a:pPr>
            <a:r>
              <a:rPr lang="he-IL" altLang="en-US" dirty="0">
                <a:solidFill>
                  <a:srgbClr val="005574"/>
                </a:solidFill>
                <a:latin typeface="Calibri" panose="020F0502020204030204" pitchFamily="34" charset="0"/>
                <a:cs typeface="Calibri" panose="020F0502020204030204" pitchFamily="34" charset="0"/>
              </a:rPr>
              <a:t>	</a:t>
            </a:r>
            <a:r>
              <a:rPr lang="he-IL" altLang="en-US" b="1" dirty="0">
                <a:solidFill>
                  <a:srgbClr val="005574"/>
                </a:solidFill>
                <a:latin typeface="Calibri" panose="020F0502020204030204" pitchFamily="34" charset="0"/>
                <a:cs typeface="Calibri" panose="020F0502020204030204" pitchFamily="34" charset="0"/>
              </a:rPr>
              <a:t>מה לדעתכם יכולה להיות הסיבה?</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03039"/>
            <a:ext cx="4805548" cy="3604161"/>
          </a:xfrm>
          <a:prstGeom prst="rect">
            <a:avLst/>
          </a:prstGeom>
          <a:ln>
            <a:noFill/>
          </a:ln>
          <a:effectLst>
            <a:softEdge rad="11250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8501"/>
            <a:ext cx="4684982" cy="3513737"/>
          </a:xfrm>
          <a:prstGeom prst="rect">
            <a:avLst/>
          </a:prstGeom>
          <a:ln>
            <a:noFill/>
          </a:ln>
          <a:effectLst>
            <a:softEdge rad="112500"/>
          </a:effectLst>
        </p:spPr>
      </p:pic>
    </p:spTree>
    <p:extLst>
      <p:ext uri="{BB962C8B-B14F-4D97-AF65-F5344CB8AC3E}">
        <p14:creationId xmlns:p14="http://schemas.microsoft.com/office/powerpoint/2010/main" val="3133579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r>
              <a:rPr lang="he-IL" altLang="en-US" sz="3600" b="1" dirty="0">
                <a:solidFill>
                  <a:srgbClr val="005574"/>
                </a:solidFill>
                <a:latin typeface="Calibri" panose="020F0502020204030204" pitchFamily="34" charset="0"/>
                <a:cs typeface="Calibri" panose="020F0502020204030204" pitchFamily="34" charset="0"/>
              </a:rPr>
              <a:t>תעלומה בנחל הירקון </a:t>
            </a:r>
            <a:r>
              <a:rPr lang="en-IL" altLang="en-US" sz="3600" b="1" dirty="0">
                <a:solidFill>
                  <a:srgbClr val="005574"/>
                </a:solidFill>
                <a:latin typeface="Calibri" panose="020F0502020204030204" pitchFamily="34" charset="0"/>
                <a:cs typeface="Calibri" panose="020F0502020204030204" pitchFamily="34" charset="0"/>
              </a:rPr>
              <a:t>–</a:t>
            </a:r>
            <a:r>
              <a:rPr lang="he-IL" altLang="en-US" sz="3600" b="1">
                <a:solidFill>
                  <a:srgbClr val="005574"/>
                </a:solidFill>
                <a:latin typeface="Calibri" panose="020F0502020204030204" pitchFamily="34" charset="0"/>
                <a:cs typeface="Calibri" panose="020F0502020204030204" pitchFamily="34" charset="0"/>
              </a:rPr>
              <a:t> מדוע נמצאים רק פרטים בוגרים?</a:t>
            </a:r>
            <a:endParaRPr lang="en-US" altLang="en-US" sz="3600" b="1" dirty="0">
              <a:solidFill>
                <a:srgbClr val="005574"/>
              </a:solidFill>
              <a:latin typeface="Calibri" panose="020F0502020204030204" pitchFamily="34" charset="0"/>
              <a:cs typeface="Calibri" panose="020F0502020204030204" pitchFamily="34" charset="0"/>
            </a:endParaRPr>
          </a:p>
        </p:txBody>
      </p:sp>
      <p:sp>
        <p:nvSpPr>
          <p:cNvPr id="305155" name="Rectangle 3"/>
          <p:cNvSpPr>
            <a:spLocks noGrp="1" noChangeArrowheads="1"/>
          </p:cNvSpPr>
          <p:nvPr>
            <p:ph idx="1"/>
          </p:nvPr>
        </p:nvSpPr>
        <p:spPr>
          <a:xfrm>
            <a:off x="1371600" y="4218708"/>
            <a:ext cx="9252857" cy="2370777"/>
          </a:xfrm>
        </p:spPr>
        <p:txBody>
          <a:bodyPr>
            <a:normAutofit/>
          </a:bodyPr>
          <a:lstStyle/>
          <a:p>
            <a:pPr marL="0" indent="0">
              <a:buNone/>
            </a:pPr>
            <a:r>
              <a:rPr lang="he-IL" altLang="en-IL" dirty="0">
                <a:solidFill>
                  <a:srgbClr val="005574"/>
                </a:solidFill>
                <a:cs typeface="Calibri" panose="020F0502020204030204" pitchFamily="34" charset="0"/>
              </a:rPr>
              <a:t>קרקעית הנחל הזדהמה והדגים לא הצליחו להטיל ביצים במקום מוגן ולהצמיד אותן לסלעים והן היו חשופות לטורפים</a:t>
            </a:r>
          </a:p>
          <a:p>
            <a:pPr marL="0" indent="0">
              <a:buNone/>
            </a:pPr>
            <a:endParaRPr lang="he-IL" altLang="en-US" dirty="0">
              <a:solidFill>
                <a:srgbClr val="005574"/>
              </a:solidFill>
              <a:cs typeface="Calibri" panose="020F0502020204030204" pitchFamily="34" charset="0"/>
            </a:endParaRPr>
          </a:p>
          <a:p>
            <a:pPr marL="0" indent="0">
              <a:buNone/>
            </a:pPr>
            <a:r>
              <a:rPr lang="he-IL" altLang="en-US" dirty="0">
                <a:solidFill>
                  <a:srgbClr val="005574"/>
                </a:solidFill>
                <a:cs typeface="Calibri" panose="020F0502020204030204" pitchFamily="34" charset="0"/>
              </a:rPr>
              <a:t>	</a:t>
            </a:r>
            <a:r>
              <a:rPr lang="he-IL" altLang="en-US" b="1" dirty="0">
                <a:solidFill>
                  <a:srgbClr val="005574"/>
                </a:solidFill>
                <a:cs typeface="Calibri" panose="020F0502020204030204" pitchFamily="34" charset="0"/>
              </a:rPr>
              <a:t>מה אפשר לעשות עכשיו?</a:t>
            </a:r>
          </a:p>
        </p:txBody>
      </p:sp>
      <p:sp>
        <p:nvSpPr>
          <p:cNvPr id="4" name="Rectangle 3"/>
          <p:cNvSpPr/>
          <p:nvPr/>
        </p:nvSpPr>
        <p:spPr>
          <a:xfrm>
            <a:off x="129640" y="1364344"/>
            <a:ext cx="3309753" cy="1641759"/>
          </a:xfrm>
          <a:prstGeom prst="rect">
            <a:avLst/>
          </a:prstGeom>
          <a:ln w="28575">
            <a:solidFill>
              <a:srgbClr val="005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22172" y="1364344"/>
            <a:ext cx="3309753" cy="1641759"/>
          </a:xfrm>
          <a:prstGeom prst="rect">
            <a:avLst/>
          </a:prstGeom>
          <a:ln w="28575">
            <a:solidFill>
              <a:srgbClr val="005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14704" y="1364344"/>
            <a:ext cx="3309753" cy="1641759"/>
          </a:xfrm>
          <a:prstGeom prst="rect">
            <a:avLst/>
          </a:prstGeom>
          <a:ln w="28575">
            <a:solidFill>
              <a:srgbClr val="005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052460" y="1560115"/>
            <a:ext cx="2389909" cy="830997"/>
          </a:xfrm>
          <a:prstGeom prst="rect">
            <a:avLst/>
          </a:prstGeom>
          <a:noFill/>
        </p:spPr>
        <p:txBody>
          <a:bodyPr wrap="square" rtlCol="0">
            <a:spAutoFit/>
          </a:bodyPr>
          <a:lstStyle/>
          <a:p>
            <a:r>
              <a:rPr lang="he-IL" altLang="en-US" sz="2400" dirty="0">
                <a:solidFill>
                  <a:srgbClr val="005574"/>
                </a:solidFill>
                <a:latin typeface="Calibri" panose="020F0502020204030204" pitchFamily="34" charset="0"/>
                <a:cs typeface="Calibri" panose="020F0502020204030204" pitchFamily="34" charset="0"/>
              </a:rPr>
              <a:t>הדגיגים והביצים נטרפים בטבע</a:t>
            </a:r>
            <a:endParaRPr lang="en-US" sz="2400" dirty="0"/>
          </a:p>
        </p:txBody>
      </p:sp>
      <p:sp>
        <p:nvSpPr>
          <p:cNvPr id="8" name="TextBox 7"/>
          <p:cNvSpPr txBox="1"/>
          <p:nvPr/>
        </p:nvSpPr>
        <p:spPr>
          <a:xfrm>
            <a:off x="3941126" y="1560114"/>
            <a:ext cx="2881744" cy="461665"/>
          </a:xfrm>
          <a:prstGeom prst="rect">
            <a:avLst/>
          </a:prstGeom>
          <a:noFill/>
        </p:spPr>
        <p:txBody>
          <a:bodyPr wrap="square" rtlCol="0">
            <a:spAutoFit/>
          </a:bodyPr>
          <a:lstStyle/>
          <a:p>
            <a:r>
              <a:rPr lang="he-IL" altLang="en-US" sz="2400" dirty="0">
                <a:solidFill>
                  <a:srgbClr val="005574"/>
                </a:solidFill>
                <a:latin typeface="Calibri" panose="020F0502020204030204" pitchFamily="34" charset="0"/>
                <a:cs typeface="Calibri" panose="020F0502020204030204" pitchFamily="34" charset="0"/>
              </a:rPr>
              <a:t>הדגים בכלל לא מתרבים</a:t>
            </a:r>
            <a:endParaRPr lang="en-US" sz="2400" dirty="0"/>
          </a:p>
        </p:txBody>
      </p:sp>
      <p:sp>
        <p:nvSpPr>
          <p:cNvPr id="9" name="TextBox 8"/>
          <p:cNvSpPr txBox="1"/>
          <p:nvPr/>
        </p:nvSpPr>
        <p:spPr>
          <a:xfrm>
            <a:off x="347848" y="1560111"/>
            <a:ext cx="2855521" cy="830997"/>
          </a:xfrm>
          <a:prstGeom prst="rect">
            <a:avLst/>
          </a:prstGeom>
          <a:noFill/>
        </p:spPr>
        <p:txBody>
          <a:bodyPr wrap="square" rtlCol="0">
            <a:spAutoFit/>
          </a:bodyPr>
          <a:lstStyle/>
          <a:p>
            <a:r>
              <a:rPr lang="he-IL" altLang="en-US" sz="2400" dirty="0">
                <a:solidFill>
                  <a:srgbClr val="005574"/>
                </a:solidFill>
                <a:latin typeface="Calibri" panose="020F0502020204030204" pitchFamily="34" charset="0"/>
                <a:cs typeface="Calibri" panose="020F0502020204030204" pitchFamily="34" charset="0"/>
              </a:rPr>
              <a:t>המים מזוהמים מדי והדגיגים לא שורדים</a:t>
            </a:r>
            <a:endParaRPr lang="en-US" sz="2400" dirty="0"/>
          </a:p>
        </p:txBody>
      </p:sp>
    </p:spTree>
    <p:extLst>
      <p:ext uri="{BB962C8B-B14F-4D97-AF65-F5344CB8AC3E}">
        <p14:creationId xmlns:p14="http://schemas.microsoft.com/office/powerpoint/2010/main" val="158204616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NH HEB 080719.potx" id="{96B3A71F-0465-4DF6-B476-CE7D10DBB55D}" vid="{F04F0EF4-EADA-4794-8571-702A7C8ECAA1}"/>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46199</TotalTime>
  <Words>1684</Words>
  <Application>Microsoft Office PowerPoint</Application>
  <PresentationFormat>מסך רחב</PresentationFormat>
  <Paragraphs>130</Paragraphs>
  <Slides>12</Slides>
  <Notes>12</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12</vt:i4>
      </vt:variant>
    </vt:vector>
  </HeadingPairs>
  <TitlesOfParts>
    <vt:vector size="17" baseType="lpstr">
      <vt:lpstr>Arial</vt:lpstr>
      <vt:lpstr>Calibri</vt:lpstr>
      <vt:lpstr>OpenSansHebrew-Bold</vt:lpstr>
      <vt:lpstr>Segoe UI Semilight</vt:lpstr>
      <vt:lpstr>Custom Design</vt:lpstr>
      <vt:lpstr> </vt:lpstr>
      <vt:lpstr>מי אני ומה שמי?</vt:lpstr>
      <vt:lpstr>לַבְנוּן הַיַּרְקוֹן </vt:lpstr>
      <vt:lpstr>הצטרפו לצוות של ד"ר מנחם גורן מאוניברסיטת תל אביב!</vt:lpstr>
      <vt:lpstr>אתר הדיגום בזמן האיסוף</vt:lpstr>
      <vt:lpstr>הקמת גרעין רבייה של לבנון הירקון</vt:lpstr>
      <vt:lpstr>הקמת גרעין רבייה של לבנון הירקון</vt:lpstr>
      <vt:lpstr>הצלחה ראשונה בשבי</vt:lpstr>
      <vt:lpstr>תעלומה בנחל הירקון – מדוע נמצאים רק פרטים בוגרים?</vt:lpstr>
      <vt:lpstr>בריכת הניסוי</vt:lpstr>
      <vt:lpstr>ההשבה השנייה</vt:lpstr>
      <vt:lpstr>ההשבה השנייה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מבינים אבולוציה</dc:title>
  <dc:creator>Yonatan Meresman</dc:creator>
  <cp:lastModifiedBy>Daphna Lev</cp:lastModifiedBy>
  <cp:revision>375</cp:revision>
  <dcterms:created xsi:type="dcterms:W3CDTF">2021-11-03T12:06:39Z</dcterms:created>
  <dcterms:modified xsi:type="dcterms:W3CDTF">2025-08-10T06:52:52Z</dcterms:modified>
</cp:coreProperties>
</file>