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5" r:id="rId1"/>
  </p:sldMasterIdLst>
  <p:notesMasterIdLst>
    <p:notesMasterId r:id="rId18"/>
  </p:notesMasterIdLst>
  <p:sldIdLst>
    <p:sldId id="257" r:id="rId2"/>
    <p:sldId id="258" r:id="rId3"/>
    <p:sldId id="293" r:id="rId4"/>
    <p:sldId id="297" r:id="rId5"/>
    <p:sldId id="294" r:id="rId6"/>
    <p:sldId id="261" r:id="rId7"/>
    <p:sldId id="281" r:id="rId8"/>
    <p:sldId id="262" r:id="rId9"/>
    <p:sldId id="307" r:id="rId10"/>
    <p:sldId id="301" r:id="rId11"/>
    <p:sldId id="302" r:id="rId12"/>
    <p:sldId id="303" r:id="rId13"/>
    <p:sldId id="304" r:id="rId14"/>
    <p:sldId id="305" r:id="rId15"/>
    <p:sldId id="306" r:id="rId16"/>
    <p:sldId id="296" r:id="rId17"/>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
      <p:font typeface="Segoe UI Light" panose="020B0502040204020203" pitchFamily="34" charset="0"/>
      <p:regular r:id="rId25"/>
      <p:italic r:id="rId26"/>
    </p:embeddedFont>
    <p:embeddedFont>
      <p:font typeface="Segoe UI Semilight" panose="020B0402040204020203" pitchFamily="34" charset="0"/>
      <p:regular r:id="rId27"/>
      <p:italic r:id="rId28"/>
    </p:embeddedFont>
    <p:embeddedFont>
      <p:font typeface="Simpler Black" panose="00000A00000000000000" pitchFamily="50" charset="-79"/>
      <p:bold r:id="rId29"/>
    </p:embeddedFont>
    <p:embeddedFont>
      <p:font typeface="Simpler Light" panose="00000500000000000000" pitchFamily="50" charset="-79"/>
      <p:regular r:id="rId30"/>
    </p:embeddedFont>
    <p:embeddedFont>
      <p:font typeface="SimplerPro Black" panose="00000A00000000000000" pitchFamily="2" charset="-79"/>
      <p:bold r:id="rId31"/>
    </p:embeddedFont>
  </p:embeddedFontLst>
  <p:defaultText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71"/>
    <a:srgbClr val="1F4E79"/>
    <a:srgbClr val="F5F9FC"/>
    <a:srgbClr val="CADF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3F0D44-AA9E-4C7D-9180-FEC84A1BF071}" v="2" dt="2025-10-29T09:14:38.3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1" autoAdjust="0"/>
    <p:restoredTop sz="91340" autoAdjust="0"/>
  </p:normalViewPr>
  <p:slideViewPr>
    <p:cSldViewPr snapToGrid="0">
      <p:cViewPr varScale="1">
        <p:scale>
          <a:sx n="97" d="100"/>
          <a:sy n="97" d="100"/>
        </p:scale>
        <p:origin x="1608" y="-216"/>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he-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6E2930A3-4487-4DA2-8609-15A921418667}" type="datetimeFigureOut">
              <a:rPr lang="he-IL" smtClean="0"/>
              <a:t>ז'/חשון/תשפ"ו</a:t>
            </a:fld>
            <a:endParaRPr lang="he-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e-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he-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FCA71D7D-EF99-41CB-A992-283AFC0B6CB3}" type="slidenum">
              <a:rPr lang="he-IL" smtClean="0"/>
              <a:t>‹#›</a:t>
            </a:fld>
            <a:endParaRPr lang="he-IL"/>
          </a:p>
        </p:txBody>
      </p:sp>
    </p:spTree>
    <p:extLst>
      <p:ext uri="{BB962C8B-B14F-4D97-AF65-F5344CB8AC3E}">
        <p14:creationId xmlns:p14="http://schemas.microsoft.com/office/powerpoint/2010/main" val="1418659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50000"/>
              </a:lnSpc>
              <a:spcBef>
                <a:spcPts val="0"/>
              </a:spcBef>
              <a:spcAft>
                <a:spcPts val="0"/>
              </a:spcAft>
            </a:pPr>
            <a:r>
              <a:rPr lang="he-IL" sz="1800" b="1" dirty="0">
                <a:effectLst/>
                <a:latin typeface="Calibri" panose="020F0502020204030204" pitchFamily="34" charset="0"/>
                <a:ea typeface="Times New Roman" panose="02020603050405020304" pitchFamily="18" charset="0"/>
                <a:cs typeface="Calibri Light" panose="020F0302020204030204" pitchFamily="34" charset="0"/>
              </a:rPr>
              <a:t>מהי השראה מהטבע?</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lnSpc>
                <a:spcPct val="150000"/>
              </a:lnSpc>
              <a:spcBef>
                <a:spcPts val="0"/>
              </a:spcBef>
              <a:spcAft>
                <a:spcPts val="0"/>
              </a:spcAft>
            </a:pPr>
            <a:r>
              <a:rPr lang="he-IL" sz="1800" dirty="0">
                <a:effectLst/>
                <a:latin typeface="Calibri" panose="020F0502020204030204" pitchFamily="34" charset="0"/>
                <a:ea typeface="Times New Roman" panose="02020603050405020304" pitchFamily="18" charset="0"/>
                <a:cs typeface="Calibri Light" panose="020F0302020204030204" pitchFamily="34" charset="0"/>
              </a:rPr>
              <a:t>למה מתכוונים כשאומרים "השראה מהטבע"? הטבע הוא מקור להשראה רוחנית ואסתטית. מאז ומעולם קיבלו בני האדם השראה מהטבע, החל מהציורים שהשאירו אחריהם בני האדם הקדמונים ועד לאומנים בני זמננו.</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lnSpc>
                <a:spcPct val="150000"/>
              </a:lnSpc>
              <a:spcBef>
                <a:spcPts val="0"/>
              </a:spcBef>
              <a:spcAft>
                <a:spcPts val="0"/>
              </a:spcAft>
            </a:pPr>
            <a:r>
              <a:rPr lang="he-IL" sz="1800" dirty="0">
                <a:effectLst/>
                <a:latin typeface="Calibri" panose="020F0502020204030204" pitchFamily="34" charset="0"/>
                <a:ea typeface="Times New Roman" panose="02020603050405020304" pitchFamily="18" charset="0"/>
                <a:cs typeface="Calibri Light" panose="020F0302020204030204" pitchFamily="34" charset="0"/>
              </a:rPr>
              <a:t> </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lnSpc>
                <a:spcPct val="150000"/>
              </a:lnSpc>
              <a:spcBef>
                <a:spcPts val="0"/>
              </a:spcBef>
              <a:spcAft>
                <a:spcPts val="0"/>
              </a:spcAft>
            </a:pPr>
            <a:r>
              <a:rPr lang="he-IL" sz="1800" b="1" dirty="0">
                <a:effectLst/>
                <a:latin typeface="Calibri" panose="020F0502020204030204" pitchFamily="34" charset="0"/>
                <a:ea typeface="Times New Roman" panose="02020603050405020304" pitchFamily="18" charset="0"/>
                <a:cs typeface="Calibri Light" panose="020F0302020204030204" pitchFamily="34" charset="0"/>
              </a:rPr>
              <a:t>בתמונות</a:t>
            </a:r>
            <a:r>
              <a:rPr lang="he-IL" sz="1800" dirty="0">
                <a:effectLst/>
                <a:latin typeface="Calibri" panose="020F0502020204030204" pitchFamily="34" charset="0"/>
                <a:ea typeface="Times New Roman" panose="02020603050405020304" pitchFamily="18" charset="0"/>
                <a:cs typeface="Calibri Light" panose="020F0302020204030204" pitchFamily="34" charset="0"/>
              </a:rPr>
              <a:t>:</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lnSpc>
                <a:spcPct val="150000"/>
              </a:lnSpc>
              <a:spcBef>
                <a:spcPts val="0"/>
              </a:spcBef>
              <a:spcAft>
                <a:spcPts val="0"/>
              </a:spcAft>
            </a:pPr>
            <a:r>
              <a:rPr lang="he-IL" sz="1800" dirty="0">
                <a:effectLst/>
                <a:latin typeface="Calibri" panose="020F0502020204030204" pitchFamily="34" charset="0"/>
                <a:ea typeface="Times New Roman" panose="02020603050405020304" pitchFamily="18" charset="0"/>
                <a:cs typeface="Calibri Light" panose="020F0302020204030204" pitchFamily="34" charset="0"/>
              </a:rPr>
              <a:t>ציור חבצלות המים של קלוד מונה; ציורי קיר ממערה בצרפת</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lnSpc>
                <a:spcPct val="150000"/>
              </a:lnSpc>
              <a:spcBef>
                <a:spcPts val="0"/>
              </a:spcBef>
              <a:spcAft>
                <a:spcPts val="0"/>
              </a:spcAft>
            </a:pPr>
            <a:r>
              <a:rPr lang="he-IL" sz="1800" dirty="0">
                <a:effectLst/>
                <a:latin typeface="Calibri" panose="020F0502020204030204" pitchFamily="34" charset="0"/>
                <a:ea typeface="Times New Roman" panose="02020603050405020304" pitchFamily="18" charset="0"/>
                <a:cs typeface="Calibri Light" panose="020F0302020204030204" pitchFamily="34" charset="0"/>
              </a:rPr>
              <a:t> </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7C57397-D0CC-4FBC-841F-A6B27263FA3C}" type="slidenum">
              <a:rPr lang="he-IL" smtClean="0"/>
              <a:t>2</a:t>
            </a:fld>
            <a:endParaRPr lang="he-IL"/>
          </a:p>
        </p:txBody>
      </p:sp>
    </p:spTree>
    <p:extLst>
      <p:ext uri="{BB962C8B-B14F-4D97-AF65-F5344CB8AC3E}">
        <p14:creationId xmlns:p14="http://schemas.microsoft.com/office/powerpoint/2010/main" val="3935391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50000"/>
              </a:lnSpc>
              <a:spcBef>
                <a:spcPts val="0"/>
              </a:spcBef>
              <a:spcAft>
                <a:spcPts val="600"/>
              </a:spcAft>
            </a:pPr>
            <a:r>
              <a:rPr lang="he-IL" sz="1800" b="1" dirty="0">
                <a:effectLst/>
                <a:latin typeface="Calibri" panose="020F0502020204030204" pitchFamily="34" charset="0"/>
                <a:ea typeface="Times New Roman" panose="02020603050405020304" pitchFamily="18" charset="0"/>
                <a:cs typeface="Calibri Light" panose="020F0302020204030204" pitchFamily="34" charset="0"/>
              </a:rPr>
              <a:t>האתגר: </a:t>
            </a:r>
            <a:r>
              <a:rPr lang="he-IL" sz="1800" dirty="0">
                <a:effectLst/>
                <a:latin typeface="Calibri" panose="020F0502020204030204" pitchFamily="34" charset="0"/>
                <a:ea typeface="Times New Roman" panose="02020603050405020304" pitchFamily="18" charset="0"/>
                <a:cs typeface="Calibri Light" panose="020F0302020204030204" pitchFamily="34" charset="0"/>
              </a:rPr>
              <a:t>אוהל אטום למים</a:t>
            </a:r>
            <a:r>
              <a:rPr lang="he-IL" sz="1800" b="1" dirty="0">
                <a:effectLst/>
                <a:latin typeface="Calibri" panose="020F0502020204030204" pitchFamily="34" charset="0"/>
                <a:ea typeface="Times New Roman" panose="02020603050405020304" pitchFamily="18" charset="0"/>
                <a:cs typeface="Calibri Light" panose="020F0302020204030204" pitchFamily="34" charset="0"/>
              </a:rPr>
              <a:t> </a:t>
            </a:r>
          </a:p>
          <a:p>
            <a:pPr marL="0" marR="0" algn="r" rtl="1">
              <a:lnSpc>
                <a:spcPct val="150000"/>
              </a:lnSpc>
              <a:spcBef>
                <a:spcPts val="0"/>
              </a:spcBef>
              <a:spcAft>
                <a:spcPts val="600"/>
              </a:spcAft>
            </a:pPr>
            <a:endParaRPr lang="he-IL" sz="1800" b="1" dirty="0">
              <a:effectLst/>
              <a:latin typeface="Calibri" panose="020F0502020204030204" pitchFamily="34" charset="0"/>
              <a:ea typeface="Times New Roman" panose="02020603050405020304" pitchFamily="18" charset="0"/>
              <a:cs typeface="Calibri Light" panose="020F0302020204030204" pitchFamily="34" charset="0"/>
            </a:endParaRPr>
          </a:p>
          <a:p>
            <a:pPr marL="0" marR="0" algn="r" rtl="1">
              <a:lnSpc>
                <a:spcPct val="150000"/>
              </a:lnSpc>
              <a:spcBef>
                <a:spcPts val="0"/>
              </a:spcBef>
              <a:spcAft>
                <a:spcPts val="600"/>
              </a:spcAft>
            </a:pPr>
            <a:r>
              <a:rPr lang="he-IL" sz="1800" b="0" dirty="0">
                <a:effectLst/>
                <a:latin typeface="Calibri" panose="020F0502020204030204" pitchFamily="34" charset="0"/>
                <a:ea typeface="Times New Roman" panose="02020603050405020304" pitchFamily="18" charset="0"/>
                <a:cs typeface="Calibri Light" panose="020F0302020204030204" pitchFamily="34" charset="0"/>
              </a:rPr>
              <a:t>[הקליקו לתשובה]</a:t>
            </a:r>
          </a:p>
          <a:p>
            <a:pPr marL="0" marR="0" algn="r" rtl="1">
              <a:lnSpc>
                <a:spcPct val="150000"/>
              </a:lnSpc>
              <a:spcBef>
                <a:spcPts val="0"/>
              </a:spcBef>
              <a:spcAft>
                <a:spcPts val="600"/>
              </a:spcAft>
            </a:pPr>
            <a:endParaRPr lang="he-IL" sz="1800" b="0" dirty="0">
              <a:effectLst/>
              <a:latin typeface="Calibri" panose="020F0502020204030204" pitchFamily="34" charset="0"/>
              <a:ea typeface="Times New Roman" panose="02020603050405020304" pitchFamily="18" charset="0"/>
              <a:cs typeface="Calibri Light" panose="020F0302020204030204" pitchFamily="34" charset="0"/>
            </a:endParaRPr>
          </a:p>
          <a:p>
            <a:pPr marL="0" marR="0" algn="r" rtl="1">
              <a:lnSpc>
                <a:spcPct val="150000"/>
              </a:lnSpc>
              <a:spcBef>
                <a:spcPts val="0"/>
              </a:spcBef>
              <a:spcAft>
                <a:spcPts val="600"/>
              </a:spcAft>
            </a:pPr>
            <a:r>
              <a:rPr lang="he-IL" sz="1800" b="1" dirty="0">
                <a:effectLst/>
                <a:latin typeface="Calibri" panose="020F0502020204030204" pitchFamily="34" charset="0"/>
                <a:ea typeface="Times New Roman" panose="02020603050405020304" pitchFamily="18" charset="0"/>
                <a:cs typeface="Calibri Light" panose="020F0302020204030204" pitchFamily="34" charset="0"/>
              </a:rPr>
              <a:t>מקור ההשראה:</a:t>
            </a:r>
            <a:r>
              <a:rPr lang="he-IL" sz="1800" dirty="0">
                <a:effectLst/>
                <a:latin typeface="Calibri" panose="020F0502020204030204" pitchFamily="34" charset="0"/>
                <a:ea typeface="Times New Roman" panose="02020603050405020304" pitchFamily="18" charset="0"/>
                <a:cs typeface="Calibri Light" panose="020F0302020204030204" pitchFamily="34" charset="0"/>
              </a:rPr>
              <a:t> עלי צמחים דוחי מים</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lnSpc>
                <a:spcPct val="150000"/>
              </a:lnSpc>
              <a:spcBef>
                <a:spcPts val="0"/>
              </a:spcBef>
              <a:spcAft>
                <a:spcPts val="600"/>
              </a:spcAft>
            </a:pPr>
            <a:r>
              <a:rPr lang="he-IL" sz="1800" dirty="0">
                <a:effectLst/>
                <a:latin typeface="Calibri" panose="020F0502020204030204" pitchFamily="34" charset="0"/>
                <a:ea typeface="Times New Roman" panose="02020603050405020304" pitchFamily="18" charset="0"/>
                <a:cs typeface="Calibri Light" panose="020F0302020204030204" pitchFamily="34" charset="0"/>
              </a:rPr>
              <a:t>העלים של צמחים מסוימים דוחים מים בצורה יוצאת דופן, תופעה שנקראת "סופר הידרופוביות". איך הם עושים את זה? בעזרת ציפוי שעווה מיוחד, בעל מבנה מיקרוסקופי דמוי גבשושיות או שערות זעירות</a:t>
            </a:r>
            <a:r>
              <a:rPr lang="en-US" sz="1800" dirty="0">
                <a:effectLst/>
                <a:latin typeface="Calibri Light" panose="020F0302020204030204" pitchFamily="34" charset="0"/>
                <a:ea typeface="Times New Roman" panose="02020603050405020304" pitchFamily="18" charset="0"/>
                <a:cs typeface="Arial" panose="020B0604020202020204" pitchFamily="34" charset="0"/>
              </a:rPr>
              <a:t>.</a:t>
            </a:r>
            <a:br>
              <a:rPr lang="en-US" sz="1800" dirty="0">
                <a:effectLst/>
                <a:latin typeface="Calibri Light" panose="020F0302020204030204" pitchFamily="34" charset="0"/>
                <a:ea typeface="Times New Roman" panose="02020603050405020304" pitchFamily="18" charset="0"/>
                <a:cs typeface="Arial" panose="020B0604020202020204" pitchFamily="34" charset="0"/>
              </a:rPr>
            </a:br>
            <a:r>
              <a:rPr lang="he-IL" sz="1800" dirty="0">
                <a:effectLst/>
                <a:latin typeface="Calibri" panose="020F0502020204030204" pitchFamily="34" charset="0"/>
                <a:ea typeface="Times New Roman" panose="02020603050405020304" pitchFamily="18" charset="0"/>
                <a:cs typeface="Calibri Light" panose="020F0302020204030204" pitchFamily="34" charset="0"/>
              </a:rPr>
              <a:t>המים לא נספגים בעלה, אלא נשארים כטיפות קטנות שמחליקות ממנו בקלות, יחד עם אבק ולכלוך</a:t>
            </a:r>
            <a:r>
              <a:rPr lang="en-US" sz="1800" dirty="0">
                <a:effectLst/>
                <a:latin typeface="Calibri Light" panose="020F0302020204030204" pitchFamily="34" charset="0"/>
                <a:ea typeface="Times New Roman" panose="02020603050405020304" pitchFamily="18" charset="0"/>
                <a:cs typeface="Arial" panose="020B0604020202020204" pitchFamily="34" charset="0"/>
              </a:rPr>
              <a:t>.</a:t>
            </a:r>
            <a:r>
              <a:rPr lang="he-IL" sz="1800" dirty="0">
                <a:effectLst/>
                <a:latin typeface="Calibri" panose="020F0502020204030204" pitchFamily="34" charset="0"/>
                <a:ea typeface="Times New Roman" panose="02020603050405020304" pitchFamily="18" charset="0"/>
                <a:cs typeface="Calibri Light" panose="020F0302020204030204" pitchFamily="34" charset="0"/>
              </a:rPr>
              <a:t> כך, למשל, עלי הלוטוס תמיד נראים נקיים ומבריקים. </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algn="r" rtl="1"/>
            <a:r>
              <a:rPr lang="he-IL" sz="1800" dirty="0">
                <a:effectLst/>
                <a:ea typeface="Times New Roman" panose="02020603050405020304" pitchFamily="18" charset="0"/>
                <a:cs typeface="Calibri Light" panose="020F0302020204030204" pitchFamily="34" charset="0"/>
              </a:rPr>
              <a:t>ציפוי השעווה של העלה היווה מקור השראה לפיתוח חומרים שמשמשים לציפוי בדים (של אוהלים למשל) ולהפיכתם עמידים למים.</a:t>
            </a:r>
            <a:endParaRPr lang="he-IL" dirty="0"/>
          </a:p>
        </p:txBody>
      </p:sp>
      <p:sp>
        <p:nvSpPr>
          <p:cNvPr id="4" name="Slide Number Placeholder 3"/>
          <p:cNvSpPr>
            <a:spLocks noGrp="1"/>
          </p:cNvSpPr>
          <p:nvPr>
            <p:ph type="sldNum" sz="quarter" idx="5"/>
          </p:nvPr>
        </p:nvSpPr>
        <p:spPr/>
        <p:txBody>
          <a:bodyPr/>
          <a:lstStyle/>
          <a:p>
            <a:fld id="{FCA71D7D-EF99-41CB-A992-283AFC0B6CB3}" type="slidenum">
              <a:rPr lang="he-IL" smtClean="0"/>
              <a:t>11</a:t>
            </a:fld>
            <a:endParaRPr lang="he-IL"/>
          </a:p>
        </p:txBody>
      </p:sp>
    </p:spTree>
    <p:extLst>
      <p:ext uri="{BB962C8B-B14F-4D97-AF65-F5344CB8AC3E}">
        <p14:creationId xmlns:p14="http://schemas.microsoft.com/office/powerpoint/2010/main" val="360663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50000"/>
              </a:lnSpc>
              <a:spcBef>
                <a:spcPts val="0"/>
              </a:spcBef>
              <a:spcAft>
                <a:spcPts val="600"/>
              </a:spcAft>
              <a:buClrTx/>
              <a:buSzTx/>
              <a:buFontTx/>
              <a:buNone/>
              <a:tabLst/>
              <a:defRPr/>
            </a:pPr>
            <a:r>
              <a:rPr lang="he-IL" sz="1800" b="1" dirty="0">
                <a:effectLst/>
                <a:latin typeface="Calibri" panose="020F0502020204030204" pitchFamily="34" charset="0"/>
                <a:ea typeface="Times New Roman" panose="02020603050405020304" pitchFamily="18" charset="0"/>
                <a:cs typeface="Calibri Light" panose="020F0302020204030204" pitchFamily="34" charset="0"/>
              </a:rPr>
              <a:t>האתגר:</a:t>
            </a:r>
            <a:r>
              <a:rPr lang="he-IL" sz="1800" dirty="0">
                <a:effectLst/>
                <a:latin typeface="Calibri" panose="020F0502020204030204" pitchFamily="34" charset="0"/>
                <a:ea typeface="Times New Roman" panose="02020603050405020304" pitchFamily="18" charset="0"/>
                <a:cs typeface="Calibri Light" panose="020F0302020204030204" pitchFamily="34" charset="0"/>
              </a:rPr>
              <a:t>  </a:t>
            </a:r>
            <a:r>
              <a:rPr lang="he-IL" sz="1800" dirty="0">
                <a:effectLst/>
                <a:ea typeface="Times New Roman" panose="02020603050405020304" pitchFamily="18" charset="0"/>
                <a:cs typeface="Calibri Light" panose="020F0302020204030204" pitchFamily="34" charset="0"/>
              </a:rPr>
              <a:t>הרכבת ביפן היא מהמהירות בעולם, והיא מגיעה למהירות של 320 קילומטרים בשעה.</a:t>
            </a:r>
            <a:endParaRPr lang="he-IL" sz="1800" dirty="0"/>
          </a:p>
          <a:p>
            <a:pPr marL="0" marR="0" lvl="0" indent="0" algn="r" defTabSz="914400" rtl="1" eaLnBrk="1" fontAlgn="auto" latinLnBrk="0" hangingPunct="1">
              <a:lnSpc>
                <a:spcPct val="150000"/>
              </a:lnSpc>
              <a:spcBef>
                <a:spcPts val="0"/>
              </a:spcBef>
              <a:spcAft>
                <a:spcPts val="600"/>
              </a:spcAft>
              <a:buClrTx/>
              <a:buSzTx/>
              <a:buFontTx/>
              <a:buNone/>
              <a:tabLst/>
              <a:defRPr/>
            </a:pPr>
            <a:r>
              <a:rPr lang="he-IL" sz="1800" dirty="0">
                <a:effectLst/>
                <a:latin typeface="Calibri" panose="020F0502020204030204" pitchFamily="34" charset="0"/>
                <a:ea typeface="Times New Roman" panose="02020603050405020304" pitchFamily="18" charset="0"/>
                <a:cs typeface="Calibri Light" panose="020F0302020204030204" pitchFamily="34" charset="0"/>
              </a:rPr>
              <a:t>כשהרכבת המהירה נכנסת למנהרה, היא דוחסת את האוויר לפניה</a:t>
            </a:r>
            <a:r>
              <a:rPr lang="he-IL" sz="1800" dirty="0">
                <a:effectLst/>
                <a:latin typeface="Calibri Light" panose="020F0302020204030204" pitchFamily="34" charset="0"/>
                <a:ea typeface="Times New Roman" panose="02020603050405020304" pitchFamily="18" charset="0"/>
                <a:cs typeface="Arial" panose="020B0604020202020204" pitchFamily="34" charset="0"/>
              </a:rPr>
              <a:t>. כשהאוויר הזה משתחרר ביציאה נוצר רעש חזק כמו פיצוץ</a:t>
            </a:r>
            <a:r>
              <a:rPr lang="en-US" sz="1800" dirty="0">
                <a:effectLst/>
                <a:latin typeface="Calibri Light" panose="020F0302020204030204" pitchFamily="34" charset="0"/>
                <a:ea typeface="Times New Roman" panose="02020603050405020304" pitchFamily="18" charset="0"/>
                <a:cs typeface="Arial" panose="020B0604020202020204" pitchFamily="34" charset="0"/>
              </a:rPr>
              <a:t>.</a:t>
            </a:r>
            <a:r>
              <a:rPr lang="he-IL" sz="1800" dirty="0">
                <a:effectLst/>
                <a:latin typeface="Calibri" panose="020F0502020204030204" pitchFamily="34" charset="0"/>
                <a:ea typeface="Times New Roman" panose="02020603050405020304" pitchFamily="18" charset="0"/>
                <a:cs typeface="Calibri Light" panose="020F0302020204030204" pitchFamily="34" charset="0"/>
              </a:rPr>
              <a:t> כיצד אפשר למנוע את הרעש?</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lvl="0" indent="0" algn="r" defTabSz="914400" rtl="1" eaLnBrk="1" fontAlgn="auto" latinLnBrk="0" hangingPunct="1">
              <a:lnSpc>
                <a:spcPct val="150000"/>
              </a:lnSpc>
              <a:spcBef>
                <a:spcPts val="0"/>
              </a:spcBef>
              <a:spcAft>
                <a:spcPts val="600"/>
              </a:spcAft>
              <a:buClrTx/>
              <a:buSzTx/>
              <a:buFontTx/>
              <a:buNone/>
              <a:tabLst/>
              <a:defRPr/>
            </a:pPr>
            <a:endParaRPr lang="he-IL" sz="1800" dirty="0">
              <a:effectLst/>
              <a:latin typeface="Calibri" panose="020F0502020204030204" pitchFamily="34" charset="0"/>
              <a:ea typeface="Times New Roman" panose="02020603050405020304" pitchFamily="18" charset="0"/>
              <a:cs typeface="Calibri Light" panose="020F0302020204030204" pitchFamily="34" charset="0"/>
            </a:endParaRPr>
          </a:p>
          <a:p>
            <a:pPr marL="0" marR="0" lvl="0" indent="0" algn="r" defTabSz="914400" rtl="1" eaLnBrk="1" fontAlgn="auto" latinLnBrk="0" hangingPunct="1">
              <a:lnSpc>
                <a:spcPct val="150000"/>
              </a:lnSpc>
              <a:spcBef>
                <a:spcPts val="0"/>
              </a:spcBef>
              <a:spcAft>
                <a:spcPts val="600"/>
              </a:spcAft>
              <a:buClrTx/>
              <a:buSzTx/>
              <a:buFontTx/>
              <a:buNone/>
              <a:tabLst/>
              <a:defRPr/>
            </a:pPr>
            <a:endParaRPr lang="he-IL" sz="1800" dirty="0">
              <a:effectLst/>
              <a:latin typeface="Calibri" panose="020F0502020204030204" pitchFamily="34" charset="0"/>
              <a:ea typeface="Times New Roman" panose="02020603050405020304" pitchFamily="18" charset="0"/>
              <a:cs typeface="Calibri Light" panose="020F0302020204030204" pitchFamily="34" charset="0"/>
            </a:endParaRPr>
          </a:p>
          <a:p>
            <a:pPr marL="0" marR="0" lvl="0" indent="0" algn="r" defTabSz="914400" rtl="1" eaLnBrk="1" fontAlgn="auto" latinLnBrk="0" hangingPunct="1">
              <a:lnSpc>
                <a:spcPct val="150000"/>
              </a:lnSpc>
              <a:spcBef>
                <a:spcPts val="0"/>
              </a:spcBef>
              <a:spcAft>
                <a:spcPts val="600"/>
              </a:spcAft>
              <a:buClrTx/>
              <a:buSzTx/>
              <a:buFontTx/>
              <a:buNone/>
              <a:tabLst/>
              <a:defRPr/>
            </a:pPr>
            <a:r>
              <a:rPr lang="he-IL" sz="1800" dirty="0">
                <a:effectLst/>
                <a:latin typeface="Calibri" panose="020F0502020204030204" pitchFamily="34" charset="0"/>
                <a:ea typeface="Times New Roman" panose="02020603050405020304" pitchFamily="18" charset="0"/>
                <a:cs typeface="Calibri Light" panose="020F0302020204030204" pitchFamily="34" charset="0"/>
              </a:rPr>
              <a:t>[הקליקו לתשובה]</a:t>
            </a:r>
          </a:p>
          <a:p>
            <a:pPr marL="0" marR="0" lvl="0" indent="0" algn="r" defTabSz="914400" rtl="1" eaLnBrk="1" fontAlgn="auto" latinLnBrk="0" hangingPunct="1">
              <a:lnSpc>
                <a:spcPct val="150000"/>
              </a:lnSpc>
              <a:spcBef>
                <a:spcPts val="0"/>
              </a:spcBef>
              <a:spcAft>
                <a:spcPts val="600"/>
              </a:spcAft>
              <a:buClrTx/>
              <a:buSzTx/>
              <a:buFontTx/>
              <a:buNone/>
              <a:tabLst/>
              <a:defRPr/>
            </a:pPr>
            <a:endParaRPr lang="he-IL" sz="1800" dirty="0">
              <a:effectLst/>
              <a:latin typeface="Calibri" panose="020F0502020204030204" pitchFamily="34" charset="0"/>
              <a:ea typeface="Times New Roman" panose="02020603050405020304" pitchFamily="18" charset="0"/>
              <a:cs typeface="Calibri Light" panose="020F0302020204030204" pitchFamily="34" charset="0"/>
            </a:endParaRPr>
          </a:p>
          <a:p>
            <a:pPr marL="0" marR="0" algn="r" rtl="1">
              <a:lnSpc>
                <a:spcPct val="150000"/>
              </a:lnSpc>
              <a:spcBef>
                <a:spcPts val="0"/>
              </a:spcBef>
              <a:spcAft>
                <a:spcPts val="600"/>
              </a:spcAft>
            </a:pPr>
            <a:r>
              <a:rPr lang="he-IL" sz="1800" b="1" dirty="0">
                <a:effectLst/>
                <a:latin typeface="Calibri" panose="020F0502020204030204" pitchFamily="34" charset="0"/>
                <a:ea typeface="Times New Roman" panose="02020603050405020304" pitchFamily="18" charset="0"/>
                <a:cs typeface="Calibri Light" panose="020F0302020204030204" pitchFamily="34" charset="0"/>
              </a:rPr>
              <a:t>מקור ההשראה: </a:t>
            </a:r>
            <a:r>
              <a:rPr lang="he-IL" sz="1800" dirty="0">
                <a:effectLst/>
                <a:latin typeface="Calibri" panose="020F0502020204030204" pitchFamily="34" charset="0"/>
                <a:ea typeface="Times New Roman" panose="02020603050405020304" pitchFamily="18" charset="0"/>
                <a:cs typeface="Calibri Light" panose="020F0302020204030204" pitchFamily="34" charset="0"/>
              </a:rPr>
              <a:t>מבנה</a:t>
            </a:r>
            <a:r>
              <a:rPr lang="he-IL" sz="1800" b="1" dirty="0">
                <a:effectLst/>
                <a:latin typeface="Calibri" panose="020F0502020204030204" pitchFamily="34" charset="0"/>
                <a:ea typeface="Times New Roman" panose="02020603050405020304" pitchFamily="18" charset="0"/>
                <a:cs typeface="Calibri Light" panose="020F0302020204030204" pitchFamily="34" charset="0"/>
              </a:rPr>
              <a:t> </a:t>
            </a:r>
            <a:r>
              <a:rPr lang="he-IL" sz="1800" dirty="0">
                <a:effectLst/>
                <a:latin typeface="Calibri" panose="020F0502020204030204" pitchFamily="34" charset="0"/>
                <a:ea typeface="Times New Roman" panose="02020603050405020304" pitchFamily="18" charset="0"/>
                <a:cs typeface="Calibri Light" panose="020F0302020204030204" pitchFamily="34" charset="0"/>
              </a:rPr>
              <a:t>מקור השלדג </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lnSpc>
                <a:spcPct val="150000"/>
              </a:lnSpc>
              <a:spcBef>
                <a:spcPts val="0"/>
              </a:spcBef>
              <a:spcAft>
                <a:spcPts val="600"/>
              </a:spcAft>
            </a:pPr>
            <a:r>
              <a:rPr lang="he-IL" sz="2800" dirty="0"/>
              <a:t>כדי לתפוס דגים, השלדג צולל מהאוויר למים במהירות, כמעט בלי התזה או רעש, וזה בזכות מבנה המקור שלו, הצר והמחודד, שחודר למים בצורה חלקה.</a:t>
            </a:r>
            <a:r>
              <a:rPr lang="he-IL" sz="1800" dirty="0">
                <a:effectLst/>
                <a:latin typeface="Calibri" panose="020F0502020204030204" pitchFamily="34" charset="0"/>
                <a:ea typeface="Times New Roman" panose="02020603050405020304" pitchFamily="18" charset="0"/>
                <a:cs typeface="Calibri Light" panose="020F0302020204030204" pitchFamily="34" charset="0"/>
              </a:rPr>
              <a:t> </a:t>
            </a:r>
            <a:r>
              <a:rPr lang="he-IL" sz="2800" dirty="0"/>
              <a:t>מהנדסי הרכבת עיצבו את החלק הקדמי של הרכבת בהשראת מקור השלדג.</a:t>
            </a:r>
            <a:r>
              <a:rPr lang="he-IL" sz="1800" dirty="0">
                <a:effectLst/>
                <a:latin typeface="Calibri" panose="020F0502020204030204" pitchFamily="34" charset="0"/>
                <a:ea typeface="Times New Roman" panose="02020603050405020304" pitchFamily="18" charset="0"/>
                <a:cs typeface="Calibri Light" panose="020F0302020204030204" pitchFamily="34" charset="0"/>
              </a:rPr>
              <a:t> העיצוב מקטין את גל הלחץ שנוצר במנהרה, וכך מפחית את עוצמת הרעש ביציאה מהמנהרה. </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lvl="0" indent="0" algn="r" defTabSz="914400" rtl="1" eaLnBrk="1" fontAlgn="auto" latinLnBrk="0" hangingPunct="1">
              <a:lnSpc>
                <a:spcPct val="150000"/>
              </a:lnSpc>
              <a:spcBef>
                <a:spcPts val="0"/>
              </a:spcBef>
              <a:spcAft>
                <a:spcPts val="600"/>
              </a:spcAft>
              <a:buClrTx/>
              <a:buSzTx/>
              <a:buFontTx/>
              <a:buNone/>
              <a:tabLst/>
              <a:defRPr/>
            </a:pPr>
            <a:endParaRPr lang="he-IL" sz="1800" dirty="0">
              <a:effectLst/>
              <a:latin typeface="Calibri" panose="020F0502020204030204" pitchFamily="34" charset="0"/>
              <a:ea typeface="Times New Roman" panose="02020603050405020304" pitchFamily="18" charset="0"/>
              <a:cs typeface="Calibri Light" panose="020F0302020204030204" pitchFamily="34" charset="0"/>
            </a:endParaRPr>
          </a:p>
        </p:txBody>
      </p:sp>
      <p:sp>
        <p:nvSpPr>
          <p:cNvPr id="4" name="Slide Number Placeholder 3"/>
          <p:cNvSpPr>
            <a:spLocks noGrp="1"/>
          </p:cNvSpPr>
          <p:nvPr>
            <p:ph type="sldNum" sz="quarter" idx="5"/>
          </p:nvPr>
        </p:nvSpPr>
        <p:spPr/>
        <p:txBody>
          <a:bodyPr/>
          <a:lstStyle/>
          <a:p>
            <a:fld id="{FCA71D7D-EF99-41CB-A992-283AFC0B6CB3}" type="slidenum">
              <a:rPr lang="he-IL" smtClean="0"/>
              <a:t>12</a:t>
            </a:fld>
            <a:endParaRPr lang="he-IL"/>
          </a:p>
        </p:txBody>
      </p:sp>
    </p:spTree>
    <p:extLst>
      <p:ext uri="{BB962C8B-B14F-4D97-AF65-F5344CB8AC3E}">
        <p14:creationId xmlns:p14="http://schemas.microsoft.com/office/powerpoint/2010/main" val="3029995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50000"/>
              </a:lnSpc>
              <a:spcBef>
                <a:spcPts val="0"/>
              </a:spcBef>
              <a:spcAft>
                <a:spcPts val="600"/>
              </a:spcAft>
              <a:buClrTx/>
              <a:buSzTx/>
              <a:buFontTx/>
              <a:buNone/>
              <a:tabLst/>
              <a:defRPr/>
            </a:pPr>
            <a:r>
              <a:rPr lang="he-IL" sz="1800" b="1" dirty="0">
                <a:effectLst/>
                <a:latin typeface="Calibri" panose="020F0502020204030204" pitchFamily="34" charset="0"/>
                <a:ea typeface="Times New Roman" panose="02020603050405020304" pitchFamily="18" charset="0"/>
                <a:cs typeface="Calibri Light" panose="020F0302020204030204" pitchFamily="34" charset="0"/>
              </a:rPr>
              <a:t>האתגר: </a:t>
            </a:r>
            <a:r>
              <a:rPr lang="he-IL" sz="1800" dirty="0">
                <a:effectLst/>
                <a:latin typeface="Calibri" panose="020F0502020204030204" pitchFamily="34" charset="0"/>
                <a:ea typeface="Times New Roman" panose="02020603050405020304" pitchFamily="18" charset="0"/>
                <a:cs typeface="Calibri Light" panose="020F0302020204030204" pitchFamily="34" charset="0"/>
              </a:rPr>
              <a:t>פיתוח סלוטייפ חזק, המיועד לשימוש חוזר</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lnSpc>
                <a:spcPct val="150000"/>
              </a:lnSpc>
              <a:spcBef>
                <a:spcPts val="0"/>
              </a:spcBef>
              <a:spcAft>
                <a:spcPts val="600"/>
              </a:spcAft>
            </a:pPr>
            <a:endParaRPr lang="he-IL" sz="1800" b="1" dirty="0">
              <a:effectLst/>
              <a:latin typeface="Calibri" panose="020F0502020204030204" pitchFamily="34" charset="0"/>
              <a:ea typeface="Times New Roman" panose="02020603050405020304" pitchFamily="18" charset="0"/>
              <a:cs typeface="Calibri Light" panose="020F0302020204030204" pitchFamily="34" charset="0"/>
            </a:endParaRPr>
          </a:p>
          <a:p>
            <a:pPr marL="0" marR="0" algn="r" rtl="1">
              <a:lnSpc>
                <a:spcPct val="150000"/>
              </a:lnSpc>
              <a:spcBef>
                <a:spcPts val="0"/>
              </a:spcBef>
              <a:spcAft>
                <a:spcPts val="600"/>
              </a:spcAft>
            </a:pPr>
            <a:endParaRPr lang="he-IL" sz="1800" dirty="0">
              <a:effectLst/>
              <a:latin typeface="Calibri" panose="020F0502020204030204" pitchFamily="34" charset="0"/>
              <a:ea typeface="Times New Roman" panose="02020603050405020304" pitchFamily="18" charset="0"/>
              <a:cs typeface="Calibri Light" panose="020F0302020204030204" pitchFamily="34" charset="0"/>
            </a:endParaRPr>
          </a:p>
          <a:p>
            <a:pPr marL="0" marR="0" algn="r" rtl="1">
              <a:lnSpc>
                <a:spcPct val="150000"/>
              </a:lnSpc>
              <a:spcBef>
                <a:spcPts val="0"/>
              </a:spcBef>
              <a:spcAft>
                <a:spcPts val="600"/>
              </a:spcAft>
            </a:pPr>
            <a:r>
              <a:rPr lang="he-IL" sz="1800" dirty="0">
                <a:effectLst/>
                <a:latin typeface="Calibri" panose="020F0502020204030204" pitchFamily="34" charset="0"/>
                <a:ea typeface="Times New Roman" panose="02020603050405020304" pitchFamily="18" charset="0"/>
                <a:cs typeface="Calibri Light" panose="020F0302020204030204" pitchFamily="34" charset="0"/>
              </a:rPr>
              <a:t>[הקליקו לתשובה]</a:t>
            </a:r>
          </a:p>
          <a:p>
            <a:pPr marL="0" marR="0" lvl="0" indent="0" algn="r" defTabSz="914400" rtl="1" eaLnBrk="1" fontAlgn="auto" latinLnBrk="0" hangingPunct="1">
              <a:lnSpc>
                <a:spcPct val="150000"/>
              </a:lnSpc>
              <a:spcBef>
                <a:spcPts val="0"/>
              </a:spcBef>
              <a:spcAft>
                <a:spcPts val="600"/>
              </a:spcAft>
              <a:buClrTx/>
              <a:buSzTx/>
              <a:buFontTx/>
              <a:buNone/>
              <a:tabLst/>
              <a:defRPr/>
            </a:pPr>
            <a:r>
              <a:rPr lang="he-IL" sz="1800" b="1" dirty="0">
                <a:effectLst/>
                <a:latin typeface="Calibri" panose="020F0502020204030204" pitchFamily="34" charset="0"/>
                <a:ea typeface="Times New Roman" panose="02020603050405020304" pitchFamily="18" charset="0"/>
                <a:cs typeface="Calibri Light" panose="020F0302020204030204" pitchFamily="34" charset="0"/>
              </a:rPr>
              <a:t>מקור ההשראה:</a:t>
            </a:r>
            <a:r>
              <a:rPr lang="he-IL" sz="1800" dirty="0">
                <a:effectLst/>
                <a:latin typeface="Calibri" panose="020F0502020204030204" pitchFamily="34" charset="0"/>
                <a:ea typeface="Times New Roman" panose="02020603050405020304" pitchFamily="18" charset="0"/>
                <a:cs typeface="Calibri Light" panose="020F0302020204030204" pitchFamily="34" charset="0"/>
              </a:rPr>
              <a:t> כריות ההצמדה באצבעות השממית </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lnSpc>
                <a:spcPct val="150000"/>
              </a:lnSpc>
              <a:spcBef>
                <a:spcPts val="0"/>
              </a:spcBef>
              <a:spcAft>
                <a:spcPts val="600"/>
              </a:spcAft>
            </a:pPr>
            <a:endParaRPr lang="he-IL" sz="1800" dirty="0">
              <a:effectLst/>
              <a:latin typeface="Calibri" panose="020F0502020204030204" pitchFamily="34" charset="0"/>
              <a:ea typeface="Times New Roman" panose="02020603050405020304" pitchFamily="18" charset="0"/>
              <a:cs typeface="Calibri Light" panose="020F0302020204030204" pitchFamily="34" charset="0"/>
            </a:endParaRPr>
          </a:p>
          <a:p>
            <a:pPr marL="0" marR="0" algn="r" rtl="1">
              <a:lnSpc>
                <a:spcPct val="150000"/>
              </a:lnSpc>
              <a:spcBef>
                <a:spcPts val="0"/>
              </a:spcBef>
              <a:spcAft>
                <a:spcPts val="600"/>
              </a:spcAft>
            </a:pPr>
            <a:r>
              <a:rPr lang="he-IL" sz="1800" dirty="0">
                <a:effectLst/>
                <a:latin typeface="Calibri" panose="020F0502020204030204" pitchFamily="34" charset="0"/>
                <a:ea typeface="Times New Roman" panose="02020603050405020304" pitchFamily="18" charset="0"/>
                <a:cs typeface="Calibri Light" panose="020F0302020204030204" pitchFamily="34" charset="0"/>
              </a:rPr>
              <a:t>לשממית יש כריות מיוחדות בקצות האצבעות, שמאפשרות לה להיצמד בחוזקה למשטחים חלקים, אפילו לזכוכית, ואפילו כשהיא תלויה הפוך!</a:t>
            </a:r>
            <a:br>
              <a:rPr lang="he-IL" sz="1800" dirty="0">
                <a:effectLst/>
                <a:latin typeface="Calibri" panose="020F0502020204030204" pitchFamily="34" charset="0"/>
                <a:ea typeface="Times New Roman" panose="02020603050405020304" pitchFamily="18" charset="0"/>
                <a:cs typeface="Calibri Light" panose="020F0302020204030204" pitchFamily="34" charset="0"/>
              </a:rPr>
            </a:br>
            <a:r>
              <a:rPr lang="he-IL" sz="1800" dirty="0">
                <a:effectLst/>
                <a:latin typeface="Calibri" panose="020F0502020204030204" pitchFamily="34" charset="0"/>
                <a:ea typeface="Times New Roman" panose="02020603050405020304" pitchFamily="18" charset="0"/>
                <a:cs typeface="Calibri Light" panose="020F0302020204030204" pitchFamily="34" charset="0"/>
              </a:rPr>
              <a:t>אבל מה שמדהים עוד יותר, זה שהיא יודעת גם להיצמד בקלות וגם להתנתק בקלות.</a:t>
            </a:r>
            <a:br>
              <a:rPr lang="he-IL" sz="1800" dirty="0">
                <a:effectLst/>
                <a:latin typeface="Calibri" panose="020F0502020204030204" pitchFamily="34" charset="0"/>
                <a:ea typeface="Times New Roman" panose="02020603050405020304" pitchFamily="18" charset="0"/>
                <a:cs typeface="Calibri Light" panose="020F0302020204030204" pitchFamily="34" charset="0"/>
              </a:rPr>
            </a:br>
            <a:r>
              <a:rPr lang="he-IL" sz="1800" dirty="0">
                <a:effectLst/>
                <a:latin typeface="Calibri" panose="020F0502020204030204" pitchFamily="34" charset="0"/>
                <a:ea typeface="Times New Roman" panose="02020603050405020304" pitchFamily="18" charset="0"/>
                <a:cs typeface="Calibri Light" panose="020F0302020204030204" pitchFamily="34" charset="0"/>
              </a:rPr>
              <a:t>הכריות שלה עשויות זיפי </a:t>
            </a:r>
            <a:r>
              <a:rPr lang="he-IL" sz="1800" dirty="0" err="1">
                <a:effectLst/>
                <a:latin typeface="Calibri" panose="020F0502020204030204" pitchFamily="34" charset="0"/>
                <a:ea typeface="Times New Roman" panose="02020603050405020304" pitchFamily="18" charset="0"/>
                <a:cs typeface="Calibri Light" panose="020F0302020204030204" pitchFamily="34" charset="0"/>
              </a:rPr>
              <a:t>קרטין</a:t>
            </a:r>
            <a:r>
              <a:rPr lang="he-IL" sz="1800" dirty="0">
                <a:effectLst/>
                <a:latin typeface="Calibri" panose="020F0502020204030204" pitchFamily="34" charset="0"/>
                <a:ea typeface="Times New Roman" panose="02020603050405020304" pitchFamily="18" charset="0"/>
                <a:cs typeface="Calibri Light" panose="020F0302020204030204" pitchFamily="34" charset="0"/>
              </a:rPr>
              <a:t> זעירים (החומר שממנו עשויים גם שערות וציפורניים בבני אדם), והמבנה שלהם כל כך מתוחכם, שהם לא מתבלים, לא נקרעים ולא מתלכלכים. </a:t>
            </a:r>
            <a:r>
              <a:rPr lang="he-IL" sz="1800" dirty="0">
                <a:effectLst/>
                <a:ea typeface="Times New Roman" panose="02020603050405020304" pitchFamily="18" charset="0"/>
                <a:cs typeface="Calibri Light" panose="020F0302020204030204" pitchFamily="34" charset="0"/>
              </a:rPr>
              <a:t>מדענים מנסים לחקות את מבנה הכריות האלה, כדי לייצר סלוטייפ חזק, נקי ורב-פעמי.</a:t>
            </a:r>
            <a:endParaRPr lang="he-IL" sz="1800" dirty="0">
              <a:effectLst/>
              <a:latin typeface="Calibri" panose="020F0502020204030204" pitchFamily="34" charset="0"/>
              <a:ea typeface="Times New Roman" panose="02020603050405020304" pitchFamily="18" charset="0"/>
              <a:cs typeface="Calibri Light" panose="020F0302020204030204" pitchFamily="34" charset="0"/>
            </a:endParaRPr>
          </a:p>
        </p:txBody>
      </p:sp>
      <p:sp>
        <p:nvSpPr>
          <p:cNvPr id="4" name="Slide Number Placeholder 3"/>
          <p:cNvSpPr>
            <a:spLocks noGrp="1"/>
          </p:cNvSpPr>
          <p:nvPr>
            <p:ph type="sldNum" sz="quarter" idx="5"/>
          </p:nvPr>
        </p:nvSpPr>
        <p:spPr/>
        <p:txBody>
          <a:bodyPr/>
          <a:lstStyle/>
          <a:p>
            <a:fld id="{FCA71D7D-EF99-41CB-A992-283AFC0B6CB3}" type="slidenum">
              <a:rPr lang="he-IL" smtClean="0"/>
              <a:t>13</a:t>
            </a:fld>
            <a:endParaRPr lang="he-IL"/>
          </a:p>
        </p:txBody>
      </p:sp>
    </p:spTree>
    <p:extLst>
      <p:ext uri="{BB962C8B-B14F-4D97-AF65-F5344CB8AC3E}">
        <p14:creationId xmlns:p14="http://schemas.microsoft.com/office/powerpoint/2010/main" val="126313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50000"/>
              </a:lnSpc>
              <a:spcBef>
                <a:spcPts val="0"/>
              </a:spcBef>
              <a:spcAft>
                <a:spcPts val="600"/>
              </a:spcAft>
              <a:buClrTx/>
              <a:buSzTx/>
              <a:buFontTx/>
              <a:buNone/>
              <a:tabLst/>
              <a:defRPr/>
            </a:pPr>
            <a:r>
              <a:rPr lang="he-IL" sz="1800" b="1" dirty="0">
                <a:effectLst/>
                <a:latin typeface="Calibri" panose="020F0502020204030204" pitchFamily="34" charset="0"/>
                <a:ea typeface="Times New Roman" panose="02020603050405020304" pitchFamily="18" charset="0"/>
                <a:cs typeface="Calibri Light" panose="020F0302020204030204" pitchFamily="34" charset="0"/>
              </a:rPr>
              <a:t>האתגר: </a:t>
            </a:r>
            <a:r>
              <a:rPr lang="he-IL" sz="1800" dirty="0">
                <a:effectLst/>
                <a:ea typeface="Times New Roman" panose="02020603050405020304" pitchFamily="18" charset="0"/>
                <a:cs typeface="Calibri Light" panose="020F0302020204030204" pitchFamily="34" charset="0"/>
              </a:rPr>
              <a:t>פיתוח דבק שמתאים לשימוש בסביבה מימית ואינו רעיל </a:t>
            </a:r>
          </a:p>
          <a:p>
            <a:pPr marL="0" marR="0" lvl="0" indent="0" algn="r" defTabSz="914400" rtl="1" eaLnBrk="1" fontAlgn="auto" latinLnBrk="0" hangingPunct="1">
              <a:lnSpc>
                <a:spcPct val="150000"/>
              </a:lnSpc>
              <a:spcBef>
                <a:spcPts val="0"/>
              </a:spcBef>
              <a:spcAft>
                <a:spcPts val="600"/>
              </a:spcAft>
              <a:buClrTx/>
              <a:buSzTx/>
              <a:buFontTx/>
              <a:buNone/>
              <a:tabLst/>
              <a:defRPr/>
            </a:pPr>
            <a:r>
              <a:rPr lang="he-IL" sz="1800" dirty="0">
                <a:effectLst/>
                <a:latin typeface="Calibri" panose="020F0502020204030204" pitchFamily="34" charset="0"/>
                <a:ea typeface="Times New Roman" panose="02020603050405020304" pitchFamily="18" charset="0"/>
                <a:cs typeface="Calibri Light" panose="020F0302020204030204" pitchFamily="34" charset="0"/>
              </a:rPr>
              <a:t>רוב הדבקים הרגילים לא מצליחים להדביק כשיש רטיבות. למשל, אם מנסים להדביק פלסטר או תחבושת על עור רטוב, זה פשוט לא נתפס. גם בניתוחים, אם יש דימום, קשה מאוד להשתמש בדבק רפואי רגיל, כי הוא לא מחזיק טוב על עור רטוב או מדמם.</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lnSpc>
                <a:spcPct val="150000"/>
              </a:lnSpc>
              <a:spcBef>
                <a:spcPts val="0"/>
              </a:spcBef>
              <a:spcAft>
                <a:spcPts val="600"/>
              </a:spcAft>
            </a:pPr>
            <a:endParaRPr lang="he-IL" sz="1800" b="1" dirty="0">
              <a:effectLst/>
              <a:latin typeface="Calibri" panose="020F0502020204030204" pitchFamily="34" charset="0"/>
              <a:ea typeface="Times New Roman" panose="02020603050405020304" pitchFamily="18" charset="0"/>
              <a:cs typeface="Calibri Light" panose="020F0302020204030204" pitchFamily="34" charset="0"/>
            </a:endParaRPr>
          </a:p>
          <a:p>
            <a:pPr marL="0" marR="0" algn="r" rtl="1">
              <a:lnSpc>
                <a:spcPct val="150000"/>
              </a:lnSpc>
              <a:spcBef>
                <a:spcPts val="0"/>
              </a:spcBef>
              <a:spcAft>
                <a:spcPts val="600"/>
              </a:spcAft>
            </a:pPr>
            <a:endParaRPr lang="he-IL" sz="1800" dirty="0">
              <a:effectLst/>
              <a:latin typeface="Calibri" panose="020F0502020204030204" pitchFamily="34" charset="0"/>
              <a:ea typeface="Times New Roman" panose="02020603050405020304" pitchFamily="18" charset="0"/>
              <a:cs typeface="Calibri Light" panose="020F0302020204030204" pitchFamily="34" charset="0"/>
            </a:endParaRPr>
          </a:p>
          <a:p>
            <a:pPr marL="0" marR="0" algn="r" rtl="1">
              <a:lnSpc>
                <a:spcPct val="150000"/>
              </a:lnSpc>
              <a:spcBef>
                <a:spcPts val="0"/>
              </a:spcBef>
              <a:spcAft>
                <a:spcPts val="600"/>
              </a:spcAft>
            </a:pPr>
            <a:r>
              <a:rPr lang="he-IL" sz="1800" dirty="0">
                <a:effectLst/>
                <a:latin typeface="Calibri" panose="020F0502020204030204" pitchFamily="34" charset="0"/>
                <a:ea typeface="Times New Roman" panose="02020603050405020304" pitchFamily="18" charset="0"/>
                <a:cs typeface="Calibri Light" panose="020F0302020204030204" pitchFamily="34" charset="0"/>
              </a:rPr>
              <a:t>[הקליקו לתשובה]</a:t>
            </a:r>
          </a:p>
          <a:p>
            <a:pPr marL="0" marR="0" algn="r" rtl="1">
              <a:lnSpc>
                <a:spcPct val="150000"/>
              </a:lnSpc>
              <a:spcBef>
                <a:spcPts val="0"/>
              </a:spcBef>
              <a:spcAft>
                <a:spcPts val="600"/>
              </a:spcAft>
            </a:pPr>
            <a:r>
              <a:rPr lang="he-IL" sz="1800" b="1" dirty="0">
                <a:effectLst/>
                <a:latin typeface="Calibri" panose="020F0502020204030204" pitchFamily="34" charset="0"/>
                <a:ea typeface="Times New Roman" panose="02020603050405020304" pitchFamily="18" charset="0"/>
                <a:cs typeface="Calibri Light" panose="020F0302020204030204" pitchFamily="34" charset="0"/>
              </a:rPr>
              <a:t>מקור ההשראה:</a:t>
            </a:r>
            <a:r>
              <a:rPr lang="he-IL" sz="1800" dirty="0">
                <a:effectLst/>
                <a:latin typeface="Calibri" panose="020F0502020204030204" pitchFamily="34" charset="0"/>
                <a:ea typeface="Times New Roman" panose="02020603050405020304" pitchFamily="18" charset="0"/>
                <a:cs typeface="Calibri Light" panose="020F0302020204030204" pitchFamily="34" charset="0"/>
              </a:rPr>
              <a:t> דבק של צדפות</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lnSpc>
                <a:spcPct val="150000"/>
              </a:lnSpc>
              <a:spcBef>
                <a:spcPts val="0"/>
              </a:spcBef>
              <a:spcAft>
                <a:spcPts val="600"/>
              </a:spcAft>
            </a:pPr>
            <a:r>
              <a:rPr lang="he-IL" sz="1800" dirty="0">
                <a:effectLst/>
                <a:latin typeface="Calibri" panose="020F0502020204030204" pitchFamily="34" charset="0"/>
                <a:ea typeface="Times New Roman" panose="02020603050405020304" pitchFamily="18" charset="0"/>
                <a:cs typeface="Calibri Light" panose="020F0302020204030204" pitchFamily="34" charset="0"/>
              </a:rPr>
              <a:t>צדפות שחיות בים יכולות להידבק לסלעים הנמצאים בתוך המים, אפילו כשיש זרמים וגלים. הן עושות זאת בעזרת דבק טבעי שהן מייצרות, שפועל גם כשיש מים מסביב.</a:t>
            </a:r>
            <a:br>
              <a:rPr lang="he-IL" sz="1800" dirty="0">
                <a:effectLst/>
                <a:latin typeface="Calibri" panose="020F0502020204030204" pitchFamily="34" charset="0"/>
                <a:ea typeface="Times New Roman" panose="02020603050405020304" pitchFamily="18" charset="0"/>
                <a:cs typeface="Calibri Light" panose="020F0302020204030204" pitchFamily="34" charset="0"/>
              </a:rPr>
            </a:br>
            <a:r>
              <a:rPr lang="he-IL" sz="1800" dirty="0">
                <a:effectLst/>
                <a:latin typeface="Calibri" panose="020F0502020204030204" pitchFamily="34" charset="0"/>
                <a:ea typeface="Times New Roman" panose="02020603050405020304" pitchFamily="18" charset="0"/>
                <a:cs typeface="Calibri Light" panose="020F0302020204030204" pitchFamily="34" charset="0"/>
              </a:rPr>
              <a:t>מדענים חקרו את הרכב הדבק בצדפות, ופיתחו דבק חדש שמבוסס על חלבון מסויה, אבל עם תכונות דומות לדבק הצדפה. הדבק החדש פועל גם בסביבת מים או דם ואינו רעיל, ולכן מצוין לשימושים רפואיים.</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CA71D7D-EF99-41CB-A992-283AFC0B6CB3}" type="slidenum">
              <a:rPr lang="he-IL" smtClean="0"/>
              <a:t>14</a:t>
            </a:fld>
            <a:endParaRPr lang="he-IL"/>
          </a:p>
        </p:txBody>
      </p:sp>
    </p:spTree>
    <p:extLst>
      <p:ext uri="{BB962C8B-B14F-4D97-AF65-F5344CB8AC3E}">
        <p14:creationId xmlns:p14="http://schemas.microsoft.com/office/powerpoint/2010/main" val="3363361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50000"/>
              </a:lnSpc>
              <a:spcBef>
                <a:spcPts val="0"/>
              </a:spcBef>
              <a:spcAft>
                <a:spcPts val="600"/>
              </a:spcAft>
            </a:pPr>
            <a:r>
              <a:rPr lang="he-IL" sz="1800" b="1" dirty="0">
                <a:effectLst/>
                <a:latin typeface="Calibri" panose="020F0502020204030204" pitchFamily="34" charset="0"/>
                <a:ea typeface="Times New Roman" panose="02020603050405020304" pitchFamily="18" charset="0"/>
                <a:cs typeface="Calibri Light" panose="020F0302020204030204" pitchFamily="34" charset="0"/>
              </a:rPr>
              <a:t>האתגר: </a:t>
            </a:r>
            <a:r>
              <a:rPr lang="he-IL" sz="1800" dirty="0">
                <a:effectLst/>
                <a:latin typeface="Calibri" panose="020F0502020204030204" pitchFamily="34" charset="0"/>
                <a:ea typeface="Times New Roman" panose="02020603050405020304" pitchFamily="18" charset="0"/>
                <a:cs typeface="Calibri Light" panose="020F0302020204030204" pitchFamily="34" charset="0"/>
              </a:rPr>
              <a:t>שחייה מהירה יותר</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lnSpc>
                <a:spcPct val="150000"/>
              </a:lnSpc>
              <a:spcBef>
                <a:spcPts val="0"/>
              </a:spcBef>
              <a:spcAft>
                <a:spcPts val="600"/>
              </a:spcAft>
            </a:pPr>
            <a:r>
              <a:rPr lang="he-IL" sz="1800" dirty="0">
                <a:effectLst/>
                <a:latin typeface="Calibri" panose="020F0502020204030204" pitchFamily="34" charset="0"/>
                <a:ea typeface="Times New Roman" panose="02020603050405020304" pitchFamily="18" charset="0"/>
                <a:cs typeface="Calibri Light" panose="020F0302020204030204" pitchFamily="34" charset="0"/>
              </a:rPr>
              <a:t>בתחרויות אולימפיות, כל שבריר שניה קובע וכל שערה יכולה להאט את השחייה. האתגר הוא לייצר בגד שחייה שיפחית את החיכוך של השחיין עם המים, כך שישחה מהר יותר. </a:t>
            </a:r>
          </a:p>
          <a:p>
            <a:pPr marL="0" marR="0" algn="r" rtl="1">
              <a:lnSpc>
                <a:spcPct val="150000"/>
              </a:lnSpc>
              <a:spcBef>
                <a:spcPts val="0"/>
              </a:spcBef>
              <a:spcAft>
                <a:spcPts val="600"/>
              </a:spcAft>
            </a:pPr>
            <a:endParaRPr lang="he-IL" sz="1800" dirty="0">
              <a:effectLst/>
              <a:latin typeface="Calibri" panose="020F0502020204030204" pitchFamily="34" charset="0"/>
              <a:ea typeface="Times New Roman" panose="02020603050405020304" pitchFamily="18" charset="0"/>
              <a:cs typeface="Calibri Light" panose="020F0302020204030204" pitchFamily="34" charset="0"/>
            </a:endParaRPr>
          </a:p>
          <a:p>
            <a:pPr marL="0" marR="0" algn="r" rtl="1">
              <a:lnSpc>
                <a:spcPct val="150000"/>
              </a:lnSpc>
              <a:spcBef>
                <a:spcPts val="0"/>
              </a:spcBef>
              <a:spcAft>
                <a:spcPts val="600"/>
              </a:spcAft>
            </a:pPr>
            <a:r>
              <a:rPr lang="he-IL" sz="1800" b="1" dirty="0">
                <a:effectLst/>
                <a:latin typeface="Calibri" panose="020F0502020204030204" pitchFamily="34" charset="0"/>
                <a:ea typeface="Times New Roman" panose="02020603050405020304" pitchFamily="18" charset="0"/>
                <a:cs typeface="Calibri Light" panose="020F0302020204030204" pitchFamily="34" charset="0"/>
              </a:rPr>
              <a:t>מקור ההשראה</a:t>
            </a:r>
            <a:r>
              <a:rPr lang="he-IL" sz="1800" dirty="0">
                <a:effectLst/>
                <a:latin typeface="Calibri" panose="020F0502020204030204" pitchFamily="34" charset="0"/>
                <a:ea typeface="Times New Roman" panose="02020603050405020304" pitchFamily="18" charset="0"/>
                <a:cs typeface="Calibri Light" panose="020F0302020204030204" pitchFamily="34" charset="0"/>
              </a:rPr>
              <a:t>: עור של כריש</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lnSpc>
                <a:spcPct val="150000"/>
              </a:lnSpc>
              <a:spcBef>
                <a:spcPts val="0"/>
              </a:spcBef>
              <a:spcAft>
                <a:spcPts val="600"/>
              </a:spcAft>
            </a:pPr>
            <a:r>
              <a:rPr lang="he-IL" sz="1800" dirty="0">
                <a:effectLst/>
                <a:latin typeface="Calibri" panose="020F0502020204030204" pitchFamily="34" charset="0"/>
                <a:ea typeface="Times New Roman" panose="02020603050405020304" pitchFamily="18" charset="0"/>
                <a:cs typeface="Calibri Light" panose="020F0302020204030204" pitchFamily="34" charset="0"/>
              </a:rPr>
              <a:t>העור של הכריש מכוסה בקשקשים קטנים בצורת</a:t>
            </a:r>
            <a:r>
              <a:rPr lang="en-US" sz="1800" dirty="0">
                <a:effectLst/>
                <a:latin typeface="Calibri Light" panose="020F0302020204030204" pitchFamily="34" charset="0"/>
                <a:ea typeface="Times New Roman" panose="02020603050405020304" pitchFamily="18" charset="0"/>
                <a:cs typeface="Arial" panose="020B0604020202020204" pitchFamily="34" charset="0"/>
              </a:rPr>
              <a:t>V </a:t>
            </a:r>
            <a:r>
              <a:rPr lang="he-IL" sz="1800" dirty="0">
                <a:effectLst/>
                <a:latin typeface="Calibri" panose="020F0502020204030204" pitchFamily="34" charset="0"/>
                <a:ea typeface="Times New Roman" panose="02020603050405020304" pitchFamily="18" charset="0"/>
                <a:cs typeface="Calibri Light" panose="020F0302020204030204" pitchFamily="34" charset="0"/>
              </a:rPr>
              <a:t>. צורת הקשקשים עוזרת לכריש לשחות מהר ובשקט, כי היא מקטינה את החיכוך עם המים ומפחיתה מערבולות סביב הגוף. בהשראת מבנה זה, מדענים ומהנדסים יצרו בדים מיוחדים לבגדי ים של שחיינים מקצועיים, שמשפרים את ביצועי השחיינים. </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lnSpc>
                <a:spcPct val="150000"/>
              </a:lnSpc>
              <a:spcBef>
                <a:spcPts val="0"/>
              </a:spcBef>
              <a:spcAft>
                <a:spcPts val="600"/>
              </a:spcAft>
            </a:pP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CA71D7D-EF99-41CB-A992-283AFC0B6CB3}" type="slidenum">
              <a:rPr lang="he-IL" smtClean="0"/>
              <a:t>15</a:t>
            </a:fld>
            <a:endParaRPr lang="he-IL"/>
          </a:p>
        </p:txBody>
      </p:sp>
    </p:spTree>
    <p:extLst>
      <p:ext uri="{BB962C8B-B14F-4D97-AF65-F5344CB8AC3E}">
        <p14:creationId xmlns:p14="http://schemas.microsoft.com/office/powerpoint/2010/main" val="1322655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50000"/>
              </a:lnSpc>
              <a:spcBef>
                <a:spcPts val="0"/>
              </a:spcBef>
              <a:spcAft>
                <a:spcPts val="600"/>
              </a:spcAft>
            </a:pPr>
            <a:r>
              <a:rPr lang="he-IL" sz="1800" dirty="0">
                <a:effectLst/>
                <a:latin typeface="Calibri" panose="020F0502020204030204" pitchFamily="34" charset="0"/>
                <a:ea typeface="Times New Roman" panose="02020603050405020304" pitchFamily="18" charset="0"/>
                <a:cs typeface="Calibri Light" panose="020F0302020204030204" pitchFamily="34" charset="0"/>
              </a:rPr>
              <a:t>הנה עוד כמה דוגמאות, לשימושכם...</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lnSpc>
                <a:spcPct val="150000"/>
              </a:lnSpc>
              <a:spcBef>
                <a:spcPts val="0"/>
              </a:spcBef>
              <a:spcAft>
                <a:spcPts val="600"/>
              </a:spcAft>
            </a:pPr>
            <a:r>
              <a:rPr lang="he-IL" sz="1800" b="1" dirty="0" err="1">
                <a:effectLst/>
                <a:latin typeface="Calibri" panose="020F0502020204030204" pitchFamily="34" charset="0"/>
                <a:ea typeface="Times New Roman" panose="02020603050405020304" pitchFamily="18" charset="0"/>
                <a:cs typeface="Calibri Light" panose="020F0302020204030204" pitchFamily="34" charset="0"/>
              </a:rPr>
              <a:t>סלביניה</a:t>
            </a:r>
            <a:r>
              <a:rPr lang="he-IL" sz="1800" dirty="0">
                <a:effectLst/>
                <a:latin typeface="Calibri" panose="020F0502020204030204" pitchFamily="34" charset="0"/>
                <a:ea typeface="Times New Roman" panose="02020603050405020304" pitchFamily="18" charset="0"/>
                <a:cs typeface="Calibri Light" panose="020F0302020204030204" pitchFamily="34" charset="0"/>
              </a:rPr>
              <a:t> – צמח </a:t>
            </a:r>
            <a:r>
              <a:rPr lang="he-IL" sz="1800">
                <a:effectLst/>
                <a:latin typeface="Calibri" panose="020F0502020204030204" pitchFamily="34" charset="0"/>
                <a:ea typeface="Times New Roman" panose="02020603050405020304" pitchFamily="18" charset="0"/>
                <a:cs typeface="Calibri Light" panose="020F0302020204030204" pitchFamily="34" charset="0"/>
              </a:rPr>
              <a:t>מים שמכוסה </a:t>
            </a:r>
            <a:r>
              <a:rPr lang="he-IL" sz="1800" dirty="0">
                <a:effectLst/>
                <a:latin typeface="Calibri" panose="020F0502020204030204" pitchFamily="34" charset="0"/>
                <a:ea typeface="Times New Roman" panose="02020603050405020304" pitchFamily="18" charset="0"/>
                <a:cs typeface="Calibri Light" panose="020F0302020204030204" pitchFamily="34" charset="0"/>
              </a:rPr>
              <a:t>בשערות קטנטנות שדוחות מים. חוקרים מנסים ליישם את המבנה הייחודי הזה להפחתת כוח החיכוך והגרר בעת תנועה בתווך מימי, כך שספינות, למשל, ינועו מהר יותר ויבזבזו פחות דלק. </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lnSpc>
                <a:spcPct val="150000"/>
              </a:lnSpc>
              <a:spcBef>
                <a:spcPts val="0"/>
              </a:spcBef>
              <a:spcAft>
                <a:spcPts val="600"/>
              </a:spcAft>
            </a:pPr>
            <a:r>
              <a:rPr lang="he-IL" sz="1800" b="1" dirty="0">
                <a:effectLst/>
                <a:latin typeface="Calibri" panose="020F0502020204030204" pitchFamily="34" charset="0"/>
                <a:ea typeface="Times New Roman" panose="02020603050405020304" pitchFamily="18" charset="0"/>
                <a:cs typeface="Calibri Light" panose="020F0302020204030204" pitchFamily="34" charset="0"/>
              </a:rPr>
              <a:t>דורבן</a:t>
            </a:r>
            <a:r>
              <a:rPr lang="he-IL" sz="1800" dirty="0">
                <a:effectLst/>
                <a:latin typeface="Calibri" panose="020F0502020204030204" pitchFamily="34" charset="0"/>
                <a:ea typeface="Times New Roman" panose="02020603050405020304" pitchFamily="18" charset="0"/>
                <a:cs typeface="Calibri Light" panose="020F0302020204030204" pitchFamily="34" charset="0"/>
              </a:rPr>
              <a:t> - חברת </a:t>
            </a:r>
            <a:r>
              <a:rPr lang="en-US" sz="1800" dirty="0">
                <a:effectLst/>
                <a:latin typeface="Calibri Light" panose="020F0302020204030204" pitchFamily="34" charset="0"/>
                <a:ea typeface="Times New Roman" panose="02020603050405020304" pitchFamily="18" charset="0"/>
                <a:cs typeface="Arial" panose="020B0604020202020204" pitchFamily="34" charset="0"/>
              </a:rPr>
              <a:t> </a:t>
            </a:r>
            <a:r>
              <a:rPr lang="en-US" sz="1800" dirty="0" err="1">
                <a:effectLst/>
                <a:latin typeface="Calibri Light" panose="020F0302020204030204" pitchFamily="34" charset="0"/>
                <a:ea typeface="Times New Roman" panose="02020603050405020304" pitchFamily="18" charset="0"/>
                <a:cs typeface="Arial" panose="020B0604020202020204" pitchFamily="34" charset="0"/>
              </a:rPr>
              <a:t>AngioTech</a:t>
            </a:r>
            <a:r>
              <a:rPr lang="en-US" sz="1800" dirty="0">
                <a:effectLst/>
                <a:latin typeface="Calibri Light" panose="020F0302020204030204" pitchFamily="34" charset="0"/>
                <a:ea typeface="Times New Roman" panose="02020603050405020304" pitchFamily="18" charset="0"/>
                <a:cs typeface="Arial" panose="020B0604020202020204" pitchFamily="34" charset="0"/>
              </a:rPr>
              <a:t> </a:t>
            </a:r>
            <a:r>
              <a:rPr lang="he-IL" sz="1800" dirty="0">
                <a:effectLst/>
                <a:latin typeface="Calibri" panose="020F0502020204030204" pitchFamily="34" charset="0"/>
                <a:ea typeface="Times New Roman" panose="02020603050405020304" pitchFamily="18" charset="0"/>
                <a:cs typeface="Calibri Light" panose="020F0302020204030204" pitchFamily="34" charset="0"/>
              </a:rPr>
              <a:t>פיתחה חוט כירורגי ייחודי בהשראת קוצי הדורבן. החוט המורכב ממבנה בעל קוצים זעירים הפוכים לכיוון התפר, אשר מחלק את הלחץ בצורה שווה לאורך התפר, ולכן הפצע נסגר טוב יותר.</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lnSpc>
                <a:spcPct val="150000"/>
              </a:lnSpc>
              <a:spcBef>
                <a:spcPts val="0"/>
              </a:spcBef>
              <a:spcAft>
                <a:spcPts val="600"/>
              </a:spcAft>
            </a:pPr>
            <a:r>
              <a:rPr lang="he-IL" sz="1800" b="1" dirty="0" err="1">
                <a:effectLst/>
                <a:latin typeface="Calibri" panose="020F0502020204030204" pitchFamily="34" charset="0"/>
                <a:ea typeface="Times New Roman" panose="02020603050405020304" pitchFamily="18" charset="0"/>
                <a:cs typeface="Calibri Light" panose="020F0302020204030204" pitchFamily="34" charset="0"/>
              </a:rPr>
              <a:t>נתוזית</a:t>
            </a:r>
            <a:r>
              <a:rPr lang="he-IL" sz="1800" dirty="0">
                <a:effectLst/>
                <a:latin typeface="Calibri" panose="020F0502020204030204" pitchFamily="34" charset="0"/>
                <a:ea typeface="Times New Roman" panose="02020603050405020304" pitchFamily="18" charset="0"/>
                <a:cs typeface="Calibri Light" panose="020F0302020204030204" pitchFamily="34" charset="0"/>
              </a:rPr>
              <a:t> – לחיפושיות ממשפחת </a:t>
            </a:r>
            <a:r>
              <a:rPr lang="he-IL" sz="1800" dirty="0" err="1">
                <a:effectLst/>
                <a:latin typeface="Calibri" panose="020F0502020204030204" pitchFamily="34" charset="0"/>
                <a:ea typeface="Times New Roman" panose="02020603050405020304" pitchFamily="18" charset="0"/>
                <a:cs typeface="Calibri Light" panose="020F0302020204030204" pitchFamily="34" charset="0"/>
              </a:rPr>
              <a:t>הנתוזיות</a:t>
            </a:r>
            <a:r>
              <a:rPr lang="he-IL" sz="1800" dirty="0">
                <a:effectLst/>
                <a:latin typeface="Calibri" panose="020F0502020204030204" pitchFamily="34" charset="0"/>
                <a:ea typeface="Times New Roman" panose="02020603050405020304" pitchFamily="18" charset="0"/>
                <a:cs typeface="Calibri Light" panose="020F0302020204030204" pitchFamily="34" charset="0"/>
              </a:rPr>
              <a:t> יש מנגנון ניתור, המאפשר להן לקפוץ באוויר בלי להשתמש ברגליהן. מנגנון זה מאפשר להן לחמוק מטורפים פוטנציאליים, או פשוט להתהפך במקרה שהן “תקועות” על גבן. החיפושית ומנגנון הקפיצה שלה יכולים להוות מקור השראה לחומרים אלסטיים, קפיצים וכלי רכב רובוטיים זעירים שמסוגלים לקפוץ מעל מכשול הניצב בדרכם.</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lnSpc>
                <a:spcPct val="150000"/>
              </a:lnSpc>
              <a:spcBef>
                <a:spcPts val="0"/>
              </a:spcBef>
              <a:spcAft>
                <a:spcPts val="600"/>
              </a:spcAft>
            </a:pPr>
            <a:r>
              <a:rPr lang="he-IL" sz="1800" b="1" dirty="0">
                <a:effectLst/>
                <a:latin typeface="Calibri" panose="020F0502020204030204" pitchFamily="34" charset="0"/>
                <a:ea typeface="Times New Roman" panose="02020603050405020304" pitchFamily="18" charset="0"/>
                <a:cs typeface="Calibri Light" panose="020F0302020204030204" pitchFamily="34" charset="0"/>
              </a:rPr>
              <a:t>נוצות</a:t>
            </a:r>
            <a:r>
              <a:rPr lang="he-IL" sz="1800" dirty="0">
                <a:effectLst/>
                <a:latin typeface="Calibri" panose="020F0502020204030204" pitchFamily="34" charset="0"/>
                <a:ea typeface="Times New Roman" panose="02020603050405020304" pitchFamily="18" charset="0"/>
                <a:cs typeface="Calibri Light" panose="020F0302020204030204" pitchFamily="34" charset="0"/>
              </a:rPr>
              <a:t> – צבעים פיזיקליים הם תוצאה של מבנה הנוצה. חללים זעירים בנוצה, שמתחתם נמצאים פיגמנטים, מאפשרים רק לחלק מאורכי הגל לחדור דרכם ובולעים את אורכי הגל האדומים. כמעט כל הנוצות הכחולות הן תוצאה של מבנה זה (למשל אצל תוכי ארה). יש גם צבעים פיזיקליים מתחלפים שמשנים את הגוון כשמסתכלים עליהם מזוויות שונות. המבנה המיקרוסקופי של הנוצה גורם לכך שהאור נשבר ומוחזר אחרת בזוויות שונות, בדומה למנסרה. צבעים פיזיקליים אינם דוהים ויש להם פוטנציאל לייצר צבעים עמידים לאורך זמן. שימוש נוסף כולל צבעים שמשתנים בהתאם לסביבה ומייצרים הסוואה. </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lnSpc>
                <a:spcPct val="150000"/>
              </a:lnSpc>
              <a:spcBef>
                <a:spcPts val="0"/>
              </a:spcBef>
              <a:spcAft>
                <a:spcPts val="600"/>
              </a:spcAft>
            </a:pPr>
            <a:r>
              <a:rPr lang="he-IL" sz="1800" b="1" dirty="0">
                <a:effectLst/>
                <a:latin typeface="Calibri" panose="020F0502020204030204" pitchFamily="34" charset="0"/>
                <a:ea typeface="Times New Roman" panose="02020603050405020304" pitchFamily="18" charset="0"/>
                <a:cs typeface="Calibri Light" panose="020F0302020204030204" pitchFamily="34" charset="0"/>
              </a:rPr>
              <a:t>אפקט האצטרובל</a:t>
            </a:r>
            <a:r>
              <a:rPr lang="he-IL" sz="1800" dirty="0">
                <a:effectLst/>
                <a:latin typeface="Calibri" panose="020F0502020204030204" pitchFamily="34" charset="0"/>
                <a:ea typeface="Times New Roman" panose="02020603050405020304" pitchFamily="18" charset="0"/>
                <a:cs typeface="Calibri Light" panose="020F0302020204030204" pitchFamily="34" charset="0"/>
              </a:rPr>
              <a:t> – האצטרובל נפתח כשהוא יבש ונסגר כשהוא רטוב. בהשראת רעיון זה הומצאו בדים שנפתחים כשחם ומאפשרים לגוף להתקרר.  הלחות גורמת למרווחים בין סיבי הבד להתרחב, ובכך מתאפשר אוורור טוב יותר. יישומים של בד זה ניתן לראות בלבוש צבאי, ביגוד טיולים, כלי מיטה בבתי חולים, תחבושות לפצעים ועוד.</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lnSpc>
                <a:spcPct val="150000"/>
              </a:lnSpc>
              <a:spcBef>
                <a:spcPts val="0"/>
              </a:spcBef>
              <a:spcAft>
                <a:spcPts val="600"/>
              </a:spcAft>
            </a:pPr>
            <a:r>
              <a:rPr lang="he-IL" sz="1800" b="1" dirty="0">
                <a:effectLst/>
                <a:latin typeface="Calibri" panose="020F0502020204030204" pitchFamily="34" charset="0"/>
                <a:ea typeface="Times New Roman" panose="02020603050405020304" pitchFamily="18" charset="0"/>
                <a:cs typeface="Calibri Light" panose="020F0302020204030204" pitchFamily="34" charset="0"/>
              </a:rPr>
              <a:t>שינן רפואי</a:t>
            </a:r>
            <a:r>
              <a:rPr lang="he-IL" sz="1800" dirty="0">
                <a:effectLst/>
                <a:latin typeface="Calibri" panose="020F0502020204030204" pitchFamily="34" charset="0"/>
                <a:ea typeface="Times New Roman" panose="02020603050405020304" pitchFamily="18" charset="0"/>
                <a:cs typeface="Calibri Light" panose="020F0302020204030204" pitchFamily="34" charset="0"/>
              </a:rPr>
              <a:t> – הצמח שינן רפואי, המוכר גם בשם שן-הארי, שימש מקור השראה לחוקרים שפיתחו חיישנים מעופפים זעירים</a:t>
            </a:r>
            <a:r>
              <a:rPr lang="en-US" sz="1800" dirty="0">
                <a:effectLst/>
                <a:latin typeface="Calibri Light" panose="020F0302020204030204" pitchFamily="34" charset="0"/>
                <a:ea typeface="Times New Roman" panose="02020603050405020304" pitchFamily="18" charset="0"/>
                <a:cs typeface="Arial" panose="020B0604020202020204" pitchFamily="34" charset="0"/>
              </a:rPr>
              <a:t>.</a:t>
            </a:r>
            <a:r>
              <a:rPr lang="he-IL" sz="1800" dirty="0">
                <a:effectLst/>
                <a:latin typeface="Calibri" panose="020F0502020204030204" pitchFamily="34" charset="0"/>
                <a:ea typeface="Times New Roman" panose="02020603050405020304" pitchFamily="18" charset="0"/>
                <a:cs typeface="Calibri Light" panose="020F0302020204030204" pitchFamily="34" charset="0"/>
              </a:rPr>
              <a:t> החוקרים למדו את צורת הזרעים של הצמח, שמרחפים ברוח בזכות מבנה דמוי מצנח, ובנו חיישנים למדידת גזים וחומרים שונים באוויר, המחקים את אופן התעופה של הזרעים. </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algn="r" rtl="1"/>
            <a:r>
              <a:rPr lang="he-IL" sz="1800" b="1" dirty="0">
                <a:effectLst/>
                <a:ea typeface="Times New Roman" panose="02020603050405020304" pitchFamily="18" charset="0"/>
                <a:cs typeface="Calibri Light" panose="020F0302020204030204" pitchFamily="34" charset="0"/>
              </a:rPr>
              <a:t>צפרדע</a:t>
            </a:r>
            <a:r>
              <a:rPr lang="he-IL" sz="1800" dirty="0">
                <a:effectLst/>
                <a:ea typeface="Times New Roman" panose="02020603050405020304" pitchFamily="18" charset="0"/>
                <a:cs typeface="Calibri Light" panose="020F0302020204030204" pitchFamily="34" charset="0"/>
              </a:rPr>
              <a:t> - מינים רבים של צפרדעים (למשל </a:t>
            </a:r>
            <a:r>
              <a:rPr lang="en-US" sz="1800" dirty="0" err="1">
                <a:effectLst/>
                <a:latin typeface="Calibri Light" panose="020F0302020204030204" pitchFamily="34" charset="0"/>
                <a:ea typeface="Times New Roman" panose="02020603050405020304" pitchFamily="18" charset="0"/>
              </a:rPr>
              <a:t>túngara</a:t>
            </a:r>
            <a:r>
              <a:rPr lang="en-US" sz="1800" dirty="0">
                <a:effectLst/>
                <a:latin typeface="Calibri Light" panose="020F0302020204030204" pitchFamily="34" charset="0"/>
                <a:ea typeface="Times New Roman" panose="02020603050405020304" pitchFamily="18" charset="0"/>
              </a:rPr>
              <a:t> frog</a:t>
            </a:r>
            <a:r>
              <a:rPr lang="he-IL" sz="1800" dirty="0">
                <a:effectLst/>
                <a:latin typeface="Calibri Light" panose="020F0302020204030204" pitchFamily="34" charset="0"/>
                <a:ea typeface="Times New Roman" panose="02020603050405020304" pitchFamily="18" charset="0"/>
              </a:rPr>
              <a:t>) יוצרים קצף מיוחד שמגן על הביצים. זהו חומר ביולוגי הפעיל נגד זיהומים שיכול לשמש ברפואה, למשל בטיפול ראשוני בפציעות. </a:t>
            </a:r>
            <a:endParaRPr lang="he-IL" dirty="0"/>
          </a:p>
        </p:txBody>
      </p:sp>
      <p:sp>
        <p:nvSpPr>
          <p:cNvPr id="4" name="Slide Number Placeholder 3"/>
          <p:cNvSpPr>
            <a:spLocks noGrp="1"/>
          </p:cNvSpPr>
          <p:nvPr>
            <p:ph type="sldNum" sz="quarter" idx="5"/>
          </p:nvPr>
        </p:nvSpPr>
        <p:spPr/>
        <p:txBody>
          <a:bodyPr/>
          <a:lstStyle/>
          <a:p>
            <a:fld id="{FCA71D7D-EF99-41CB-A992-283AFC0B6CB3}" type="slidenum">
              <a:rPr lang="he-IL" smtClean="0"/>
              <a:t>16</a:t>
            </a:fld>
            <a:endParaRPr lang="he-IL"/>
          </a:p>
        </p:txBody>
      </p:sp>
    </p:spTree>
    <p:extLst>
      <p:ext uri="{BB962C8B-B14F-4D97-AF65-F5344CB8AC3E}">
        <p14:creationId xmlns:p14="http://schemas.microsoft.com/office/powerpoint/2010/main" val="135390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50000"/>
              </a:lnSpc>
              <a:spcBef>
                <a:spcPts val="0"/>
              </a:spcBef>
              <a:spcAft>
                <a:spcPts val="600"/>
              </a:spcAft>
            </a:pPr>
            <a:r>
              <a:rPr lang="he-IL" sz="1800" b="1" dirty="0">
                <a:effectLst/>
                <a:latin typeface="Calibri" panose="020F0502020204030204" pitchFamily="34" charset="0"/>
                <a:ea typeface="Times New Roman" panose="02020603050405020304" pitchFamily="18" charset="0"/>
                <a:cs typeface="Calibri Light" panose="020F0302020204030204" pitchFamily="34" charset="0"/>
              </a:rPr>
              <a:t>השראה מהטבע – גם בטכנולוגיה</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lnSpc>
                <a:spcPct val="150000"/>
              </a:lnSpc>
              <a:spcBef>
                <a:spcPts val="0"/>
              </a:spcBef>
              <a:spcAft>
                <a:spcPts val="600"/>
              </a:spcAft>
            </a:pPr>
            <a:r>
              <a:rPr lang="he-IL" sz="1800" dirty="0">
                <a:effectLst/>
                <a:latin typeface="Calibri" panose="020F0502020204030204" pitchFamily="34" charset="0"/>
                <a:ea typeface="Times New Roman" panose="02020603050405020304" pitchFamily="18" charset="0"/>
                <a:cs typeface="Calibri Light" panose="020F0302020204030204" pitchFamily="34" charset="0"/>
              </a:rPr>
              <a:t>בעידן הטכנולוגי, בני האדם פונים אל הטבע וחוקרים אותו לצורך קבלת השראה לפיתוח טכנולוגיות חדשות. </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lnSpc>
                <a:spcPct val="150000"/>
              </a:lnSpc>
              <a:spcBef>
                <a:spcPts val="0"/>
              </a:spcBef>
              <a:spcAft>
                <a:spcPts val="600"/>
              </a:spcAft>
            </a:pPr>
            <a:r>
              <a:rPr lang="he-IL" sz="1800" dirty="0">
                <a:effectLst/>
                <a:latin typeface="Calibri" panose="020F0502020204030204" pitchFamily="34" charset="0"/>
                <a:ea typeface="Times New Roman" panose="02020603050405020304" pitchFamily="18" charset="0"/>
                <a:cs typeface="Calibri Light" panose="020F0302020204030204" pitchFamily="34" charset="0"/>
              </a:rPr>
              <a:t> </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lnSpc>
                <a:spcPct val="150000"/>
              </a:lnSpc>
              <a:spcBef>
                <a:spcPts val="0"/>
              </a:spcBef>
              <a:spcAft>
                <a:spcPts val="600"/>
              </a:spcAft>
            </a:pPr>
            <a:r>
              <a:rPr lang="he-IL" sz="1800" b="1" dirty="0">
                <a:effectLst/>
                <a:latin typeface="Calibri" panose="020F0502020204030204" pitchFamily="34" charset="0"/>
                <a:ea typeface="Times New Roman" panose="02020603050405020304" pitchFamily="18" charset="0"/>
                <a:cs typeface="Calibri Light" panose="020F0302020204030204" pitchFamily="34" charset="0"/>
              </a:rPr>
              <a:t>בתמונה:</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algn="r" rtl="1"/>
            <a:r>
              <a:rPr lang="he-IL" sz="1800" dirty="0">
                <a:effectLst/>
                <a:ea typeface="Times New Roman" panose="02020603050405020304" pitchFamily="18" charset="0"/>
                <a:cs typeface="Calibri Light" panose="020F0302020204030204" pitchFamily="34" charset="0"/>
              </a:rPr>
              <a:t>זרוע רובוטית שפותחה בהשראת דרך הפעולה של חדק הפיל </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7C57397-D0CC-4FBC-841F-A6B27263FA3C}" type="slidenum">
              <a:rPr lang="he-IL" smtClean="0"/>
              <a:t>3</a:t>
            </a:fld>
            <a:endParaRPr lang="he-IL"/>
          </a:p>
        </p:txBody>
      </p:sp>
    </p:spTree>
    <p:extLst>
      <p:ext uri="{BB962C8B-B14F-4D97-AF65-F5344CB8AC3E}">
        <p14:creationId xmlns:p14="http://schemas.microsoft.com/office/powerpoint/2010/main" val="557532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50000"/>
              </a:lnSpc>
              <a:spcBef>
                <a:spcPts val="0"/>
              </a:spcBef>
              <a:spcAft>
                <a:spcPts val="600"/>
              </a:spcAft>
            </a:pPr>
            <a:r>
              <a:rPr lang="he-IL" sz="1800" b="1" dirty="0">
                <a:effectLst/>
                <a:latin typeface="Calibri" panose="020F0502020204030204" pitchFamily="34" charset="0"/>
                <a:ea typeface="Times New Roman" panose="02020603050405020304" pitchFamily="18" charset="0"/>
                <a:cs typeface="Calibri Light" panose="020F0302020204030204" pitchFamily="34" charset="0"/>
              </a:rPr>
              <a:t>השראה מהטבע – גם בטכנולוגיה</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lnSpc>
                <a:spcPct val="150000"/>
              </a:lnSpc>
              <a:spcBef>
                <a:spcPts val="0"/>
              </a:spcBef>
              <a:spcAft>
                <a:spcPts val="600"/>
              </a:spcAft>
            </a:pPr>
            <a:r>
              <a:rPr lang="he-IL" sz="1800" dirty="0">
                <a:effectLst/>
                <a:latin typeface="Calibri" panose="020F0502020204030204" pitchFamily="34" charset="0"/>
                <a:ea typeface="Times New Roman" panose="02020603050405020304" pitchFamily="18" charset="0"/>
                <a:cs typeface="Calibri Light" panose="020F0302020204030204" pitchFamily="34" charset="0"/>
              </a:rPr>
              <a:t>האם שמעתם פעם על פיתוח טכנולוגי שהומצא בהשראת בעל חיים או צמח?</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lnSpc>
                <a:spcPct val="150000"/>
              </a:lnSpc>
              <a:spcBef>
                <a:spcPts val="0"/>
              </a:spcBef>
              <a:spcAft>
                <a:spcPts val="600"/>
              </a:spcAft>
            </a:pPr>
            <a:r>
              <a:rPr lang="he-IL" sz="1800" b="1" dirty="0" err="1">
                <a:effectLst/>
                <a:latin typeface="Calibri" panose="020F0502020204030204" pitchFamily="34" charset="0"/>
                <a:ea typeface="Times New Roman" panose="02020603050405020304" pitchFamily="18" charset="0"/>
                <a:cs typeface="Calibri Light" panose="020F0302020204030204" pitchFamily="34" charset="0"/>
              </a:rPr>
              <a:t>ביומימיקרי</a:t>
            </a:r>
            <a:r>
              <a:rPr lang="he-IL" sz="1800" dirty="0">
                <a:effectLst/>
                <a:latin typeface="Calibri" panose="020F0502020204030204" pitchFamily="34" charset="0"/>
                <a:ea typeface="Times New Roman" panose="02020603050405020304" pitchFamily="18" charset="0"/>
                <a:cs typeface="Calibri Light" panose="020F0302020204030204" pitchFamily="34" charset="0"/>
              </a:rPr>
              <a:t> הוא תחום מדע יישומי שעוסק בחיקוי עולם הטבע לצורך פיתוח טכנולוגיות חדשות.</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algn="r" rtl="1"/>
            <a:r>
              <a:rPr lang="he-IL" sz="1800" dirty="0">
                <a:effectLst/>
                <a:ea typeface="Times New Roman" panose="02020603050405020304" pitchFamily="18" charset="0"/>
                <a:cs typeface="Calibri Light" panose="020F0302020204030204" pitchFamily="34" charset="0"/>
              </a:rPr>
              <a:t>תחום קרוב הוא </a:t>
            </a:r>
            <a:r>
              <a:rPr lang="he-IL" sz="1800" b="1" dirty="0">
                <a:effectLst/>
                <a:ea typeface="Times New Roman" panose="02020603050405020304" pitchFamily="18" charset="0"/>
                <a:cs typeface="Calibri Light" panose="020F0302020204030204" pitchFamily="34" charset="0"/>
              </a:rPr>
              <a:t>השראה מהטבע</a:t>
            </a:r>
            <a:r>
              <a:rPr lang="he-IL" sz="1800" dirty="0">
                <a:effectLst/>
                <a:ea typeface="Times New Roman" panose="02020603050405020304" pitchFamily="18" charset="0"/>
                <a:cs typeface="Calibri Light" panose="020F0302020204030204" pitchFamily="34" charset="0"/>
              </a:rPr>
              <a:t> (</a:t>
            </a:r>
            <a:r>
              <a:rPr lang="en-US" sz="1800" dirty="0">
                <a:effectLst/>
                <a:latin typeface="Calibri Light" panose="020F0302020204030204" pitchFamily="34" charset="0"/>
                <a:ea typeface="Times New Roman" panose="02020603050405020304" pitchFamily="18" charset="0"/>
              </a:rPr>
              <a:t>bioinspiration</a:t>
            </a:r>
            <a:r>
              <a:rPr lang="he-IL" sz="1800" dirty="0">
                <a:effectLst/>
                <a:latin typeface="Calibri Light" panose="020F0302020204030204" pitchFamily="34" charset="0"/>
                <a:ea typeface="Times New Roman" panose="02020603050405020304" pitchFamily="18" charset="0"/>
              </a:rPr>
              <a:t>), שבו במקום לחקות במדויק, משתמשים בעקרונות מהטבע עם התאמות שונות.</a:t>
            </a:r>
            <a:endParaRPr lang="he-IL" dirty="0"/>
          </a:p>
        </p:txBody>
      </p:sp>
      <p:sp>
        <p:nvSpPr>
          <p:cNvPr id="4" name="Slide Number Placeholder 3"/>
          <p:cNvSpPr>
            <a:spLocks noGrp="1"/>
          </p:cNvSpPr>
          <p:nvPr>
            <p:ph type="sldNum" sz="quarter" idx="10"/>
          </p:nvPr>
        </p:nvSpPr>
        <p:spPr/>
        <p:txBody>
          <a:bodyPr/>
          <a:lstStyle/>
          <a:p>
            <a:fld id="{37C57397-D0CC-4FBC-841F-A6B27263FA3C}" type="slidenum">
              <a:rPr lang="he-IL" smtClean="0"/>
              <a:t>4</a:t>
            </a:fld>
            <a:endParaRPr lang="he-IL"/>
          </a:p>
        </p:txBody>
      </p:sp>
    </p:spTree>
    <p:extLst>
      <p:ext uri="{BB962C8B-B14F-4D97-AF65-F5344CB8AC3E}">
        <p14:creationId xmlns:p14="http://schemas.microsoft.com/office/powerpoint/2010/main" val="2641238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50000"/>
              </a:lnSpc>
              <a:spcBef>
                <a:spcPts val="0"/>
              </a:spcBef>
              <a:spcAft>
                <a:spcPts val="600"/>
              </a:spcAft>
            </a:pPr>
            <a:r>
              <a:rPr lang="he-IL" sz="1800" b="1" dirty="0">
                <a:effectLst/>
                <a:latin typeface="Calibri" panose="020F0502020204030204" pitchFamily="34" charset="0"/>
                <a:ea typeface="Times New Roman" panose="02020603050405020304" pitchFamily="18" charset="0"/>
                <a:cs typeface="Calibri Light" panose="020F0302020204030204" pitchFamily="34" charset="0"/>
              </a:rPr>
              <a:t>הטבע כמקור השראה</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lnSpc>
                <a:spcPct val="150000"/>
              </a:lnSpc>
              <a:spcBef>
                <a:spcPts val="0"/>
              </a:spcBef>
              <a:spcAft>
                <a:spcPts val="600"/>
              </a:spcAft>
            </a:pPr>
            <a:r>
              <a:rPr lang="he-IL" sz="1800" dirty="0">
                <a:effectLst/>
                <a:latin typeface="Calibri" panose="020F0502020204030204" pitchFamily="34" charset="0"/>
                <a:ea typeface="Times New Roman" panose="02020603050405020304" pitchFamily="18" charset="0"/>
                <a:cs typeface="Calibri Light" panose="020F0302020204030204" pitchFamily="34" charset="0"/>
              </a:rPr>
              <a:t>יצורים שונים חיים בסביבות מחיה שונות ומתמודדים עם אתגרים שונים. במהלך האבולוציה, במשך מיליוני שנים, התפתחו בטבע מגוון של פתרונות לאתגרים הללו. </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lnSpc>
                <a:spcPct val="150000"/>
              </a:lnSpc>
              <a:spcBef>
                <a:spcPts val="0"/>
              </a:spcBef>
              <a:spcAft>
                <a:spcPts val="600"/>
              </a:spcAft>
            </a:pPr>
            <a:r>
              <a:rPr lang="he-IL" sz="1800" dirty="0">
                <a:effectLst/>
                <a:latin typeface="Calibri" panose="020F0502020204030204" pitchFamily="34" charset="0"/>
                <a:ea typeface="Times New Roman" panose="02020603050405020304" pitchFamily="18" charset="0"/>
                <a:cs typeface="Calibri Light" panose="020F0302020204030204" pitchFamily="34" charset="0"/>
              </a:rPr>
              <a:t>בשקופית הזו מוצגות שלוש דוגמאות למנגנונים טבעיים, שיכולים להיות מקור השראה לפיתוחים טכנולוגיים.</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lnSpc>
                <a:spcPct val="150000"/>
              </a:lnSpc>
              <a:spcBef>
                <a:spcPts val="0"/>
              </a:spcBef>
              <a:spcAft>
                <a:spcPts val="600"/>
              </a:spcAft>
            </a:pPr>
            <a:r>
              <a:rPr lang="he-IL" sz="1800" b="1" dirty="0" err="1">
                <a:effectLst/>
                <a:latin typeface="Calibri" panose="020F0502020204030204" pitchFamily="34" charset="0"/>
                <a:ea typeface="Times New Roman" panose="02020603050405020304" pitchFamily="18" charset="0"/>
                <a:cs typeface="Calibri Light" panose="020F0302020204030204" pitchFamily="34" charset="0"/>
              </a:rPr>
              <a:t>היתושה</a:t>
            </a:r>
            <a:r>
              <a:rPr lang="he-IL" sz="1800" b="1" dirty="0">
                <a:effectLst/>
                <a:latin typeface="Calibri" panose="020F0502020204030204" pitchFamily="34" charset="0"/>
                <a:ea typeface="Times New Roman" panose="02020603050405020304" pitchFamily="18" charset="0"/>
                <a:cs typeface="Calibri Light" panose="020F0302020204030204" pitchFamily="34" charset="0"/>
              </a:rPr>
              <a:t> </a:t>
            </a:r>
            <a:r>
              <a:rPr lang="he-IL" sz="1800" dirty="0">
                <a:effectLst/>
                <a:latin typeface="Calibri" panose="020F0502020204030204" pitchFamily="34" charset="0"/>
                <a:ea typeface="Times New Roman" panose="02020603050405020304" pitchFamily="18" charset="0"/>
                <a:cs typeface="Calibri Light" panose="020F0302020204030204" pitchFamily="34" charset="0"/>
              </a:rPr>
              <a:t>מצליחה לעקוץ אותנו מבלי שנחוש בה. מקום העקיצה אומנם כואב אחר כך, אך את פעולת העקיצה אנחנו לא מרגישים. מנגנון העקיצה של </a:t>
            </a:r>
            <a:r>
              <a:rPr lang="he-IL" sz="1800" dirty="0" err="1">
                <a:effectLst/>
                <a:latin typeface="Calibri" panose="020F0502020204030204" pitchFamily="34" charset="0"/>
                <a:ea typeface="Times New Roman" panose="02020603050405020304" pitchFamily="18" charset="0"/>
                <a:cs typeface="Calibri Light" panose="020F0302020204030204" pitchFamily="34" charset="0"/>
              </a:rPr>
              <a:t>היתושה</a:t>
            </a:r>
            <a:r>
              <a:rPr lang="he-IL" sz="1800" dirty="0">
                <a:effectLst/>
                <a:latin typeface="Calibri" panose="020F0502020204030204" pitchFamily="34" charset="0"/>
                <a:ea typeface="Times New Roman" panose="02020603050405020304" pitchFamily="18" charset="0"/>
                <a:cs typeface="Calibri Light" panose="020F0302020204030204" pitchFamily="34" charset="0"/>
              </a:rPr>
              <a:t> יכול לשמש מקור השראה לפיתוח מחטים שדקירתן אינה מכאיבה. </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lnSpc>
                <a:spcPct val="150000"/>
              </a:lnSpc>
              <a:spcBef>
                <a:spcPts val="0"/>
              </a:spcBef>
              <a:spcAft>
                <a:spcPts val="600"/>
              </a:spcAft>
            </a:pPr>
            <a:r>
              <a:rPr lang="he-IL" sz="1800" b="1" dirty="0">
                <a:effectLst/>
                <a:latin typeface="Calibri" panose="020F0502020204030204" pitchFamily="34" charset="0"/>
                <a:ea typeface="Times New Roman" panose="02020603050405020304" pitchFamily="18" charset="0"/>
                <a:cs typeface="Calibri Light" panose="020F0302020204030204" pitchFamily="34" charset="0"/>
              </a:rPr>
              <a:t>צמחי הקקטוס</a:t>
            </a:r>
            <a:r>
              <a:rPr lang="he-IL" sz="1800" dirty="0">
                <a:effectLst/>
                <a:latin typeface="Calibri" panose="020F0502020204030204" pitchFamily="34" charset="0"/>
                <a:ea typeface="Times New Roman" panose="02020603050405020304" pitchFamily="18" charset="0"/>
                <a:cs typeface="Calibri Light" panose="020F0302020204030204" pitchFamily="34" charset="0"/>
              </a:rPr>
              <a:t>, ששורדים תקופות ארוכות במדבריות יבשים, יכולים לשמש מקור השראה לאגירת מים.</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algn="r" rtl="1"/>
            <a:r>
              <a:rPr lang="he-IL" sz="1800" b="1" dirty="0">
                <a:effectLst/>
                <a:ea typeface="Times New Roman" panose="02020603050405020304" pitchFamily="18" charset="0"/>
                <a:cs typeface="Calibri Light" panose="020F0302020204030204" pitchFamily="34" charset="0"/>
              </a:rPr>
              <a:t>קורי עכביש</a:t>
            </a:r>
            <a:r>
              <a:rPr lang="he-IL" sz="1800" dirty="0">
                <a:effectLst/>
                <a:ea typeface="Times New Roman" panose="02020603050405020304" pitchFamily="18" charset="0"/>
                <a:cs typeface="Calibri Light" panose="020F0302020204030204" pitchFamily="34" charset="0"/>
              </a:rPr>
              <a:t> הם מהחומרים החזקים ביותר בטבע; קור עכביש חזק עד פי שישה מקור פלדה באותו עובי. עם זאת, הקורים שומרים על גמישות. קורי העכביש יכולים לשמש מקור השראה לפיתוח חומרים חזקים וגמישים.</a:t>
            </a:r>
            <a:endParaRPr lang="he-IL" dirty="0"/>
          </a:p>
        </p:txBody>
      </p:sp>
      <p:sp>
        <p:nvSpPr>
          <p:cNvPr id="4" name="Slide Number Placeholder 3"/>
          <p:cNvSpPr>
            <a:spLocks noGrp="1"/>
          </p:cNvSpPr>
          <p:nvPr>
            <p:ph type="sldNum" sz="quarter" idx="10"/>
          </p:nvPr>
        </p:nvSpPr>
        <p:spPr/>
        <p:txBody>
          <a:bodyPr/>
          <a:lstStyle/>
          <a:p>
            <a:fld id="{37C57397-D0CC-4FBC-841F-A6B27263FA3C}" type="slidenum">
              <a:rPr lang="he-IL" smtClean="0"/>
              <a:t>5</a:t>
            </a:fld>
            <a:endParaRPr lang="he-IL"/>
          </a:p>
        </p:txBody>
      </p:sp>
    </p:spTree>
    <p:extLst>
      <p:ext uri="{BB962C8B-B14F-4D97-AF65-F5344CB8AC3E}">
        <p14:creationId xmlns:p14="http://schemas.microsoft.com/office/powerpoint/2010/main" val="264421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50000"/>
              </a:lnSpc>
              <a:spcBef>
                <a:spcPts val="0"/>
              </a:spcBef>
              <a:spcAft>
                <a:spcPts val="600"/>
              </a:spcAft>
            </a:pPr>
            <a:r>
              <a:rPr lang="he-IL" sz="1800" b="1" dirty="0">
                <a:effectLst/>
                <a:latin typeface="Calibri" panose="020F0502020204030204" pitchFamily="34" charset="0"/>
                <a:ea typeface="Times New Roman" panose="02020603050405020304" pitchFamily="18" charset="0"/>
                <a:cs typeface="Calibri Light" panose="020F0302020204030204" pitchFamily="34" charset="0"/>
              </a:rPr>
              <a:t>השראה מהטבע לאורך ההיסטוריה</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lnSpc>
                <a:spcPct val="150000"/>
              </a:lnSpc>
              <a:spcBef>
                <a:spcPts val="0"/>
              </a:spcBef>
              <a:spcAft>
                <a:spcPts val="600"/>
              </a:spcAft>
            </a:pPr>
            <a:r>
              <a:rPr lang="he-IL" sz="1800" dirty="0">
                <a:effectLst/>
                <a:latin typeface="Calibri" panose="020F0502020204030204" pitchFamily="34" charset="0"/>
                <a:ea typeface="Times New Roman" panose="02020603050405020304" pitchFamily="18" charset="0"/>
                <a:cs typeface="Calibri Light" panose="020F0302020204030204" pitchFamily="34" charset="0"/>
              </a:rPr>
              <a:t>אחת הדוגמאות ההיסטוריות הראשונות שאנחנו מכירים להשראה מהטבע היא מכונות התעופה של ליאונרדו דה וינצ'י (שנת 1505) . דה וינצ'י חקר את התעופה של עופות ועטלפים וקיבל מהם השראה לתכנון מכונות התעופה שלו . </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7C57397-D0CC-4FBC-841F-A6B27263FA3C}" type="slidenum">
              <a:rPr lang="he-IL" smtClean="0"/>
              <a:t>6</a:t>
            </a:fld>
            <a:endParaRPr lang="he-IL"/>
          </a:p>
        </p:txBody>
      </p:sp>
    </p:spTree>
    <p:extLst>
      <p:ext uri="{BB962C8B-B14F-4D97-AF65-F5344CB8AC3E}">
        <p14:creationId xmlns:p14="http://schemas.microsoft.com/office/powerpoint/2010/main" val="1694276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50000"/>
              </a:lnSpc>
              <a:spcBef>
                <a:spcPts val="0"/>
              </a:spcBef>
              <a:spcAft>
                <a:spcPts val="600"/>
              </a:spcAft>
            </a:pPr>
            <a:r>
              <a:rPr lang="he-IL" sz="1800" b="1" dirty="0">
                <a:effectLst/>
                <a:latin typeface="Calibri" panose="020F0502020204030204" pitchFamily="34" charset="0"/>
                <a:ea typeface="Times New Roman" panose="02020603050405020304" pitchFamily="18" charset="0"/>
                <a:cs typeface="Calibri Light" panose="020F0302020204030204" pitchFamily="34" charset="0"/>
              </a:rPr>
              <a:t>השראה מהטבע לאורך ההיסטוריה</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lnSpc>
                <a:spcPct val="150000"/>
              </a:lnSpc>
              <a:spcBef>
                <a:spcPts val="0"/>
              </a:spcBef>
              <a:spcAft>
                <a:spcPts val="600"/>
              </a:spcAft>
            </a:pPr>
            <a:r>
              <a:rPr lang="he-IL" sz="1800" dirty="0">
                <a:effectLst/>
                <a:latin typeface="Calibri" panose="020F0502020204030204" pitchFamily="34" charset="0"/>
                <a:ea typeface="Times New Roman" panose="02020603050405020304" pitchFamily="18" charset="0"/>
                <a:cs typeface="Calibri Light" panose="020F0302020204030204" pitchFamily="34" charset="0"/>
              </a:rPr>
              <a:t>בשנת 1948 טייל מהנדס האלקטרוניקה ג'ורג' דה </a:t>
            </a:r>
            <a:r>
              <a:rPr lang="he-IL" sz="1800" dirty="0" err="1">
                <a:effectLst/>
                <a:latin typeface="Calibri" panose="020F0502020204030204" pitchFamily="34" charset="0"/>
                <a:ea typeface="Times New Roman" panose="02020603050405020304" pitchFamily="18" charset="0"/>
                <a:cs typeface="Calibri Light" panose="020F0302020204030204" pitchFamily="34" charset="0"/>
              </a:rPr>
              <a:t>מסטרל</a:t>
            </a:r>
            <a:r>
              <a:rPr lang="he-IL" sz="1800" dirty="0">
                <a:effectLst/>
                <a:latin typeface="Calibri" panose="020F0502020204030204" pitchFamily="34" charset="0"/>
                <a:ea typeface="Times New Roman" panose="02020603050405020304" pitchFamily="18" charset="0"/>
                <a:cs typeface="Calibri Light" panose="020F0302020204030204" pitchFamily="34" charset="0"/>
              </a:rPr>
              <a:t> עם כלבו, ולפתע הבחין כי זרעים קוצניים של הצמח לפה קוצנית דבקו במכנסיו ובפרוות כלבו. כאשר ניסה דה </a:t>
            </a:r>
            <a:r>
              <a:rPr lang="he-IL" sz="1800" dirty="0" err="1">
                <a:effectLst/>
                <a:latin typeface="Calibri" panose="020F0502020204030204" pitchFamily="34" charset="0"/>
                <a:ea typeface="Times New Roman" panose="02020603050405020304" pitchFamily="18" charset="0"/>
                <a:cs typeface="Calibri Light" panose="020F0302020204030204" pitchFamily="34" charset="0"/>
              </a:rPr>
              <a:t>מסטרל</a:t>
            </a:r>
            <a:r>
              <a:rPr lang="he-IL" sz="1800" dirty="0">
                <a:effectLst/>
                <a:latin typeface="Calibri" panose="020F0502020204030204" pitchFamily="34" charset="0"/>
                <a:ea typeface="Times New Roman" panose="02020603050405020304" pitchFamily="18" charset="0"/>
                <a:cs typeface="Calibri Light" panose="020F0302020204030204" pitchFamily="34" charset="0"/>
              </a:rPr>
              <a:t> להוציא את הקוצים, מה שלא היה קל במיוחד, נבט במוחו הרעיון לחקות את מנגנון ההיצמדות של הזרע למשטחים. הוא התבונן בזרעים דרך עדשת המיקרוסקופ ולמד שהזרעים נצמדים למשטחים באמצעות מבנה של ווים זעירים. אלו היוו עבורו השראה להמצאת הצמדן (סקוץ').</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7C57397-D0CC-4FBC-841F-A6B27263FA3C}" type="slidenum">
              <a:rPr lang="he-IL" smtClean="0"/>
              <a:t>7</a:t>
            </a:fld>
            <a:endParaRPr lang="he-IL"/>
          </a:p>
        </p:txBody>
      </p:sp>
    </p:spTree>
    <p:extLst>
      <p:ext uri="{BB962C8B-B14F-4D97-AF65-F5344CB8AC3E}">
        <p14:creationId xmlns:p14="http://schemas.microsoft.com/office/powerpoint/2010/main" val="3906786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FCA71D7D-EF99-41CB-A992-283AFC0B6CB3}" type="slidenum">
              <a:rPr lang="he-IL" smtClean="0"/>
              <a:t>8</a:t>
            </a:fld>
            <a:endParaRPr lang="he-IL"/>
          </a:p>
        </p:txBody>
      </p:sp>
    </p:spTree>
    <p:extLst>
      <p:ext uri="{BB962C8B-B14F-4D97-AF65-F5344CB8AC3E}">
        <p14:creationId xmlns:p14="http://schemas.microsoft.com/office/powerpoint/2010/main" val="1480485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b="1" dirty="0"/>
              <a:t>האתגר</a:t>
            </a:r>
            <a:r>
              <a:rPr lang="he-IL" dirty="0"/>
              <a:t>:</a:t>
            </a:r>
          </a:p>
          <a:p>
            <a:pPr marL="228600" marR="0" indent="-228600" algn="r" rtl="1">
              <a:lnSpc>
                <a:spcPct val="150000"/>
              </a:lnSpc>
              <a:spcBef>
                <a:spcPts val="0"/>
              </a:spcBef>
              <a:spcAft>
                <a:spcPts val="0"/>
              </a:spcAft>
            </a:pPr>
            <a:r>
              <a:rPr lang="he-IL" sz="1800" dirty="0">
                <a:effectLst/>
                <a:latin typeface="Calibri" panose="020F0502020204030204" pitchFamily="34" charset="0"/>
                <a:ea typeface="Calibri" panose="020F0502020204030204" pitchFamily="34" charset="0"/>
                <a:cs typeface="Calibri Light" panose="020F0302020204030204" pitchFamily="34" charset="0"/>
              </a:rPr>
              <a:t>איך אפשר לשמור על טמפרטורה נוחה בתוך מבנה מסחרי עצום בלי לבזבז כמויות אדירות של אנרגיה?</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lnSpc>
                <a:spcPct val="150000"/>
              </a:lnSpc>
              <a:spcBef>
                <a:spcPts val="0"/>
              </a:spcBef>
              <a:spcAft>
                <a:spcPts val="0"/>
              </a:spcAft>
            </a:pPr>
            <a:r>
              <a:rPr lang="he-IL" sz="1800" dirty="0">
                <a:effectLst/>
                <a:latin typeface="Calibri" panose="020F0502020204030204" pitchFamily="34" charset="0"/>
                <a:ea typeface="Calibri" panose="020F0502020204030204" pitchFamily="34" charset="0"/>
                <a:cs typeface="Calibri Light" panose="020F0302020204030204" pitchFamily="34" charset="0"/>
              </a:rPr>
              <a:t>מערכת מיזוג רגילה בבניין מסחרי גדול היא יקרה מאוד להתקנה וצורכת הרבה מאוד חשמל.</a:t>
            </a:r>
          </a:p>
          <a:p>
            <a:pPr marL="0" marR="0" algn="r" rtl="1">
              <a:lnSpc>
                <a:spcPct val="150000"/>
              </a:lnSpc>
              <a:spcBef>
                <a:spcPts val="0"/>
              </a:spcBef>
              <a:spcAft>
                <a:spcPts val="0"/>
              </a:spcAft>
            </a:pPr>
            <a:endParaRPr lang="he-IL" sz="1800" dirty="0">
              <a:effectLst/>
              <a:latin typeface="Calibri" panose="020F0502020204030204" pitchFamily="34" charset="0"/>
              <a:ea typeface="Calibri" panose="020F0502020204030204" pitchFamily="34" charset="0"/>
              <a:cs typeface="Calibri Light" panose="020F0302020204030204" pitchFamily="34" charset="0"/>
            </a:endParaRPr>
          </a:p>
          <a:p>
            <a:pPr marL="0" marR="0" algn="r" rtl="1">
              <a:lnSpc>
                <a:spcPct val="150000"/>
              </a:lnSpc>
              <a:spcBef>
                <a:spcPts val="0"/>
              </a:spcBef>
              <a:spcAft>
                <a:spcPts val="0"/>
              </a:spcAft>
            </a:pPr>
            <a:r>
              <a:rPr lang="he-IL" sz="1800" dirty="0">
                <a:effectLst/>
                <a:latin typeface="Calibri" panose="020F0502020204030204" pitchFamily="34" charset="0"/>
                <a:ea typeface="Calibri" panose="020F0502020204030204" pitchFamily="34" charset="0"/>
                <a:cs typeface="Calibri Light" panose="020F0302020204030204" pitchFamily="34" charset="0"/>
              </a:rPr>
              <a:t>[הקליקו לתשובה]:</a:t>
            </a:r>
          </a:p>
          <a:p>
            <a:pPr marL="0" marR="0" algn="r" rtl="1">
              <a:lnSpc>
                <a:spcPct val="150000"/>
              </a:lnSpc>
              <a:spcBef>
                <a:spcPts val="0"/>
              </a:spcBef>
              <a:spcAft>
                <a:spcPts val="0"/>
              </a:spcAft>
            </a:pPr>
            <a:endParaRPr lang="he-IL" sz="1800" dirty="0">
              <a:effectLst/>
              <a:latin typeface="Calibri" panose="020F0502020204030204" pitchFamily="34" charset="0"/>
              <a:ea typeface="Calibri" panose="020F0502020204030204" pitchFamily="34" charset="0"/>
              <a:cs typeface="Calibri Light" panose="020F0302020204030204" pitchFamily="34" charset="0"/>
            </a:endParaRPr>
          </a:p>
          <a:p>
            <a:pPr marL="0" marR="0" algn="r" rtl="1">
              <a:lnSpc>
                <a:spcPct val="150000"/>
              </a:lnSpc>
              <a:spcBef>
                <a:spcPts val="0"/>
              </a:spcBef>
              <a:spcAft>
                <a:spcPts val="0"/>
              </a:spcAft>
            </a:pPr>
            <a:r>
              <a:rPr lang="he-IL" sz="1800" b="1" dirty="0">
                <a:effectLst/>
                <a:latin typeface="Calibri" panose="020F0502020204030204" pitchFamily="34" charset="0"/>
                <a:ea typeface="Calibri" panose="020F0502020204030204" pitchFamily="34" charset="0"/>
                <a:cs typeface="Calibri Light" panose="020F0302020204030204" pitchFamily="34" charset="0"/>
              </a:rPr>
              <a:t>מקור ההשראה: </a:t>
            </a:r>
            <a:r>
              <a:rPr lang="he-IL" sz="1800" dirty="0">
                <a:effectLst/>
                <a:latin typeface="Calibri" panose="020F0502020204030204" pitchFamily="34" charset="0"/>
                <a:ea typeface="Calibri" panose="020F0502020204030204" pitchFamily="34" charset="0"/>
                <a:cs typeface="Calibri Light" panose="020F0302020204030204" pitchFamily="34" charset="0"/>
              </a:rPr>
              <a:t>מבנה תילי טרמיטים </a:t>
            </a:r>
          </a:p>
          <a:p>
            <a:pPr marL="0" marR="0" algn="r" rtl="1">
              <a:lnSpc>
                <a:spcPct val="150000"/>
              </a:lnSpc>
              <a:spcBef>
                <a:spcPts val="0"/>
              </a:spcBef>
              <a:spcAft>
                <a:spcPts val="0"/>
              </a:spcAft>
            </a:pPr>
            <a:r>
              <a:rPr lang="he-IL" sz="2800" dirty="0"/>
              <a:t>הקירות העבים של התל בנויים מבוץ קשה, ששומר על טמפרטורה קבועה בתוך התל. בנוסף, בחלק העליון של התל יש פתחים שדרכם נפלט אוויר חם, ובחלק התחתון יש פתחים שדרכם נכנס אוויר קריר. כך נוצר מעבר קבוע של אוויר, שמאוורר את המחילות ומייצר סביבה יציבה ונעימה – בלי מזגן ובלי חשמל.</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marL="0" marR="0" algn="r" rtl="1">
              <a:lnSpc>
                <a:spcPct val="150000"/>
              </a:lnSpc>
              <a:spcBef>
                <a:spcPts val="0"/>
              </a:spcBef>
              <a:spcAft>
                <a:spcPts val="0"/>
              </a:spcAft>
            </a:pPr>
            <a:r>
              <a:rPr lang="he-IL" sz="1800" dirty="0">
                <a:effectLst/>
                <a:latin typeface="Calibri" panose="020F0502020204030204" pitchFamily="34" charset="0"/>
                <a:ea typeface="Times New Roman" panose="02020603050405020304" pitchFamily="18" charset="0"/>
                <a:cs typeface="Calibri Light" panose="020F0302020204030204" pitchFamily="34" charset="0"/>
              </a:rPr>
              <a:t> </a:t>
            </a:r>
            <a:endParaRPr lang="en-US" sz="1800" dirty="0">
              <a:effectLst/>
              <a:latin typeface="Calibri" panose="020F0502020204030204" pitchFamily="34" charset="0"/>
              <a:ea typeface="Times New Roman" panose="02020603050405020304" pitchFamily="18" charset="0"/>
              <a:cs typeface="Arial" panose="020B0604020202020204" pitchFamily="34" charset="0"/>
            </a:endParaRPr>
          </a:p>
          <a:p>
            <a:pPr algn="r" rtl="1"/>
            <a:endParaRPr lang="he-IL" dirty="0"/>
          </a:p>
        </p:txBody>
      </p:sp>
      <p:sp>
        <p:nvSpPr>
          <p:cNvPr id="4" name="Slide Number Placeholder 3"/>
          <p:cNvSpPr>
            <a:spLocks noGrp="1"/>
          </p:cNvSpPr>
          <p:nvPr>
            <p:ph type="sldNum" sz="quarter" idx="5"/>
          </p:nvPr>
        </p:nvSpPr>
        <p:spPr/>
        <p:txBody>
          <a:bodyPr/>
          <a:lstStyle/>
          <a:p>
            <a:fld id="{FCA71D7D-EF99-41CB-A992-283AFC0B6CB3}" type="slidenum">
              <a:rPr lang="he-IL" smtClean="0"/>
              <a:t>9</a:t>
            </a:fld>
            <a:endParaRPr lang="he-IL"/>
          </a:p>
        </p:txBody>
      </p:sp>
    </p:spTree>
    <p:extLst>
      <p:ext uri="{BB962C8B-B14F-4D97-AF65-F5344CB8AC3E}">
        <p14:creationId xmlns:p14="http://schemas.microsoft.com/office/powerpoint/2010/main" val="4266787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sz="1800" b="1" dirty="0">
                <a:effectLst/>
                <a:ea typeface="Times New Roman" panose="02020603050405020304" pitchFamily="18" charset="0"/>
                <a:cs typeface="Calibri Light" panose="020F0302020204030204" pitchFamily="34" charset="0"/>
              </a:rPr>
              <a:t>האתגר:</a:t>
            </a:r>
            <a:r>
              <a:rPr lang="he-IL" sz="1800" dirty="0">
                <a:effectLst/>
                <a:ea typeface="Times New Roman" panose="02020603050405020304" pitchFamily="18" charset="0"/>
                <a:cs typeface="Calibri Light" panose="020F0302020204030204" pitchFamily="34" charset="0"/>
              </a:rPr>
              <a:t> פיתוח רובוט לצורכי חילוץ והצלה, שיוכל להיכנס לאתרי אסון מבלי לגרום לתזוזה במבנה, שתגרום להתמוטטות נוספת; לנוע בתוך סדקים וחללים צרים; לשאת אמצעי חישה ואיתור סימני חיים; לשאת את מקור הכוח שמניע אותו; ולהתקדם בסביבה מסובכת לתנועה ורצופת מכשולים.</a:t>
            </a:r>
          </a:p>
          <a:p>
            <a:pPr algn="r" rtl="1"/>
            <a:endParaRPr lang="he-IL" sz="1800" dirty="0">
              <a:effectLst/>
              <a:cs typeface="Calibri Light" panose="020F0302020204030204" pitchFamily="34" charset="0"/>
            </a:endParaRPr>
          </a:p>
          <a:p>
            <a:pPr algn="r" rtl="1"/>
            <a:r>
              <a:rPr lang="he-IL" sz="1800" dirty="0">
                <a:effectLst/>
                <a:cs typeface="Calibri Light" panose="020F0302020204030204" pitchFamily="34" charset="0"/>
              </a:rPr>
              <a:t>[הקליקו לתשובה]</a:t>
            </a:r>
          </a:p>
          <a:p>
            <a:pPr algn="r" rtl="1"/>
            <a:r>
              <a:rPr lang="he-IL" sz="1800" b="1" dirty="0">
                <a:effectLst/>
                <a:cs typeface="Calibri Light" panose="020F0302020204030204" pitchFamily="34" charset="0"/>
              </a:rPr>
              <a:t>מקור ההשראה</a:t>
            </a:r>
            <a:r>
              <a:rPr lang="he-IL" sz="1800" dirty="0">
                <a:effectLst/>
                <a:cs typeface="Calibri Light" panose="020F0302020204030204" pitchFamily="34" charset="0"/>
              </a:rPr>
              <a:t>: תנועת נחשים  </a:t>
            </a:r>
          </a:p>
          <a:p>
            <a:pPr algn="r" rtl="1"/>
            <a:r>
              <a:rPr lang="he-IL" sz="1800" dirty="0">
                <a:effectLst/>
                <a:ea typeface="Times New Roman" panose="02020603050405020304" pitchFamily="18" charset="0"/>
                <a:cs typeface="Calibri Light" panose="020F0302020204030204" pitchFamily="34" charset="0"/>
              </a:rPr>
              <a:t>חוקרים מפתחים רובוטים בהשראת אופן התנועה הייחודי של נחשים, כדי לאפשר להם להשתחל דרך חללים צרים, כמו בין הריסות או בצינורות. לנחשים יש כמה סוגי תנועה – כמו תנועה גלית בצורת </a:t>
            </a:r>
            <a:r>
              <a:rPr lang="en-US" sz="1800" dirty="0">
                <a:effectLst/>
                <a:ea typeface="Times New Roman" panose="02020603050405020304" pitchFamily="18" charset="0"/>
                <a:cs typeface="Calibri Light" panose="020F0302020204030204" pitchFamily="34" charset="0"/>
              </a:rPr>
              <a:t>S</a:t>
            </a:r>
            <a:r>
              <a:rPr lang="he-IL" sz="1800" dirty="0">
                <a:effectLst/>
                <a:ea typeface="Times New Roman" panose="02020603050405020304" pitchFamily="18" charset="0"/>
                <a:cs typeface="Calibri Light" panose="020F0302020204030204" pitchFamily="34" charset="0"/>
              </a:rPr>
              <a:t>, </a:t>
            </a:r>
            <a:r>
              <a:rPr lang="en-US" sz="1800" dirty="0">
                <a:effectLst/>
                <a:latin typeface="Calibri Light" panose="020F0302020204030204" pitchFamily="34" charset="0"/>
                <a:ea typeface="Times New Roman" panose="02020603050405020304" pitchFamily="18" charset="0"/>
              </a:rPr>
              <a:t> </a:t>
            </a:r>
            <a:r>
              <a:rPr lang="he-IL" sz="1800" dirty="0">
                <a:effectLst/>
                <a:latin typeface="Calibri Light" panose="020F0302020204030204" pitchFamily="34" charset="0"/>
                <a:ea typeface="Times New Roman" panose="02020603050405020304" pitchFamily="18" charset="0"/>
              </a:rPr>
              <a:t>תנועת אקורדיון שהיא יעילה כשאין הרבה מקום, כמו בצינורות צרים, ותנועה ישרה – שמותאמות לשטח משתנה. </a:t>
            </a:r>
            <a:endParaRPr lang="he-IL" dirty="0"/>
          </a:p>
        </p:txBody>
      </p:sp>
      <p:sp>
        <p:nvSpPr>
          <p:cNvPr id="4" name="Slide Number Placeholder 3"/>
          <p:cNvSpPr>
            <a:spLocks noGrp="1"/>
          </p:cNvSpPr>
          <p:nvPr>
            <p:ph type="sldNum" sz="quarter" idx="5"/>
          </p:nvPr>
        </p:nvSpPr>
        <p:spPr/>
        <p:txBody>
          <a:bodyPr/>
          <a:lstStyle/>
          <a:p>
            <a:fld id="{FCA71D7D-EF99-41CB-A992-283AFC0B6CB3}" type="slidenum">
              <a:rPr lang="he-IL" smtClean="0"/>
              <a:t>10</a:t>
            </a:fld>
            <a:endParaRPr lang="he-IL"/>
          </a:p>
        </p:txBody>
      </p:sp>
    </p:spTree>
    <p:extLst>
      <p:ext uri="{BB962C8B-B14F-4D97-AF65-F5344CB8AC3E}">
        <p14:creationId xmlns:p14="http://schemas.microsoft.com/office/powerpoint/2010/main" val="20996775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PAGE">
    <p:spTree>
      <p:nvGrpSpPr>
        <p:cNvPr id="1" name=""/>
        <p:cNvGrpSpPr/>
        <p:nvPr/>
      </p:nvGrpSpPr>
      <p:grpSpPr>
        <a:xfrm>
          <a:off x="0" y="0"/>
          <a:ext cx="0" cy="0"/>
          <a:chOff x="0" y="0"/>
          <a:chExt cx="0" cy="0"/>
        </a:xfrm>
      </p:grpSpPr>
      <p:pic>
        <p:nvPicPr>
          <p:cNvPr id="7" name="תמונה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spTree>
    <p:extLst>
      <p:ext uri="{BB962C8B-B14F-4D97-AF65-F5344CB8AC3E}">
        <p14:creationId xmlns:p14="http://schemas.microsoft.com/office/powerpoint/2010/main" val="124492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FC9D4D-1900-4A14-895F-C07805E9D7FC}" type="datetime8">
              <a:rPr lang="he-IL" smtClean="0"/>
              <a:t>29 אוקטובר 25</a:t>
            </a:fld>
            <a:endParaRPr lang="he-IL"/>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he-IL"/>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32A897D-C88A-4E22-8A0F-C995815E0FBF}" type="slidenum">
              <a:rPr lang="he-IL" smtClean="0"/>
              <a:t>‹#›</a:t>
            </a:fld>
            <a:endParaRPr lang="he-IL"/>
          </a:p>
        </p:txBody>
      </p:sp>
    </p:spTree>
    <p:extLst>
      <p:ext uri="{BB962C8B-B14F-4D97-AF65-F5344CB8AC3E}">
        <p14:creationId xmlns:p14="http://schemas.microsoft.com/office/powerpoint/2010/main" val="702777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D68CF55-2FD2-4A05-8182-4F8BBE14B63B}" type="datetime8">
              <a:rPr lang="he-IL" smtClean="0"/>
              <a:t>29 אוקטובר 25</a:t>
            </a:fld>
            <a:endParaRPr lang="he-IL"/>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he-IL"/>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32A897D-C88A-4E22-8A0F-C995815E0FBF}" type="slidenum">
              <a:rPr lang="he-IL" smtClean="0"/>
              <a:t>‹#›</a:t>
            </a:fld>
            <a:endParaRPr lang="he-IL"/>
          </a:p>
        </p:txBody>
      </p:sp>
    </p:spTree>
    <p:extLst>
      <p:ext uri="{BB962C8B-B14F-4D97-AF65-F5344CB8AC3E}">
        <p14:creationId xmlns:p14="http://schemas.microsoft.com/office/powerpoint/2010/main" val="261260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UE BACKGROUND">
    <p:spTree>
      <p:nvGrpSpPr>
        <p:cNvPr id="1" name=""/>
        <p:cNvGrpSpPr/>
        <p:nvPr/>
      </p:nvGrpSpPr>
      <p:grpSpPr>
        <a:xfrm>
          <a:off x="0" y="0"/>
          <a:ext cx="0" cy="0"/>
          <a:chOff x="0" y="0"/>
          <a:chExt cx="0" cy="0"/>
        </a:xfrm>
      </p:grpSpPr>
      <p:pic>
        <p:nvPicPr>
          <p:cNvPr id="7"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0100" y="0"/>
            <a:ext cx="1231900" cy="6858000"/>
          </a:xfrm>
          <a:prstGeom prst="rect">
            <a:avLst/>
          </a:prstGeom>
        </p:spPr>
      </p:pic>
    </p:spTree>
    <p:extLst>
      <p:ext uri="{BB962C8B-B14F-4D97-AF65-F5344CB8AC3E}">
        <p14:creationId xmlns:p14="http://schemas.microsoft.com/office/powerpoint/2010/main" val="385429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LIGHT BACKGROUND">
    <p:spTree>
      <p:nvGrpSpPr>
        <p:cNvPr id="1" name=""/>
        <p:cNvGrpSpPr/>
        <p:nvPr/>
      </p:nvGrpSpPr>
      <p:grpSpPr>
        <a:xfrm>
          <a:off x="0" y="0"/>
          <a:ext cx="0" cy="0"/>
          <a:chOff x="0" y="0"/>
          <a:chExt cx="0" cy="0"/>
        </a:xfrm>
      </p:grpSpPr>
      <p:pic>
        <p:nvPicPr>
          <p:cNvPr id="7"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0100" y="0"/>
            <a:ext cx="1231900" cy="6858000"/>
          </a:xfrm>
          <a:prstGeom prst="rect">
            <a:avLst/>
          </a:prstGeom>
        </p:spPr>
      </p:pic>
    </p:spTree>
    <p:extLst>
      <p:ext uri="{BB962C8B-B14F-4D97-AF65-F5344CB8AC3E}">
        <p14:creationId xmlns:p14="http://schemas.microsoft.com/office/powerpoint/2010/main" val="4012935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COVER PAGE">
    <p:spTree>
      <p:nvGrpSpPr>
        <p:cNvPr id="1" name=""/>
        <p:cNvGrpSpPr/>
        <p:nvPr/>
      </p:nvGrpSpPr>
      <p:grpSpPr>
        <a:xfrm>
          <a:off x="0" y="0"/>
          <a:ext cx="0" cy="0"/>
          <a:chOff x="0" y="0"/>
          <a:chExt cx="0" cy="0"/>
        </a:xfrm>
      </p:grpSpPr>
      <p:pic>
        <p:nvPicPr>
          <p:cNvPr id="7" name="תמונה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spTree>
    <p:extLst>
      <p:ext uri="{BB962C8B-B14F-4D97-AF65-F5344CB8AC3E}">
        <p14:creationId xmlns:p14="http://schemas.microsoft.com/office/powerpoint/2010/main" val="3755789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BLUE BACKGROUND">
    <p:spTree>
      <p:nvGrpSpPr>
        <p:cNvPr id="1" name=""/>
        <p:cNvGrpSpPr/>
        <p:nvPr/>
      </p:nvGrpSpPr>
      <p:grpSpPr>
        <a:xfrm>
          <a:off x="0" y="0"/>
          <a:ext cx="0" cy="0"/>
          <a:chOff x="0" y="0"/>
          <a:chExt cx="0" cy="0"/>
        </a:xfrm>
      </p:grpSpPr>
      <p:pic>
        <p:nvPicPr>
          <p:cNvPr id="7"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0100" y="0"/>
            <a:ext cx="1231900" cy="6858000"/>
          </a:xfrm>
          <a:prstGeom prst="rect">
            <a:avLst/>
          </a:prstGeom>
        </p:spPr>
      </p:pic>
    </p:spTree>
    <p:extLst>
      <p:ext uri="{BB962C8B-B14F-4D97-AF65-F5344CB8AC3E}">
        <p14:creationId xmlns:p14="http://schemas.microsoft.com/office/powerpoint/2010/main" val="2375122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LIGHT BACKGROUND">
    <p:spTree>
      <p:nvGrpSpPr>
        <p:cNvPr id="1" name=""/>
        <p:cNvGrpSpPr/>
        <p:nvPr/>
      </p:nvGrpSpPr>
      <p:grpSpPr>
        <a:xfrm>
          <a:off x="0" y="0"/>
          <a:ext cx="0" cy="0"/>
          <a:chOff x="0" y="0"/>
          <a:chExt cx="0" cy="0"/>
        </a:xfrm>
      </p:grpSpPr>
      <p:pic>
        <p:nvPicPr>
          <p:cNvPr id="7"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0100" y="0"/>
            <a:ext cx="1231900" cy="6858000"/>
          </a:xfrm>
          <a:prstGeom prst="rect">
            <a:avLst/>
          </a:prstGeom>
        </p:spPr>
      </p:pic>
    </p:spTree>
    <p:extLst>
      <p:ext uri="{BB962C8B-B14F-4D97-AF65-F5344CB8AC3E}">
        <p14:creationId xmlns:p14="http://schemas.microsoft.com/office/powerpoint/2010/main" val="3453687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777875"/>
          </a:xfrm>
        </p:spPr>
        <p:txBody>
          <a:bodyPr/>
          <a:lstStyle/>
          <a:p>
            <a:r>
              <a:rPr lang="en-US"/>
              <a:t>Click to edit Master title style</a:t>
            </a:r>
          </a:p>
        </p:txBody>
      </p:sp>
      <p:sp>
        <p:nvSpPr>
          <p:cNvPr id="3" name="ClipArt Placeholder 2"/>
          <p:cNvSpPr>
            <a:spLocks noGrp="1"/>
          </p:cNvSpPr>
          <p:nvPr>
            <p:ph type="clipArt" sz="half" idx="1"/>
          </p:nvPr>
        </p:nvSpPr>
        <p:spPr>
          <a:xfrm>
            <a:off x="609600" y="1308100"/>
            <a:ext cx="5384800" cy="4929188"/>
          </a:xfrm>
        </p:spPr>
        <p:txBody>
          <a:bodyPr/>
          <a:lstStyle/>
          <a:p>
            <a:pPr lvl="0"/>
            <a:r>
              <a:rPr lang="en-US" noProof="0"/>
              <a:t>Click icon to add online image</a:t>
            </a:r>
          </a:p>
        </p:txBody>
      </p:sp>
      <p:sp>
        <p:nvSpPr>
          <p:cNvPr id="4" name="Text Placeholder 3"/>
          <p:cNvSpPr>
            <a:spLocks noGrp="1"/>
          </p:cNvSpPr>
          <p:nvPr>
            <p:ph type="body" sz="half" idx="2"/>
          </p:nvPr>
        </p:nvSpPr>
        <p:spPr>
          <a:xfrm>
            <a:off x="6197600" y="1308100"/>
            <a:ext cx="5384800" cy="4929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2443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e-IL"/>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e-IL"/>
          </a:p>
        </p:txBody>
      </p:sp>
      <p:sp>
        <p:nvSpPr>
          <p:cNvPr id="4" name="מציין מיקום של תאריך 3"/>
          <p:cNvSpPr>
            <a:spLocks noGrp="1"/>
          </p:cNvSpPr>
          <p:nvPr>
            <p:ph type="dt" sz="half" idx="10"/>
          </p:nvPr>
        </p:nvSpPr>
        <p:spPr>
          <a:xfrm>
            <a:off x="8610600" y="6356350"/>
            <a:ext cx="2743200" cy="365125"/>
          </a:xfrm>
          <a:prstGeom prst="rect">
            <a:avLst/>
          </a:prstGeom>
        </p:spPr>
        <p:txBody>
          <a:bodyPr/>
          <a:lstStyle/>
          <a:p>
            <a:fld id="{2933D2D2-4A65-4D80-91FB-5EE044D2FBD4}" type="datetime8">
              <a:rPr lang="he-IL" smtClean="0"/>
              <a:t>29 אוקטובר 25</a:t>
            </a:fld>
            <a:endParaRPr lang="he-IL"/>
          </a:p>
        </p:txBody>
      </p:sp>
      <p:sp>
        <p:nvSpPr>
          <p:cNvPr id="5" name="מציין מיקום של כותרת תחתונה 4"/>
          <p:cNvSpPr>
            <a:spLocks noGrp="1"/>
          </p:cNvSpPr>
          <p:nvPr>
            <p:ph type="ftr" sz="quarter" idx="11"/>
          </p:nvPr>
        </p:nvSpPr>
        <p:spPr>
          <a:xfrm>
            <a:off x="4038600" y="6356350"/>
            <a:ext cx="4114800" cy="365125"/>
          </a:xfrm>
          <a:prstGeom prst="rect">
            <a:avLst/>
          </a:prstGeom>
        </p:spPr>
        <p:txBody>
          <a:bodyPr/>
          <a:lstStyle/>
          <a:p>
            <a:endParaRPr lang="he-IL"/>
          </a:p>
        </p:txBody>
      </p:sp>
      <p:sp>
        <p:nvSpPr>
          <p:cNvPr id="6" name="מציין מיקום של מספר שקופית 5"/>
          <p:cNvSpPr>
            <a:spLocks noGrp="1"/>
          </p:cNvSpPr>
          <p:nvPr>
            <p:ph type="sldNum" sz="quarter" idx="12"/>
          </p:nvPr>
        </p:nvSpPr>
        <p:spPr>
          <a:xfrm>
            <a:off x="838200" y="6356350"/>
            <a:ext cx="2743200" cy="365125"/>
          </a:xfrm>
          <a:prstGeom prst="rect">
            <a:avLst/>
          </a:prstGeom>
        </p:spPr>
        <p:txBody>
          <a:bodyPr/>
          <a:lstStyle/>
          <a:p>
            <a:fld id="{132A897D-C88A-4E22-8A0F-C995815E0FBF}" type="slidenum">
              <a:rPr lang="he-IL" smtClean="0"/>
              <a:t>‹#›</a:t>
            </a:fld>
            <a:endParaRPr lang="he-IL"/>
          </a:p>
        </p:txBody>
      </p:sp>
      <p:pic>
        <p:nvPicPr>
          <p:cNvPr id="7" name="תמונה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67" y="0"/>
            <a:ext cx="12192000" cy="6858000"/>
          </a:xfrm>
          <a:prstGeom prst="rect">
            <a:avLst/>
          </a:prstGeom>
        </p:spPr>
      </p:pic>
      <p:pic>
        <p:nvPicPr>
          <p:cNvPr id="8"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096000" cy="6858000"/>
          </a:xfrm>
          <a:prstGeom prst="rect">
            <a:avLst/>
          </a:prstGeom>
        </p:spPr>
      </p:pic>
      <p:sp>
        <p:nvSpPr>
          <p:cNvPr id="10" name="Text Placeholder 9"/>
          <p:cNvSpPr>
            <a:spLocks noGrp="1"/>
          </p:cNvSpPr>
          <p:nvPr>
            <p:ph type="body" sz="quarter" idx="13"/>
          </p:nvPr>
        </p:nvSpPr>
        <p:spPr>
          <a:xfrm>
            <a:off x="6858530" y="1449388"/>
            <a:ext cx="4808537" cy="2860675"/>
          </a:xfrm>
        </p:spPr>
        <p:txBody>
          <a:bodyPr>
            <a:noAutofit/>
          </a:bodyPr>
          <a:lstStyle>
            <a:lvl1pPr marL="0" indent="0">
              <a:buNone/>
              <a:defRPr sz="5400">
                <a:solidFill>
                  <a:schemeClr val="bg2"/>
                </a:solidFill>
              </a:defRPr>
            </a:lvl1pPr>
            <a:lvl2pPr marL="457200" indent="0">
              <a:buNone/>
              <a:defRPr sz="5400">
                <a:solidFill>
                  <a:schemeClr val="bg2"/>
                </a:solidFill>
              </a:defRPr>
            </a:lvl2pPr>
            <a:lvl3pPr marL="914400" indent="0">
              <a:buNone/>
              <a:defRPr sz="5400">
                <a:solidFill>
                  <a:schemeClr val="bg2"/>
                </a:solidFill>
              </a:defRPr>
            </a:lvl3pPr>
            <a:lvl4pPr marL="1371600" indent="0">
              <a:buNone/>
              <a:defRPr sz="5400">
                <a:solidFill>
                  <a:schemeClr val="bg2"/>
                </a:solidFill>
              </a:defRPr>
            </a:lvl4pPr>
            <a:lvl5pPr marL="1828800" indent="0">
              <a:buNone/>
              <a:defRPr sz="5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Tree>
    <p:extLst>
      <p:ext uri="{BB962C8B-B14F-4D97-AF65-F5344CB8AC3E}">
        <p14:creationId xmlns:p14="http://schemas.microsoft.com/office/powerpoint/2010/main" val="1464941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שני תכנים">
    <p:spTree>
      <p:nvGrpSpPr>
        <p:cNvPr id="1" name=""/>
        <p:cNvGrpSpPr/>
        <p:nvPr/>
      </p:nvGrpSpPr>
      <p:grpSpPr>
        <a:xfrm>
          <a:off x="0" y="0"/>
          <a:ext cx="0" cy="0"/>
          <a:chOff x="0" y="0"/>
          <a:chExt cx="0" cy="0"/>
        </a:xfrm>
      </p:grpSpPr>
      <p:pic>
        <p:nvPicPr>
          <p:cNvPr id="8" name="תמונה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0100" y="0"/>
            <a:ext cx="1231900" cy="6858000"/>
          </a:xfrm>
          <a:prstGeom prst="rect">
            <a:avLst/>
          </a:prstGeom>
        </p:spPr>
      </p:pic>
      <p:sp>
        <p:nvSpPr>
          <p:cNvPr id="9" name="TextBox 8"/>
          <p:cNvSpPr txBox="1"/>
          <p:nvPr/>
        </p:nvSpPr>
        <p:spPr>
          <a:xfrm>
            <a:off x="11002816" y="866323"/>
            <a:ext cx="1146468" cy="323165"/>
          </a:xfrm>
          <a:prstGeom prst="rect">
            <a:avLst/>
          </a:prstGeom>
          <a:noFill/>
        </p:spPr>
        <p:txBody>
          <a:bodyPr wrap="none" rtlCol="1">
            <a:spAutoFit/>
          </a:bodyPr>
          <a:lstStyle/>
          <a:p>
            <a:r>
              <a:rPr lang="he-IL" sz="1500" dirty="0">
                <a:solidFill>
                  <a:srgbClr val="FDFFFF"/>
                </a:solidFill>
                <a:latin typeface="OpenSansHebrew-Bold" panose="00000800000000000000" pitchFamily="2" charset="-79"/>
                <a:cs typeface="OpenSansHebrew-Bold" panose="00000800000000000000" pitchFamily="2" charset="-79"/>
              </a:rPr>
              <a:t>קמפוס טבע</a:t>
            </a:r>
          </a:p>
        </p:txBody>
      </p:sp>
      <p:sp>
        <p:nvSpPr>
          <p:cNvPr id="10" name="כותרת 1"/>
          <p:cNvSpPr>
            <a:spLocks noGrp="1"/>
          </p:cNvSpPr>
          <p:nvPr>
            <p:ph type="title"/>
          </p:nvPr>
        </p:nvSpPr>
        <p:spPr>
          <a:xfrm>
            <a:off x="347134" y="365125"/>
            <a:ext cx="10244666" cy="1325563"/>
          </a:xfrm>
        </p:spPr>
        <p:txBody>
          <a:bodyPr/>
          <a:lstStyle>
            <a:lvl1pPr>
              <a:defRPr>
                <a:solidFill>
                  <a:srgbClr val="005574"/>
                </a:solidFill>
              </a:defRPr>
            </a:lvl1pPr>
          </a:lstStyle>
          <a:p>
            <a:r>
              <a:rPr lang="en-US"/>
              <a:t>Click to edit Master title style</a:t>
            </a:r>
            <a:endParaRPr lang="he-IL"/>
          </a:p>
        </p:txBody>
      </p:sp>
      <p:sp>
        <p:nvSpPr>
          <p:cNvPr id="11" name="מציין מיקום תוכן 2"/>
          <p:cNvSpPr>
            <a:spLocks noGrp="1"/>
          </p:cNvSpPr>
          <p:nvPr>
            <p:ph idx="1"/>
          </p:nvPr>
        </p:nvSpPr>
        <p:spPr>
          <a:xfrm>
            <a:off x="347134" y="1825625"/>
            <a:ext cx="10244666" cy="4351338"/>
          </a:xfrm>
        </p:spPr>
        <p:txBody>
          <a:bodyPr/>
          <a:lstStyle>
            <a:lvl1pPr>
              <a:defRPr>
                <a:solidFill>
                  <a:srgbClr val="005574"/>
                </a:solidFill>
              </a:defRPr>
            </a:lvl1pPr>
            <a:lvl2pPr>
              <a:defRPr>
                <a:solidFill>
                  <a:srgbClr val="005574"/>
                </a:solidFill>
              </a:defRPr>
            </a:lvl2pPr>
            <a:lvl3pPr>
              <a:defRPr>
                <a:solidFill>
                  <a:srgbClr val="005574"/>
                </a:solidFill>
              </a:defRPr>
            </a:lvl3pPr>
            <a:lvl4pPr>
              <a:defRPr>
                <a:solidFill>
                  <a:srgbClr val="005574"/>
                </a:solidFill>
              </a:defRPr>
            </a:lvl4pPr>
            <a:lvl5pPr>
              <a:defRPr>
                <a:solidFill>
                  <a:srgbClr val="00557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Tree>
    <p:extLst>
      <p:ext uri="{BB962C8B-B14F-4D97-AF65-F5344CB8AC3E}">
        <p14:creationId xmlns:p14="http://schemas.microsoft.com/office/powerpoint/2010/main" val="378076404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52689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כותרת ותוכן">
    <p:spTree>
      <p:nvGrpSpPr>
        <p:cNvPr id="1" name=""/>
        <p:cNvGrpSpPr/>
        <p:nvPr/>
      </p:nvGrpSpPr>
      <p:grpSpPr>
        <a:xfrm>
          <a:off x="0" y="0"/>
          <a:ext cx="0" cy="0"/>
          <a:chOff x="0" y="0"/>
          <a:chExt cx="0" cy="0"/>
        </a:xfrm>
      </p:grpSpPr>
      <p:sp>
        <p:nvSpPr>
          <p:cNvPr id="4" name="מציין מיקום של תאריך 3"/>
          <p:cNvSpPr>
            <a:spLocks noGrp="1"/>
          </p:cNvSpPr>
          <p:nvPr>
            <p:ph type="dt" sz="half" idx="10"/>
          </p:nvPr>
        </p:nvSpPr>
        <p:spPr>
          <a:xfrm>
            <a:off x="8610600" y="6356350"/>
            <a:ext cx="2743200" cy="365125"/>
          </a:xfrm>
          <a:prstGeom prst="rect">
            <a:avLst/>
          </a:prstGeom>
        </p:spPr>
        <p:txBody>
          <a:bodyPr/>
          <a:lstStyle/>
          <a:p>
            <a:fld id="{577D068B-F656-4D8E-9F77-22CB4CB61E66}" type="datetime8">
              <a:rPr lang="he-IL" smtClean="0"/>
              <a:t>29 אוקטובר 25</a:t>
            </a:fld>
            <a:endParaRPr lang="he-IL"/>
          </a:p>
        </p:txBody>
      </p:sp>
      <p:sp>
        <p:nvSpPr>
          <p:cNvPr id="5" name="מציין מיקום של כותרת תחתונה 4"/>
          <p:cNvSpPr>
            <a:spLocks noGrp="1"/>
          </p:cNvSpPr>
          <p:nvPr>
            <p:ph type="ftr" sz="quarter" idx="11"/>
          </p:nvPr>
        </p:nvSpPr>
        <p:spPr>
          <a:xfrm>
            <a:off x="4038600" y="6356350"/>
            <a:ext cx="4114800" cy="365125"/>
          </a:xfrm>
          <a:prstGeom prst="rect">
            <a:avLst/>
          </a:prstGeom>
        </p:spPr>
        <p:txBody>
          <a:bodyPr/>
          <a:lstStyle/>
          <a:p>
            <a:endParaRPr lang="he-IL"/>
          </a:p>
        </p:txBody>
      </p:sp>
      <p:sp>
        <p:nvSpPr>
          <p:cNvPr id="6" name="מציין מיקום של מספר שקופית 5"/>
          <p:cNvSpPr>
            <a:spLocks noGrp="1"/>
          </p:cNvSpPr>
          <p:nvPr>
            <p:ph type="sldNum" sz="quarter" idx="12"/>
          </p:nvPr>
        </p:nvSpPr>
        <p:spPr>
          <a:xfrm>
            <a:off x="838200" y="6356350"/>
            <a:ext cx="2743200" cy="365125"/>
          </a:xfrm>
          <a:prstGeom prst="rect">
            <a:avLst/>
          </a:prstGeom>
        </p:spPr>
        <p:txBody>
          <a:bodyPr/>
          <a:lstStyle/>
          <a:p>
            <a:fld id="{132A897D-C88A-4E22-8A0F-C995815E0FBF}" type="slidenum">
              <a:rPr lang="he-IL" smtClean="0"/>
              <a:t>‹#›</a:t>
            </a:fld>
            <a:endParaRPr lang="he-IL"/>
          </a:p>
        </p:txBody>
      </p:sp>
      <p:pic>
        <p:nvPicPr>
          <p:cNvPr id="8" name="תמונה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0100" y="0"/>
            <a:ext cx="1231900" cy="6858000"/>
          </a:xfrm>
          <a:prstGeom prst="rect">
            <a:avLst/>
          </a:prstGeom>
        </p:spPr>
      </p:pic>
      <p:sp>
        <p:nvSpPr>
          <p:cNvPr id="9" name="TextBox 8"/>
          <p:cNvSpPr txBox="1"/>
          <p:nvPr/>
        </p:nvSpPr>
        <p:spPr>
          <a:xfrm>
            <a:off x="11002816" y="866323"/>
            <a:ext cx="1146468" cy="323165"/>
          </a:xfrm>
          <a:prstGeom prst="rect">
            <a:avLst/>
          </a:prstGeom>
          <a:noFill/>
        </p:spPr>
        <p:txBody>
          <a:bodyPr wrap="none" rtlCol="1">
            <a:spAutoFit/>
          </a:bodyPr>
          <a:lstStyle/>
          <a:p>
            <a:r>
              <a:rPr lang="he-IL" sz="1500" dirty="0">
                <a:solidFill>
                  <a:srgbClr val="11647E"/>
                </a:solidFill>
                <a:latin typeface="OpenSansHebrew-Bold" panose="00000800000000000000" pitchFamily="2" charset="-79"/>
                <a:cs typeface="OpenSansHebrew-Bold" panose="00000800000000000000" pitchFamily="2" charset="-79"/>
              </a:rPr>
              <a:t>קמפוס טבע</a:t>
            </a:r>
          </a:p>
        </p:txBody>
      </p:sp>
      <p:sp>
        <p:nvSpPr>
          <p:cNvPr id="10" name="כותרת 1"/>
          <p:cNvSpPr>
            <a:spLocks noGrp="1"/>
          </p:cNvSpPr>
          <p:nvPr>
            <p:ph type="title"/>
          </p:nvPr>
        </p:nvSpPr>
        <p:spPr>
          <a:xfrm>
            <a:off x="347134" y="365125"/>
            <a:ext cx="10244666" cy="1325563"/>
          </a:xfrm>
        </p:spPr>
        <p:txBody>
          <a:bodyPr/>
          <a:lstStyle>
            <a:lvl1pPr>
              <a:defRPr>
                <a:solidFill>
                  <a:schemeClr val="bg2"/>
                </a:solidFill>
              </a:defRPr>
            </a:lvl1pPr>
          </a:lstStyle>
          <a:p>
            <a:r>
              <a:rPr lang="en-US"/>
              <a:t>Click to edit Master title style</a:t>
            </a:r>
            <a:endParaRPr lang="he-IL"/>
          </a:p>
        </p:txBody>
      </p:sp>
      <p:sp>
        <p:nvSpPr>
          <p:cNvPr id="11" name="מציין מיקום תוכן 2"/>
          <p:cNvSpPr>
            <a:spLocks noGrp="1"/>
          </p:cNvSpPr>
          <p:nvPr>
            <p:ph idx="1"/>
          </p:nvPr>
        </p:nvSpPr>
        <p:spPr>
          <a:xfrm>
            <a:off x="4732867" y="1825625"/>
            <a:ext cx="5858933" cy="435133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12" name="מציין מיקום תוכן 2"/>
          <p:cNvSpPr>
            <a:spLocks noGrp="1"/>
          </p:cNvSpPr>
          <p:nvPr>
            <p:ph idx="13"/>
          </p:nvPr>
        </p:nvSpPr>
        <p:spPr>
          <a:xfrm>
            <a:off x="347134" y="1825625"/>
            <a:ext cx="4190999" cy="435133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Tree>
    <p:extLst>
      <p:ext uri="{BB962C8B-B14F-4D97-AF65-F5344CB8AC3E}">
        <p14:creationId xmlns:p14="http://schemas.microsoft.com/office/powerpoint/2010/main" val="4508839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e-IL"/>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מציין מיקום של תאריך 3"/>
          <p:cNvSpPr>
            <a:spLocks noGrp="1"/>
          </p:cNvSpPr>
          <p:nvPr>
            <p:ph type="dt" sz="half" idx="10"/>
          </p:nvPr>
        </p:nvSpPr>
        <p:spPr>
          <a:xfrm>
            <a:off x="8610600" y="6356350"/>
            <a:ext cx="2743200" cy="365125"/>
          </a:xfrm>
          <a:prstGeom prst="rect">
            <a:avLst/>
          </a:prstGeom>
        </p:spPr>
        <p:txBody>
          <a:bodyPr/>
          <a:lstStyle/>
          <a:p>
            <a:fld id="{EE7DEF40-F580-4E4E-96A0-FC96AFD6DC1F}" type="datetime8">
              <a:rPr lang="he-IL" smtClean="0"/>
              <a:t>29 אוקטובר 25</a:t>
            </a:fld>
            <a:endParaRPr lang="he-IL"/>
          </a:p>
        </p:txBody>
      </p:sp>
      <p:sp>
        <p:nvSpPr>
          <p:cNvPr id="5" name="מציין מיקום של כותרת תחתונה 4"/>
          <p:cNvSpPr>
            <a:spLocks noGrp="1"/>
          </p:cNvSpPr>
          <p:nvPr>
            <p:ph type="ftr" sz="quarter" idx="11"/>
          </p:nvPr>
        </p:nvSpPr>
        <p:spPr>
          <a:xfrm>
            <a:off x="4038600" y="6356350"/>
            <a:ext cx="4114800" cy="365125"/>
          </a:xfrm>
          <a:prstGeom prst="rect">
            <a:avLst/>
          </a:prstGeom>
        </p:spPr>
        <p:txBody>
          <a:bodyPr/>
          <a:lstStyle/>
          <a:p>
            <a:endParaRPr lang="he-IL"/>
          </a:p>
        </p:txBody>
      </p:sp>
      <p:sp>
        <p:nvSpPr>
          <p:cNvPr id="6" name="מציין מיקום של מספר שקופית 5"/>
          <p:cNvSpPr>
            <a:spLocks noGrp="1"/>
          </p:cNvSpPr>
          <p:nvPr>
            <p:ph type="sldNum" sz="quarter" idx="12"/>
          </p:nvPr>
        </p:nvSpPr>
        <p:spPr>
          <a:xfrm>
            <a:off x="838200" y="6356350"/>
            <a:ext cx="2743200" cy="365125"/>
          </a:xfrm>
          <a:prstGeom prst="rect">
            <a:avLst/>
          </a:prstGeom>
        </p:spPr>
        <p:txBody>
          <a:bodyPr/>
          <a:lstStyle/>
          <a:p>
            <a:fld id="{132A897D-C88A-4E22-8A0F-C995815E0FBF}" type="slidenum">
              <a:rPr lang="he-IL" smtClean="0"/>
              <a:t>‹#›</a:t>
            </a:fld>
            <a:endParaRPr lang="he-IL"/>
          </a:p>
        </p:txBody>
      </p:sp>
      <p:pic>
        <p:nvPicPr>
          <p:cNvPr id="7" name="תמונה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תמונה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0100" y="0"/>
            <a:ext cx="1231900" cy="6858000"/>
          </a:xfrm>
          <a:prstGeom prst="rect">
            <a:avLst/>
          </a:prstGeom>
        </p:spPr>
      </p:pic>
      <p:sp>
        <p:nvSpPr>
          <p:cNvPr id="9" name="TextBox 8"/>
          <p:cNvSpPr txBox="1"/>
          <p:nvPr/>
        </p:nvSpPr>
        <p:spPr>
          <a:xfrm>
            <a:off x="11002816" y="866323"/>
            <a:ext cx="1146468" cy="323165"/>
          </a:xfrm>
          <a:prstGeom prst="rect">
            <a:avLst/>
          </a:prstGeom>
          <a:noFill/>
        </p:spPr>
        <p:txBody>
          <a:bodyPr wrap="none" rtlCol="1">
            <a:spAutoFit/>
          </a:bodyPr>
          <a:lstStyle/>
          <a:p>
            <a:r>
              <a:rPr lang="he-IL" sz="1500" dirty="0">
                <a:solidFill>
                  <a:srgbClr val="FDFFFF"/>
                </a:solidFill>
                <a:latin typeface="OpenSansHebrew-Bold" panose="00000800000000000000" pitchFamily="2" charset="-79"/>
                <a:cs typeface="OpenSansHebrew-Bold" panose="00000800000000000000" pitchFamily="2" charset="-79"/>
              </a:rPr>
              <a:t>קמפוס טבע</a:t>
            </a:r>
          </a:p>
        </p:txBody>
      </p:sp>
      <p:sp>
        <p:nvSpPr>
          <p:cNvPr id="12" name="כותרת 1"/>
          <p:cNvSpPr txBox="1">
            <a:spLocks/>
          </p:cNvSpPr>
          <p:nvPr/>
        </p:nvSpPr>
        <p:spPr>
          <a:xfrm>
            <a:off x="347134" y="365125"/>
            <a:ext cx="10244666"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rgbClr val="005574"/>
                </a:solidFill>
                <a:latin typeface="+mj-lt"/>
                <a:ea typeface="+mj-ea"/>
                <a:cs typeface="+mj-cs"/>
              </a:defRPr>
            </a:lvl1pPr>
          </a:lstStyle>
          <a:p>
            <a:r>
              <a:rPr lang="en-US"/>
              <a:t>Click to edit Master title style</a:t>
            </a:r>
            <a:endParaRPr lang="he-IL"/>
          </a:p>
        </p:txBody>
      </p:sp>
      <p:sp>
        <p:nvSpPr>
          <p:cNvPr id="13" name="מציין מיקום תוכן 2"/>
          <p:cNvSpPr>
            <a:spLocks noGrp="1"/>
          </p:cNvSpPr>
          <p:nvPr>
            <p:ph idx="13"/>
          </p:nvPr>
        </p:nvSpPr>
        <p:spPr>
          <a:xfrm>
            <a:off x="4732867" y="1825625"/>
            <a:ext cx="5858933" cy="4351338"/>
          </a:xfrm>
        </p:spPr>
        <p:txBody>
          <a:bodyPr/>
          <a:lstStyle>
            <a:lvl1pPr>
              <a:defRPr>
                <a:solidFill>
                  <a:srgbClr val="005574"/>
                </a:solidFill>
              </a:defRPr>
            </a:lvl1pPr>
            <a:lvl2pPr>
              <a:defRPr>
                <a:solidFill>
                  <a:srgbClr val="005574"/>
                </a:solidFill>
              </a:defRPr>
            </a:lvl2pPr>
            <a:lvl3pPr>
              <a:defRPr>
                <a:solidFill>
                  <a:srgbClr val="005574"/>
                </a:solidFill>
              </a:defRPr>
            </a:lvl3pPr>
            <a:lvl4pPr>
              <a:defRPr>
                <a:solidFill>
                  <a:srgbClr val="005574"/>
                </a:solidFill>
              </a:defRPr>
            </a:lvl4pPr>
            <a:lvl5pPr>
              <a:defRPr>
                <a:solidFill>
                  <a:srgbClr val="00557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14" name="מציין מיקום תוכן 2"/>
          <p:cNvSpPr>
            <a:spLocks noGrp="1"/>
          </p:cNvSpPr>
          <p:nvPr>
            <p:ph idx="14"/>
          </p:nvPr>
        </p:nvSpPr>
        <p:spPr>
          <a:xfrm>
            <a:off x="347134" y="1825625"/>
            <a:ext cx="4190999" cy="4351338"/>
          </a:xfrm>
        </p:spPr>
        <p:txBody>
          <a:bodyPr/>
          <a:lstStyle>
            <a:lvl1pPr>
              <a:defRPr>
                <a:solidFill>
                  <a:srgbClr val="005574"/>
                </a:solidFill>
              </a:defRPr>
            </a:lvl1pPr>
            <a:lvl2pPr>
              <a:defRPr>
                <a:solidFill>
                  <a:srgbClr val="005574"/>
                </a:solidFill>
              </a:defRPr>
            </a:lvl2pPr>
            <a:lvl3pPr>
              <a:defRPr>
                <a:solidFill>
                  <a:srgbClr val="005574"/>
                </a:solidFill>
              </a:defRPr>
            </a:lvl3pPr>
            <a:lvl4pPr>
              <a:defRPr>
                <a:solidFill>
                  <a:srgbClr val="005574"/>
                </a:solidFill>
              </a:defRPr>
            </a:lvl4pPr>
            <a:lvl5pPr>
              <a:defRPr>
                <a:solidFill>
                  <a:srgbClr val="00557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Tree>
    <p:extLst>
      <p:ext uri="{BB962C8B-B14F-4D97-AF65-F5344CB8AC3E}">
        <p14:creationId xmlns:p14="http://schemas.microsoft.com/office/powerpoint/2010/main" val="32800308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שני תכנים">
    <p:spTree>
      <p:nvGrpSpPr>
        <p:cNvPr id="1" name=""/>
        <p:cNvGrpSpPr/>
        <p:nvPr/>
      </p:nvGrpSpPr>
      <p:grpSpPr>
        <a:xfrm>
          <a:off x="0" y="0"/>
          <a:ext cx="0" cy="0"/>
          <a:chOff x="0" y="0"/>
          <a:chExt cx="0" cy="0"/>
        </a:xfrm>
      </p:grpSpPr>
      <p:pic>
        <p:nvPicPr>
          <p:cNvPr id="8" name="תמונה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0100" y="0"/>
            <a:ext cx="1231900" cy="6858000"/>
          </a:xfrm>
          <a:prstGeom prst="rect">
            <a:avLst/>
          </a:prstGeom>
        </p:spPr>
      </p:pic>
      <p:sp>
        <p:nvSpPr>
          <p:cNvPr id="9" name="TextBox 8"/>
          <p:cNvSpPr txBox="1"/>
          <p:nvPr/>
        </p:nvSpPr>
        <p:spPr>
          <a:xfrm>
            <a:off x="11002816" y="866323"/>
            <a:ext cx="1146468" cy="323165"/>
          </a:xfrm>
          <a:prstGeom prst="rect">
            <a:avLst/>
          </a:prstGeom>
          <a:noFill/>
        </p:spPr>
        <p:txBody>
          <a:bodyPr wrap="none" rtlCol="1">
            <a:spAutoFit/>
          </a:bodyPr>
          <a:lstStyle/>
          <a:p>
            <a:r>
              <a:rPr lang="he-IL" sz="1500" dirty="0">
                <a:solidFill>
                  <a:srgbClr val="FDFFFF"/>
                </a:solidFill>
                <a:latin typeface="OpenSansHebrew-Bold" panose="00000800000000000000" pitchFamily="2" charset="-79"/>
                <a:cs typeface="OpenSansHebrew-Bold" panose="00000800000000000000" pitchFamily="2" charset="-79"/>
              </a:rPr>
              <a:t>קמפוס טבע</a:t>
            </a:r>
          </a:p>
        </p:txBody>
      </p:sp>
      <p:sp>
        <p:nvSpPr>
          <p:cNvPr id="10" name="כותרת 1"/>
          <p:cNvSpPr>
            <a:spLocks noGrp="1"/>
          </p:cNvSpPr>
          <p:nvPr>
            <p:ph type="title"/>
          </p:nvPr>
        </p:nvSpPr>
        <p:spPr>
          <a:xfrm>
            <a:off x="347134" y="365125"/>
            <a:ext cx="10244666" cy="1325563"/>
          </a:xfrm>
        </p:spPr>
        <p:txBody>
          <a:bodyPr/>
          <a:lstStyle>
            <a:lvl1pPr>
              <a:defRPr>
                <a:solidFill>
                  <a:srgbClr val="005574"/>
                </a:solidFill>
              </a:defRPr>
            </a:lvl1pPr>
          </a:lstStyle>
          <a:p>
            <a:r>
              <a:rPr lang="en-US"/>
              <a:t>Click to edit Master title style</a:t>
            </a:r>
            <a:endParaRPr lang="he-IL"/>
          </a:p>
        </p:txBody>
      </p:sp>
      <p:sp>
        <p:nvSpPr>
          <p:cNvPr id="11" name="מציין מיקום תוכן 2"/>
          <p:cNvSpPr>
            <a:spLocks noGrp="1"/>
          </p:cNvSpPr>
          <p:nvPr>
            <p:ph idx="1"/>
          </p:nvPr>
        </p:nvSpPr>
        <p:spPr>
          <a:xfrm>
            <a:off x="4732867" y="1825625"/>
            <a:ext cx="5858933" cy="4351338"/>
          </a:xfrm>
        </p:spPr>
        <p:txBody>
          <a:bodyPr/>
          <a:lstStyle>
            <a:lvl1pPr>
              <a:defRPr>
                <a:solidFill>
                  <a:srgbClr val="005574"/>
                </a:solidFill>
              </a:defRPr>
            </a:lvl1pPr>
            <a:lvl2pPr>
              <a:defRPr>
                <a:solidFill>
                  <a:srgbClr val="005574"/>
                </a:solidFill>
              </a:defRPr>
            </a:lvl2pPr>
            <a:lvl3pPr>
              <a:defRPr>
                <a:solidFill>
                  <a:srgbClr val="005574"/>
                </a:solidFill>
              </a:defRPr>
            </a:lvl3pPr>
            <a:lvl4pPr>
              <a:defRPr>
                <a:solidFill>
                  <a:srgbClr val="005574"/>
                </a:solidFill>
              </a:defRPr>
            </a:lvl4pPr>
            <a:lvl5pPr>
              <a:defRPr>
                <a:solidFill>
                  <a:srgbClr val="00557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6" name="מציין מיקום תוכן 2"/>
          <p:cNvSpPr>
            <a:spLocks noGrp="1"/>
          </p:cNvSpPr>
          <p:nvPr>
            <p:ph idx="10"/>
          </p:nvPr>
        </p:nvSpPr>
        <p:spPr>
          <a:xfrm>
            <a:off x="347134" y="1825625"/>
            <a:ext cx="4190999" cy="4351338"/>
          </a:xfrm>
        </p:spPr>
        <p:txBody>
          <a:bodyPr/>
          <a:lstStyle>
            <a:lvl1pPr>
              <a:defRPr>
                <a:solidFill>
                  <a:srgbClr val="005574"/>
                </a:solidFill>
              </a:defRPr>
            </a:lvl1pPr>
            <a:lvl2pPr>
              <a:defRPr>
                <a:solidFill>
                  <a:srgbClr val="005574"/>
                </a:solidFill>
              </a:defRPr>
            </a:lvl2pPr>
            <a:lvl3pPr>
              <a:defRPr>
                <a:solidFill>
                  <a:srgbClr val="005574"/>
                </a:solidFill>
              </a:defRPr>
            </a:lvl3pPr>
            <a:lvl4pPr>
              <a:defRPr>
                <a:solidFill>
                  <a:srgbClr val="005574"/>
                </a:solidFill>
              </a:defRPr>
            </a:lvl4pPr>
            <a:lvl5pPr>
              <a:defRPr>
                <a:solidFill>
                  <a:srgbClr val="00557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Tree>
    <p:extLst>
      <p:ext uri="{BB962C8B-B14F-4D97-AF65-F5344CB8AC3E}">
        <p14:creationId xmlns:p14="http://schemas.microsoft.com/office/powerpoint/2010/main" val="3424801085"/>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כותרת מקטע עליונה">
    <p:spTree>
      <p:nvGrpSpPr>
        <p:cNvPr id="1" name=""/>
        <p:cNvGrpSpPr/>
        <p:nvPr/>
      </p:nvGrpSpPr>
      <p:grpSpPr>
        <a:xfrm>
          <a:off x="0" y="0"/>
          <a:ext cx="0" cy="0"/>
          <a:chOff x="0" y="0"/>
          <a:chExt cx="0" cy="0"/>
        </a:xfrm>
      </p:grpSpPr>
      <p:pic>
        <p:nvPicPr>
          <p:cNvPr id="7" name="תמונה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מציין מיקום של תאריך 3"/>
          <p:cNvSpPr>
            <a:spLocks noGrp="1"/>
          </p:cNvSpPr>
          <p:nvPr>
            <p:ph type="dt" sz="half" idx="10"/>
          </p:nvPr>
        </p:nvSpPr>
        <p:spPr/>
        <p:txBody>
          <a:bodyPr/>
          <a:lstStyle/>
          <a:p>
            <a:fld id="{08A4308B-E36A-48FC-A8D3-8FC1064D186D}" type="datetime8">
              <a:rPr lang="he-IL" smtClean="0"/>
              <a:t>29 אוקטובר 25</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32A897D-C88A-4E22-8A0F-C995815E0FBF}" type="slidenum">
              <a:rPr lang="he-IL" smtClean="0"/>
              <a:t>‹#›</a:t>
            </a:fld>
            <a:endParaRPr lang="he-IL"/>
          </a:p>
        </p:txBody>
      </p:sp>
      <p:pic>
        <p:nvPicPr>
          <p:cNvPr id="8"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60100" y="0"/>
            <a:ext cx="1231900" cy="6858000"/>
          </a:xfrm>
          <a:prstGeom prst="rect">
            <a:avLst/>
          </a:prstGeom>
          <a:solidFill>
            <a:srgbClr val="4179AC"/>
          </a:solidFill>
        </p:spPr>
      </p:pic>
      <p:sp>
        <p:nvSpPr>
          <p:cNvPr id="12" name="כותרת 1"/>
          <p:cNvSpPr>
            <a:spLocks noGrp="1"/>
          </p:cNvSpPr>
          <p:nvPr>
            <p:ph type="title"/>
          </p:nvPr>
        </p:nvSpPr>
        <p:spPr>
          <a:xfrm>
            <a:off x="347134" y="365125"/>
            <a:ext cx="10244666" cy="1325563"/>
          </a:xfrm>
        </p:spPr>
        <p:txBody>
          <a:bodyPr/>
          <a:lstStyle>
            <a:lvl1pPr>
              <a:defRPr>
                <a:solidFill>
                  <a:srgbClr val="11647E"/>
                </a:solidFill>
                <a:latin typeface="Segoe UI Light" panose="020B0502040204020203" pitchFamily="34" charset="0"/>
                <a:ea typeface="Segoe UI" panose="020B0502040204020203" pitchFamily="34" charset="0"/>
                <a:cs typeface="+mn-cs"/>
              </a:defRPr>
            </a:lvl1pPr>
          </a:lstStyle>
          <a:p>
            <a:r>
              <a:rPr lang="en-US"/>
              <a:t>Click to edit Master title style</a:t>
            </a:r>
            <a:endParaRPr lang="he-IL" dirty="0"/>
          </a:p>
        </p:txBody>
      </p:sp>
      <p:sp>
        <p:nvSpPr>
          <p:cNvPr id="13" name="מציין מיקום תוכן 2"/>
          <p:cNvSpPr>
            <a:spLocks noGrp="1"/>
          </p:cNvSpPr>
          <p:nvPr>
            <p:ph idx="1"/>
          </p:nvPr>
        </p:nvSpPr>
        <p:spPr>
          <a:xfrm>
            <a:off x="347134" y="1825625"/>
            <a:ext cx="10244666" cy="4351338"/>
          </a:xfrm>
        </p:spPr>
        <p:txBody>
          <a:bodyPr/>
          <a:lstStyle>
            <a:lvl1pPr>
              <a:defRPr>
                <a:solidFill>
                  <a:srgbClr val="11647E"/>
                </a:solidFill>
                <a:latin typeface="Segoe UI Light" panose="020B0502040204020203" pitchFamily="34" charset="0"/>
                <a:ea typeface="Segoe UI" panose="020B0502040204020203" pitchFamily="34" charset="0"/>
                <a:cs typeface="+mn-cs"/>
              </a:defRPr>
            </a:lvl1pPr>
            <a:lvl2pPr>
              <a:defRPr>
                <a:solidFill>
                  <a:srgbClr val="11647E"/>
                </a:solidFill>
                <a:latin typeface="Segoe UI Light" panose="020B0502040204020203" pitchFamily="34" charset="0"/>
                <a:ea typeface="Segoe UI" panose="020B0502040204020203" pitchFamily="34" charset="0"/>
                <a:cs typeface="+mn-cs"/>
              </a:defRPr>
            </a:lvl2pPr>
            <a:lvl3pPr>
              <a:defRPr>
                <a:solidFill>
                  <a:srgbClr val="11647E"/>
                </a:solidFill>
                <a:latin typeface="Segoe UI Light" panose="020B0502040204020203" pitchFamily="34" charset="0"/>
                <a:ea typeface="Segoe UI" panose="020B0502040204020203" pitchFamily="34" charset="0"/>
                <a:cs typeface="+mn-cs"/>
              </a:defRPr>
            </a:lvl3pPr>
            <a:lvl4pPr>
              <a:defRPr>
                <a:solidFill>
                  <a:srgbClr val="11647E"/>
                </a:solidFill>
                <a:latin typeface="Segoe UI Light" panose="020B0502040204020203" pitchFamily="34" charset="0"/>
                <a:ea typeface="Segoe UI" panose="020B0502040204020203" pitchFamily="34" charset="0"/>
                <a:cs typeface="+mn-cs"/>
              </a:defRPr>
            </a:lvl4pPr>
            <a:lvl5pPr>
              <a:defRPr>
                <a:solidFill>
                  <a:srgbClr val="11647E"/>
                </a:solidFill>
                <a:latin typeface="Segoe UI Light" panose="020B0502040204020203" pitchFamily="34" charset="0"/>
                <a:ea typeface="Segoe UI" panose="020B0502040204020203" pitchFamily="34" charset="0"/>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dirty="0"/>
          </a:p>
        </p:txBody>
      </p:sp>
    </p:spTree>
    <p:extLst>
      <p:ext uri="{BB962C8B-B14F-4D97-AF65-F5344CB8AC3E}">
        <p14:creationId xmlns:p14="http://schemas.microsoft.com/office/powerpoint/2010/main" val="8263437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2A6CAE4C-A569-4C88-8144-7B6C28CC8A6B}" type="datetime8">
              <a:rPr lang="he-IL" smtClean="0"/>
              <a:t>29 אוקטובר 25</a:t>
            </a:fld>
            <a:endParaRPr lang="he-IL"/>
          </a:p>
        </p:txBody>
      </p:sp>
      <p:sp>
        <p:nvSpPr>
          <p:cNvPr id="5" name="Footer Placeholder 4"/>
          <p:cNvSpPr>
            <a:spLocks noGrp="1"/>
          </p:cNvSpPr>
          <p:nvPr>
            <p:ph type="ftr" sz="quarter" idx="11"/>
          </p:nvPr>
        </p:nvSpPr>
        <p:spPr/>
        <p:txBody>
          <a:bodyPr/>
          <a:lstStyle/>
          <a:p>
            <a:endParaRPr lang="he-IL" dirty="0"/>
          </a:p>
        </p:txBody>
      </p:sp>
      <p:sp>
        <p:nvSpPr>
          <p:cNvPr id="6" name="Slide Number Placeholder 5"/>
          <p:cNvSpPr>
            <a:spLocks noGrp="1"/>
          </p:cNvSpPr>
          <p:nvPr>
            <p:ph type="sldNum" sz="quarter" idx="12"/>
          </p:nvPr>
        </p:nvSpPr>
        <p:spPr/>
        <p:txBody>
          <a:bodyPr/>
          <a:lstStyle/>
          <a:p>
            <a:endParaRPr lang="he-IL" dirty="0"/>
          </a:p>
        </p:txBody>
      </p:sp>
    </p:spTree>
    <p:extLst>
      <p:ext uri="{BB962C8B-B14F-4D97-AF65-F5344CB8AC3E}">
        <p14:creationId xmlns:p14="http://schemas.microsoft.com/office/powerpoint/2010/main" val="15338096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1" y="1582058"/>
            <a:ext cx="9786257" cy="418673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A951B4B-6029-4CC0-9E5C-5D80554B9E86}" type="datetime8">
              <a:rPr lang="he-IL" smtClean="0"/>
              <a:t>29 אוקטובר 25</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031B56D8-AA3C-4AB4-B32B-055D4EBFAE03}" type="slidenum">
              <a:rPr lang="he-IL" smtClean="0"/>
              <a:t>‹#›</a:t>
            </a:fld>
            <a:endParaRPr lang="he-IL"/>
          </a:p>
        </p:txBody>
      </p:sp>
      <p:sp>
        <p:nvSpPr>
          <p:cNvPr id="8" name="Text Placeholder 10"/>
          <p:cNvSpPr>
            <a:spLocks noGrp="1"/>
          </p:cNvSpPr>
          <p:nvPr>
            <p:ph type="body" sz="quarter" idx="13"/>
          </p:nvPr>
        </p:nvSpPr>
        <p:spPr>
          <a:xfrm>
            <a:off x="531285" y="6356351"/>
            <a:ext cx="3050116" cy="365125"/>
          </a:xfrm>
        </p:spPr>
        <p:txBody>
          <a:bodyPr>
            <a:noAutofit/>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e-IL" dirty="0"/>
          </a:p>
        </p:txBody>
      </p:sp>
    </p:spTree>
    <p:extLst>
      <p:ext uri="{BB962C8B-B14F-4D97-AF65-F5344CB8AC3E}">
        <p14:creationId xmlns:p14="http://schemas.microsoft.com/office/powerpoint/2010/main" val="40155315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A0EC2F2-84AE-4C6D-9EA4-DF1DE1B3A252}" type="datetime8">
              <a:rPr lang="he-IL" smtClean="0"/>
              <a:t>29 אוקטובר 25</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031B56D8-AA3C-4AB4-B32B-055D4EBFAE03}" type="slidenum">
              <a:rPr lang="he-IL" smtClean="0"/>
              <a:t>‹#›</a:t>
            </a:fld>
            <a:endParaRPr lang="he-IL"/>
          </a:p>
        </p:txBody>
      </p:sp>
      <p:sp>
        <p:nvSpPr>
          <p:cNvPr id="8" name="Text Placeholder 10"/>
          <p:cNvSpPr>
            <a:spLocks noGrp="1"/>
          </p:cNvSpPr>
          <p:nvPr>
            <p:ph type="body" sz="quarter" idx="13"/>
          </p:nvPr>
        </p:nvSpPr>
        <p:spPr>
          <a:xfrm>
            <a:off x="531285" y="6356351"/>
            <a:ext cx="3050116" cy="365125"/>
          </a:xfrm>
        </p:spPr>
        <p:txBody>
          <a:bodyPr>
            <a:noAutofit/>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e-IL" dirty="0"/>
          </a:p>
        </p:txBody>
      </p:sp>
    </p:spTree>
    <p:extLst>
      <p:ext uri="{BB962C8B-B14F-4D97-AF65-F5344CB8AC3E}">
        <p14:creationId xmlns:p14="http://schemas.microsoft.com/office/powerpoint/2010/main" val="15725000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CA6F37D-D00D-4BA6-A139-F921D296FD7B}" type="datetime8">
              <a:rPr lang="he-IL" smtClean="0"/>
              <a:t>29 אוקטובר 25</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031B56D8-AA3C-4AB4-B32B-055D4EBFAE03}" type="slidenum">
              <a:rPr lang="he-IL" smtClean="0"/>
              <a:t>‹#›</a:t>
            </a:fld>
            <a:endParaRPr lang="he-IL"/>
          </a:p>
        </p:txBody>
      </p:sp>
      <p:sp>
        <p:nvSpPr>
          <p:cNvPr id="9" name="Text Placeholder 10"/>
          <p:cNvSpPr>
            <a:spLocks noGrp="1"/>
          </p:cNvSpPr>
          <p:nvPr>
            <p:ph type="body" sz="quarter" idx="13"/>
          </p:nvPr>
        </p:nvSpPr>
        <p:spPr>
          <a:xfrm>
            <a:off x="531285" y="6356351"/>
            <a:ext cx="3050116" cy="365125"/>
          </a:xfrm>
        </p:spPr>
        <p:txBody>
          <a:bodyPr>
            <a:noAutofit/>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e-IL" dirty="0"/>
          </a:p>
        </p:txBody>
      </p:sp>
    </p:spTree>
    <p:extLst>
      <p:ext uri="{BB962C8B-B14F-4D97-AF65-F5344CB8AC3E}">
        <p14:creationId xmlns:p14="http://schemas.microsoft.com/office/powerpoint/2010/main" val="19044018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E482214-E90E-44B5-AE15-B8D8B59D8118}" type="datetime8">
              <a:rPr lang="he-IL" smtClean="0"/>
              <a:t>29 אוקטובר 25</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031B56D8-AA3C-4AB4-B32B-055D4EBFAE03}" type="slidenum">
              <a:rPr lang="he-IL" smtClean="0"/>
              <a:t>‹#›</a:t>
            </a:fld>
            <a:endParaRPr lang="he-IL"/>
          </a:p>
        </p:txBody>
      </p:sp>
      <p:sp>
        <p:nvSpPr>
          <p:cNvPr id="7" name="Text Placeholder 10"/>
          <p:cNvSpPr>
            <a:spLocks noGrp="1"/>
          </p:cNvSpPr>
          <p:nvPr>
            <p:ph type="body" sz="quarter" idx="13"/>
          </p:nvPr>
        </p:nvSpPr>
        <p:spPr>
          <a:xfrm>
            <a:off x="531285" y="6356351"/>
            <a:ext cx="3050116" cy="365125"/>
          </a:xfrm>
        </p:spPr>
        <p:txBody>
          <a:bodyPr>
            <a:noAutofit/>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e-IL" dirty="0"/>
          </a:p>
        </p:txBody>
      </p:sp>
    </p:spTree>
    <p:extLst>
      <p:ext uri="{BB962C8B-B14F-4D97-AF65-F5344CB8AC3E}">
        <p14:creationId xmlns:p14="http://schemas.microsoft.com/office/powerpoint/2010/main" val="761022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1126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498202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445225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0964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7" y="365126"/>
            <a:ext cx="9776151" cy="9121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444373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444373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841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51001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950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007428" y="457201"/>
            <a:ext cx="5651273" cy="603068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399"/>
            <a:ext cx="3932237" cy="42956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00649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4341358" y="995363"/>
            <a:ext cx="632664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041E5D5-C47E-4333-BF90-4B3ACA48F41A}" type="datetime8">
              <a:rPr lang="he-IL" smtClean="0"/>
              <a:t>29 אוקטובר 25</a:t>
            </a:fld>
            <a:endParaRPr lang="he-IL"/>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he-IL"/>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32A897D-C88A-4E22-8A0F-C995815E0FBF}" type="slidenum">
              <a:rPr lang="he-IL" smtClean="0"/>
              <a:t>‹#›</a:t>
            </a:fld>
            <a:endParaRPr lang="he-IL"/>
          </a:p>
        </p:txBody>
      </p:sp>
    </p:spTree>
    <p:extLst>
      <p:ext uri="{BB962C8B-B14F-4D97-AF65-F5344CB8AC3E}">
        <p14:creationId xmlns:p14="http://schemas.microsoft.com/office/powerpoint/2010/main" val="864833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9786257" cy="99921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582058"/>
            <a:ext cx="9786257" cy="500742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endParaRPr lang="en-US" dirty="0"/>
          </a:p>
        </p:txBody>
      </p:sp>
      <p:pic>
        <p:nvPicPr>
          <p:cNvPr id="7" name="Picture 6"/>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0960100" y="0"/>
            <a:ext cx="1231900" cy="6858000"/>
          </a:xfrm>
          <a:prstGeom prst="rect">
            <a:avLst/>
          </a:prstGeom>
        </p:spPr>
      </p:pic>
    </p:spTree>
    <p:extLst>
      <p:ext uri="{BB962C8B-B14F-4D97-AF65-F5344CB8AC3E}">
        <p14:creationId xmlns:p14="http://schemas.microsoft.com/office/powerpoint/2010/main" val="294526255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 id="2147483692" r:id="rId27"/>
    <p:sldLayoutId id="2147483693" r:id="rId28"/>
  </p:sldLayoutIdLst>
  <p:hf hdr="0" ftr="0" dt="0"/>
  <p:txStyles>
    <p:titleStyle>
      <a:lvl1pPr algn="r" defTabSz="914400" rtl="1"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6.png"/><Relationship Id="rId7" Type="http://schemas.openxmlformats.org/officeDocument/2006/relationships/image" Target="../media/image36.jpeg"/><Relationship Id="rId12"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42.png"/><Relationship Id="rId10" Type="http://schemas.openxmlformats.org/officeDocument/2006/relationships/image" Target="../media/image39.svg"/><Relationship Id="rId4" Type="http://schemas.openxmlformats.org/officeDocument/2006/relationships/image" Target="../media/image17.sv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6.png"/><Relationship Id="rId7" Type="http://schemas.openxmlformats.org/officeDocument/2006/relationships/image" Target="../media/image35.jpeg"/><Relationship Id="rId12"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42.png"/><Relationship Id="rId11" Type="http://schemas.openxmlformats.org/officeDocument/2006/relationships/image" Target="../media/image40.jpeg"/><Relationship Id="rId5" Type="http://schemas.openxmlformats.org/officeDocument/2006/relationships/image" Target="../media/image44.jpeg"/><Relationship Id="rId10" Type="http://schemas.openxmlformats.org/officeDocument/2006/relationships/image" Target="../media/image39.svg"/><Relationship Id="rId4" Type="http://schemas.openxmlformats.org/officeDocument/2006/relationships/image" Target="../media/image17.sv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6.png"/><Relationship Id="rId7" Type="http://schemas.openxmlformats.org/officeDocument/2006/relationships/image" Target="../media/image44.jpeg"/><Relationship Id="rId12"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46.jpeg"/><Relationship Id="rId11" Type="http://schemas.openxmlformats.org/officeDocument/2006/relationships/image" Target="../media/image40.jpeg"/><Relationship Id="rId5" Type="http://schemas.openxmlformats.org/officeDocument/2006/relationships/image" Target="../media/image35.jpeg"/><Relationship Id="rId10" Type="http://schemas.openxmlformats.org/officeDocument/2006/relationships/image" Target="../media/image39.svg"/><Relationship Id="rId4" Type="http://schemas.openxmlformats.org/officeDocument/2006/relationships/image" Target="../media/image17.sv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6.png"/><Relationship Id="rId7" Type="http://schemas.openxmlformats.org/officeDocument/2006/relationships/image" Target="../media/image38.png"/><Relationship Id="rId12"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37.png"/><Relationship Id="rId11" Type="http://schemas.openxmlformats.org/officeDocument/2006/relationships/image" Target="../media/image48.jpeg"/><Relationship Id="rId5" Type="http://schemas.openxmlformats.org/officeDocument/2006/relationships/image" Target="../media/image35.jpeg"/><Relationship Id="rId10" Type="http://schemas.openxmlformats.org/officeDocument/2006/relationships/image" Target="../media/image46.jpeg"/><Relationship Id="rId4" Type="http://schemas.openxmlformats.org/officeDocument/2006/relationships/image" Target="../media/image17.svg"/><Relationship Id="rId9" Type="http://schemas.openxmlformats.org/officeDocument/2006/relationships/image" Target="../media/image40.jpeg"/></Relationships>
</file>

<file path=ppt/slides/_rels/slide14.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16.png"/><Relationship Id="rId7" Type="http://schemas.openxmlformats.org/officeDocument/2006/relationships/image" Target="../media/image38.png"/><Relationship Id="rId12"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37.png"/><Relationship Id="rId11" Type="http://schemas.openxmlformats.org/officeDocument/2006/relationships/image" Target="../media/image48.jpeg"/><Relationship Id="rId5" Type="http://schemas.openxmlformats.org/officeDocument/2006/relationships/image" Target="../media/image35.jpeg"/><Relationship Id="rId10" Type="http://schemas.openxmlformats.org/officeDocument/2006/relationships/image" Target="../media/image46.jpeg"/><Relationship Id="rId4" Type="http://schemas.openxmlformats.org/officeDocument/2006/relationships/image" Target="../media/image17.svg"/><Relationship Id="rId9" Type="http://schemas.openxmlformats.org/officeDocument/2006/relationships/image" Target="../media/image40.jpeg"/></Relationships>
</file>

<file path=ppt/slides/_rels/slide1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16.png"/><Relationship Id="rId7" Type="http://schemas.openxmlformats.org/officeDocument/2006/relationships/image" Target="../media/image39.svg"/><Relationship Id="rId12"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38.png"/><Relationship Id="rId11" Type="http://schemas.openxmlformats.org/officeDocument/2006/relationships/image" Target="../media/image51.jpeg"/><Relationship Id="rId5" Type="http://schemas.openxmlformats.org/officeDocument/2006/relationships/image" Target="../media/image35.jpeg"/><Relationship Id="rId10" Type="http://schemas.openxmlformats.org/officeDocument/2006/relationships/image" Target="../media/image49.jpeg"/><Relationship Id="rId4" Type="http://schemas.openxmlformats.org/officeDocument/2006/relationships/image" Target="../media/image17.svg"/><Relationship Id="rId9" Type="http://schemas.openxmlformats.org/officeDocument/2006/relationships/image" Target="../media/image46.jpe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28.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17.svg"/><Relationship Id="rId5" Type="http://schemas.openxmlformats.org/officeDocument/2006/relationships/image" Target="../media/image16.png"/><Relationship Id="rId4" Type="http://schemas.microsoft.com/office/2007/relationships/hdphoto" Target="../media/hdphoto1.wdp"/><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9.svg"/><Relationship Id="rId3" Type="http://schemas.openxmlformats.org/officeDocument/2006/relationships/image" Target="../media/image21.png"/><Relationship Id="rId7" Type="http://schemas.openxmlformats.org/officeDocument/2006/relationships/image" Target="../media/image25.svg"/><Relationship Id="rId12"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24.png"/><Relationship Id="rId11" Type="http://schemas.openxmlformats.org/officeDocument/2006/relationships/image" Target="../media/image27.svg"/><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image" Target="../media/image22.jpg"/><Relationship Id="rId9" Type="http://schemas.openxmlformats.org/officeDocument/2006/relationships/image" Target="../media/image17.svg"/></Relationships>
</file>

<file path=ppt/slides/_rels/slide7.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31.jpeg"/><Relationship Id="rId5" Type="http://schemas.openxmlformats.org/officeDocument/2006/relationships/hyperlink" Target="http://www.bioimages.org.uk/html/p2/p21170.php" TargetMode="External"/><Relationship Id="rId10" Type="http://schemas.openxmlformats.org/officeDocument/2006/relationships/image" Target="../media/image29.svg"/><Relationship Id="rId4" Type="http://schemas.openxmlformats.org/officeDocument/2006/relationships/image" Target="../media/image30.jpe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7.xml"/><Relationship Id="rId5" Type="http://schemas.openxmlformats.org/officeDocument/2006/relationships/image" Target="../media/image32.png"/><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png"/><Relationship Id="rId3" Type="http://schemas.openxmlformats.org/officeDocument/2006/relationships/image" Target="../media/image16.png"/><Relationship Id="rId7" Type="http://schemas.openxmlformats.org/officeDocument/2006/relationships/image" Target="../media/image35.jpeg"/><Relationship Id="rId12"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34.jpeg"/><Relationship Id="rId11" Type="http://schemas.openxmlformats.org/officeDocument/2006/relationships/image" Target="../media/image39.svg"/><Relationship Id="rId5" Type="http://schemas.openxmlformats.org/officeDocument/2006/relationships/image" Target="../media/image33.jpeg"/><Relationship Id="rId10" Type="http://schemas.openxmlformats.org/officeDocument/2006/relationships/image" Target="../media/image38.png"/><Relationship Id="rId4" Type="http://schemas.openxmlformats.org/officeDocument/2006/relationships/image" Target="../media/image17.sv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864"/>
          <a:stretch/>
        </p:blipFill>
        <p:spPr>
          <a:xfrm>
            <a:off x="-32001" y="-1307708"/>
            <a:ext cx="12695212" cy="8486984"/>
          </a:xfrm>
          <a:prstGeom prst="rect">
            <a:avLst/>
          </a:prstGeom>
        </p:spPr>
      </p:pic>
      <p:sp>
        <p:nvSpPr>
          <p:cNvPr id="2" name="Title 1"/>
          <p:cNvSpPr>
            <a:spLocks noGrp="1"/>
          </p:cNvSpPr>
          <p:nvPr>
            <p:ph type="ctrTitle"/>
          </p:nvPr>
        </p:nvSpPr>
        <p:spPr>
          <a:xfrm>
            <a:off x="-614149" y="1176954"/>
            <a:ext cx="10363200" cy="2387600"/>
          </a:xfrm>
        </p:spPr>
        <p:txBody>
          <a:bodyPr>
            <a:normAutofit fontScale="90000"/>
          </a:bodyPr>
          <a:lstStyle/>
          <a:p>
            <a:r>
              <a:rPr lang="he-IL" sz="8800" dirty="0" err="1">
                <a:solidFill>
                  <a:schemeClr val="bg1"/>
                </a:solidFill>
                <a:latin typeface="Simpler Black" panose="00000A00000000000000" pitchFamily="50" charset="-79"/>
                <a:cs typeface="Simpler Black" panose="00000A00000000000000" pitchFamily="50" charset="-79"/>
              </a:rPr>
              <a:t>ביומימיקרי</a:t>
            </a:r>
            <a:br>
              <a:rPr lang="he-IL" sz="8800" dirty="0">
                <a:solidFill>
                  <a:schemeClr val="bg1"/>
                </a:solidFill>
                <a:latin typeface="Simpler Black" panose="00000A00000000000000" pitchFamily="50" charset="-79"/>
                <a:cs typeface="Simpler Black" panose="00000A00000000000000" pitchFamily="50" charset="-79"/>
              </a:rPr>
            </a:br>
            <a:r>
              <a:rPr lang="he-IL" sz="8800" dirty="0">
                <a:solidFill>
                  <a:schemeClr val="bg1"/>
                </a:solidFill>
                <a:latin typeface="Simpler Black" panose="00000A00000000000000" pitchFamily="50" charset="-79"/>
                <a:cs typeface="Simpler Black" panose="00000A00000000000000" pitchFamily="50" charset="-79"/>
              </a:rPr>
              <a:t>והשראה מהטבע</a:t>
            </a:r>
            <a:endParaRPr lang="he-IL" sz="4900" dirty="0">
              <a:solidFill>
                <a:schemeClr val="bg1"/>
              </a:solidFill>
              <a:latin typeface="Simpler Black" panose="00000A00000000000000" pitchFamily="50" charset="-79"/>
              <a:cs typeface="Simpler Black" panose="00000A00000000000000" pitchFamily="50" charset="-79"/>
            </a:endParaRPr>
          </a:p>
        </p:txBody>
      </p:sp>
      <p:sp>
        <p:nvSpPr>
          <p:cNvPr id="6" name="TextBox 5"/>
          <p:cNvSpPr txBox="1"/>
          <p:nvPr/>
        </p:nvSpPr>
        <p:spPr>
          <a:xfrm>
            <a:off x="1623909" y="6373641"/>
            <a:ext cx="2036711" cy="307777"/>
          </a:xfrm>
          <a:prstGeom prst="rect">
            <a:avLst/>
          </a:prstGeom>
          <a:noFill/>
        </p:spPr>
        <p:txBody>
          <a:bodyPr wrap="none" rtlCol="1">
            <a:spAutoFit/>
          </a:bodyPr>
          <a:lstStyle/>
          <a:p>
            <a:r>
              <a:rPr lang="he-IL" sz="1400" dirty="0">
                <a:latin typeface="Segoe UI Semilight" panose="020B0402040204020203" pitchFamily="34" charset="0"/>
                <a:cs typeface="Segoe UI Semilight" panose="020B0402040204020203" pitchFamily="34" charset="0"/>
              </a:rPr>
              <a:t>צילום: </a:t>
            </a:r>
            <a:r>
              <a:rPr lang="en-US" sz="1400" dirty="0">
                <a:latin typeface="Segoe UI Semilight" panose="020B0402040204020203" pitchFamily="34" charset="0"/>
                <a:cs typeface="Segoe UI Semilight" panose="020B0402040204020203" pitchFamily="34" charset="0"/>
              </a:rPr>
              <a:t>Flickr, 55Laney69 </a:t>
            </a:r>
            <a:endParaRPr lang="he-IL" sz="1400" dirty="0">
              <a:latin typeface="Segoe UI Semilight" panose="020B0402040204020203" pitchFamily="34" charset="0"/>
              <a:cs typeface="Segoe UI Semilight" panose="020B0402040204020203" pitchFamily="34" charset="0"/>
            </a:endParaRPr>
          </a:p>
        </p:txBody>
      </p:sp>
      <p:pic>
        <p:nvPicPr>
          <p:cNvPr id="7" name="Picture 3">
            <a:extLst>
              <a:ext uri="{FF2B5EF4-FFF2-40B4-BE49-F238E27FC236}">
                <a16:creationId xmlns:a16="http://schemas.microsoft.com/office/drawing/2014/main" id="{68D86EC0-7F0A-4A58-8B94-FA3A501298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5753" y="-633093"/>
            <a:ext cx="3878986" cy="7606150"/>
          </a:xfrm>
          <a:prstGeom prst="rect">
            <a:avLst/>
          </a:prstGeom>
        </p:spPr>
      </p:pic>
      <p:sp>
        <p:nvSpPr>
          <p:cNvPr id="3" name="Slide Number Placeholder 2">
            <a:extLst>
              <a:ext uri="{FF2B5EF4-FFF2-40B4-BE49-F238E27FC236}">
                <a16:creationId xmlns:a16="http://schemas.microsoft.com/office/drawing/2014/main" id="{B06B952D-24CF-4520-9DD4-FCD1EF9C6DF6}"/>
              </a:ext>
            </a:extLst>
          </p:cNvPr>
          <p:cNvSpPr>
            <a:spLocks noGrp="1"/>
          </p:cNvSpPr>
          <p:nvPr>
            <p:ph type="sldNum" sz="quarter" idx="12"/>
          </p:nvPr>
        </p:nvSpPr>
        <p:spPr/>
        <p:txBody>
          <a:bodyPr/>
          <a:lstStyle/>
          <a:p>
            <a:r>
              <a:rPr lang="en-US" dirty="0"/>
              <a:t>1</a:t>
            </a:r>
            <a:endParaRPr lang="he-IL" dirty="0"/>
          </a:p>
        </p:txBody>
      </p:sp>
    </p:spTree>
    <p:extLst>
      <p:ext uri="{BB962C8B-B14F-4D97-AF65-F5344CB8AC3E}">
        <p14:creationId xmlns:p14="http://schemas.microsoft.com/office/powerpoint/2010/main" val="1700394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ABA2DEBC-95CE-4177-A90E-590BE0A50E05}"/>
              </a:ext>
            </a:extLst>
          </p:cNvPr>
          <p:cNvSpPr/>
          <p:nvPr/>
        </p:nvSpPr>
        <p:spPr>
          <a:xfrm rot="2486411">
            <a:off x="-3143844" y="6568682"/>
            <a:ext cx="15613996" cy="4079156"/>
          </a:xfrm>
          <a:custGeom>
            <a:avLst/>
            <a:gdLst/>
            <a:ahLst/>
            <a:cxnLst/>
            <a:rect l="l" t="t" r="r" b="b"/>
            <a:pathLst>
              <a:path w="15613996" h="4079156">
                <a:moveTo>
                  <a:pt x="0" y="0"/>
                </a:moveTo>
                <a:lnTo>
                  <a:pt x="15613996" y="0"/>
                </a:lnTo>
                <a:lnTo>
                  <a:pt x="15613996" y="4079157"/>
                </a:lnTo>
                <a:lnTo>
                  <a:pt x="0" y="4079157"/>
                </a:lnTo>
                <a:lnTo>
                  <a:pt x="0" y="0"/>
                </a:lnTo>
                <a:close/>
              </a:path>
            </a:pathLst>
          </a:custGeom>
          <a:blipFill>
            <a:blip r:embed="rId3">
              <a:alphaModFix amt="4000"/>
              <a:extLst>
                <a:ext uri="{96DAC541-7B7A-43D3-8B79-37D633B846F1}">
                  <asvg:svgBlip xmlns:asvg="http://schemas.microsoft.com/office/drawing/2016/SVG/main" r:embed="rId4"/>
                </a:ext>
              </a:extLst>
            </a:blip>
            <a:stretch>
              <a:fillRect/>
            </a:stretch>
          </a:blipFill>
        </p:spPr>
        <p:txBody>
          <a:bodyPr/>
          <a:lstStyle/>
          <a:p>
            <a:endParaRPr lang="en-IL"/>
          </a:p>
        </p:txBody>
      </p:sp>
      <p:pic>
        <p:nvPicPr>
          <p:cNvPr id="21" name="Picture 20">
            <a:extLst>
              <a:ext uri="{FF2B5EF4-FFF2-40B4-BE49-F238E27FC236}">
                <a16:creationId xmlns:a16="http://schemas.microsoft.com/office/drawing/2014/main" id="{A453390A-D03E-4444-8480-2A0F5408994C}"/>
              </a:ext>
            </a:extLst>
          </p:cNvPr>
          <p:cNvPicPr>
            <a:picLocks noChangeAspect="1"/>
          </p:cNvPicPr>
          <p:nvPr/>
        </p:nvPicPr>
        <p:blipFill rotWithShape="1">
          <a:blip r:embed="rId5"/>
          <a:srcRect l="23032" r="14249"/>
          <a:stretch/>
        </p:blipFill>
        <p:spPr>
          <a:xfrm>
            <a:off x="326482" y="3203807"/>
            <a:ext cx="1574335" cy="1411956"/>
          </a:xfrm>
          <a:prstGeom prst="roundRect">
            <a:avLst/>
          </a:prstGeom>
          <a:solidFill>
            <a:srgbClr val="FFFFFF">
              <a:shade val="85000"/>
            </a:srgbClr>
          </a:solidFill>
          <a:ln w="142875">
            <a:solidFill>
              <a:srgbClr val="1F4E79"/>
            </a:solidFill>
          </a:ln>
          <a:effectLst/>
        </p:spPr>
      </p:pic>
      <p:sp>
        <p:nvSpPr>
          <p:cNvPr id="8" name="Freeform 31">
            <a:extLst>
              <a:ext uri="{FF2B5EF4-FFF2-40B4-BE49-F238E27FC236}">
                <a16:creationId xmlns:a16="http://schemas.microsoft.com/office/drawing/2014/main" id="{61F31EE5-D1EF-40F2-B221-CDB9F32BDE08}"/>
              </a:ext>
            </a:extLst>
          </p:cNvPr>
          <p:cNvSpPr/>
          <p:nvPr/>
        </p:nvSpPr>
        <p:spPr>
          <a:xfrm rot="10800000">
            <a:off x="1567543" y="542498"/>
            <a:ext cx="9056914" cy="726845"/>
          </a:xfrm>
          <a:custGeom>
            <a:avLst/>
            <a:gdLst/>
            <a:ahLst/>
            <a:cxnLst/>
            <a:rect l="l" t="t" r="r" b="b"/>
            <a:pathLst>
              <a:path w="1418370" h="180642">
                <a:moveTo>
                  <a:pt x="90321" y="0"/>
                </a:moveTo>
                <a:lnTo>
                  <a:pt x="1328049" y="0"/>
                </a:lnTo>
                <a:cubicBezTo>
                  <a:pt x="1377932" y="0"/>
                  <a:pt x="1418370" y="40438"/>
                  <a:pt x="1418370" y="90321"/>
                </a:cubicBezTo>
                <a:lnTo>
                  <a:pt x="1418370" y="90321"/>
                </a:lnTo>
                <a:cubicBezTo>
                  <a:pt x="1418370" y="114276"/>
                  <a:pt x="1408854" y="137249"/>
                  <a:pt x="1391916" y="154188"/>
                </a:cubicBezTo>
                <a:cubicBezTo>
                  <a:pt x="1374977" y="171126"/>
                  <a:pt x="1352004" y="180642"/>
                  <a:pt x="1328049" y="180642"/>
                </a:cubicBezTo>
                <a:lnTo>
                  <a:pt x="90321" y="180642"/>
                </a:lnTo>
                <a:cubicBezTo>
                  <a:pt x="40438" y="180642"/>
                  <a:pt x="0" y="140204"/>
                  <a:pt x="0" y="90321"/>
                </a:cubicBezTo>
                <a:lnTo>
                  <a:pt x="0" y="90321"/>
                </a:lnTo>
                <a:cubicBezTo>
                  <a:pt x="0" y="40438"/>
                  <a:pt x="40438" y="0"/>
                  <a:pt x="90321" y="0"/>
                </a:cubicBezTo>
                <a:close/>
              </a:path>
            </a:pathLst>
          </a:custGeom>
          <a:noFill/>
        </p:spPr>
        <p:txBody>
          <a:bodyPr/>
          <a:lstStyle/>
          <a:p>
            <a:endParaRPr lang="en-IL"/>
          </a:p>
        </p:txBody>
      </p:sp>
      <p:sp>
        <p:nvSpPr>
          <p:cNvPr id="3" name="Slide Number Placeholder 2">
            <a:extLst>
              <a:ext uri="{FF2B5EF4-FFF2-40B4-BE49-F238E27FC236}">
                <a16:creationId xmlns:a16="http://schemas.microsoft.com/office/drawing/2014/main" id="{B37D8BDF-E07D-4D0F-8B87-0438D44EAEE1}"/>
              </a:ext>
            </a:extLst>
          </p:cNvPr>
          <p:cNvSpPr>
            <a:spLocks noGrp="1"/>
          </p:cNvSpPr>
          <p:nvPr>
            <p:ph type="sldNum" sz="quarter" idx="12"/>
          </p:nvPr>
        </p:nvSpPr>
        <p:spPr/>
        <p:txBody>
          <a:bodyPr/>
          <a:lstStyle/>
          <a:p>
            <a:fld id="{031B56D8-AA3C-4AB4-B32B-055D4EBFAE03}" type="slidenum">
              <a:rPr lang="he-IL" smtClean="0"/>
              <a:t>10</a:t>
            </a:fld>
            <a:endParaRPr lang="he-IL"/>
          </a:p>
        </p:txBody>
      </p:sp>
      <p:sp>
        <p:nvSpPr>
          <p:cNvPr id="12" name="TextBox 11">
            <a:extLst>
              <a:ext uri="{FF2B5EF4-FFF2-40B4-BE49-F238E27FC236}">
                <a16:creationId xmlns:a16="http://schemas.microsoft.com/office/drawing/2014/main" id="{30545BFC-BB8F-4F6D-B50A-0F83AD782279}"/>
              </a:ext>
            </a:extLst>
          </p:cNvPr>
          <p:cNvSpPr txBox="1"/>
          <p:nvPr/>
        </p:nvSpPr>
        <p:spPr>
          <a:xfrm>
            <a:off x="3165972" y="1676167"/>
            <a:ext cx="7388352" cy="830997"/>
          </a:xfrm>
          <a:prstGeom prst="rect">
            <a:avLst/>
          </a:prstGeom>
          <a:noFill/>
        </p:spPr>
        <p:txBody>
          <a:bodyPr wrap="square">
            <a:spAutoFit/>
          </a:bodyPr>
          <a:lstStyle/>
          <a:p>
            <a:pPr marL="0" indent="0" algn="r" rtl="1">
              <a:buNone/>
            </a:pPr>
            <a:r>
              <a:rPr lang="he-IL" sz="2400" b="1" dirty="0">
                <a:latin typeface="Simpler Light" panose="00000500000000000000" pitchFamily="50" charset="-79"/>
                <a:cs typeface="Simpler Light" panose="00000500000000000000" pitchFamily="50" charset="-79"/>
              </a:rPr>
              <a:t>האתגר:</a:t>
            </a:r>
          </a:p>
          <a:p>
            <a:pPr marL="0" indent="0" algn="r" rtl="1">
              <a:buNone/>
            </a:pPr>
            <a:r>
              <a:rPr lang="he-IL" sz="2400" dirty="0">
                <a:latin typeface="Simpler Light" panose="00000500000000000000" pitchFamily="50" charset="-79"/>
                <a:cs typeface="Simpler Light" panose="00000500000000000000" pitchFamily="50" charset="-79"/>
              </a:rPr>
              <a:t>פיתוח רובוט לצורכי חילוץ והצלה</a:t>
            </a:r>
          </a:p>
        </p:txBody>
      </p:sp>
      <p:pic>
        <p:nvPicPr>
          <p:cNvPr id="18" name="Picture 2" descr="http://earthweb.tau.ac.il/sites/default/files/styles/panopoly_image_full/public/general/locust_in_eilat_by_nivs_flickr.jpg?itok=K3VuFt_i">
            <a:extLst>
              <a:ext uri="{FF2B5EF4-FFF2-40B4-BE49-F238E27FC236}">
                <a16:creationId xmlns:a16="http://schemas.microsoft.com/office/drawing/2014/main" id="{390CC24E-7743-46B3-A145-667D6C02A65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2854"/>
          <a:stretch/>
        </p:blipFill>
        <p:spPr bwMode="auto">
          <a:xfrm>
            <a:off x="2867263" y="3236546"/>
            <a:ext cx="1628466" cy="1407240"/>
          </a:xfrm>
          <a:prstGeom prst="roundRect">
            <a:avLst/>
          </a:prstGeom>
          <a:solidFill>
            <a:srgbClr val="FFFFFF">
              <a:shade val="85000"/>
            </a:srgbClr>
          </a:solidFill>
          <a:ln w="142875">
            <a:solidFill>
              <a:srgbClr val="1F4E79"/>
            </a:solidFill>
          </a:ln>
          <a:effectLst/>
        </p:spPr>
      </p:pic>
      <p:pic>
        <p:nvPicPr>
          <p:cNvPr id="19" name="Picture 2" descr="This item is an image">
            <a:extLst>
              <a:ext uri="{FF2B5EF4-FFF2-40B4-BE49-F238E27FC236}">
                <a16:creationId xmlns:a16="http://schemas.microsoft.com/office/drawing/2014/main" id="{C10654A1-36BA-44CB-BCF1-5C24BD4FD54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438" t="1788" r="19574" b="2509"/>
          <a:stretch/>
        </p:blipFill>
        <p:spPr bwMode="auto">
          <a:xfrm>
            <a:off x="2890806" y="1152845"/>
            <a:ext cx="1600631" cy="1409644"/>
          </a:xfrm>
          <a:prstGeom prst="roundRect">
            <a:avLst/>
          </a:prstGeom>
          <a:solidFill>
            <a:srgbClr val="FFFFFF">
              <a:shade val="85000"/>
            </a:srgbClr>
          </a:solidFill>
          <a:ln w="142875">
            <a:solidFill>
              <a:srgbClr val="1F4E79"/>
            </a:solidFill>
          </a:ln>
          <a:effectLst/>
        </p:spPr>
      </p:pic>
      <p:pic>
        <p:nvPicPr>
          <p:cNvPr id="22" name="Picture 2" descr="צילום: flickr, Mathias Appel">
            <a:extLst>
              <a:ext uri="{FF2B5EF4-FFF2-40B4-BE49-F238E27FC236}">
                <a16:creationId xmlns:a16="http://schemas.microsoft.com/office/drawing/2014/main" id="{D4C9909A-4977-437D-9C66-5D452799A22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767" r="11667"/>
          <a:stretch/>
        </p:blipFill>
        <p:spPr bwMode="auto">
          <a:xfrm>
            <a:off x="346370" y="5255637"/>
            <a:ext cx="1607540" cy="1373012"/>
          </a:xfrm>
          <a:prstGeom prst="roundRect">
            <a:avLst/>
          </a:prstGeom>
          <a:solidFill>
            <a:srgbClr val="FFFFFF">
              <a:shade val="85000"/>
            </a:srgbClr>
          </a:solidFill>
          <a:ln w="142875">
            <a:solidFill>
              <a:srgbClr val="1F4E79"/>
            </a:solidFill>
          </a:ln>
          <a:effectLst/>
        </p:spPr>
      </p:pic>
      <p:pic>
        <p:nvPicPr>
          <p:cNvPr id="24" name="Picture 4">
            <a:extLst>
              <a:ext uri="{FF2B5EF4-FFF2-40B4-BE49-F238E27FC236}">
                <a16:creationId xmlns:a16="http://schemas.microsoft.com/office/drawing/2014/main" id="{13E46071-0604-419A-ACC1-F8EE385CFB71}"/>
              </a:ext>
            </a:extLst>
          </p:cNvPr>
          <p:cNvPicPr>
            <a:picLocks noChangeAspect="1" noChangeArrowheads="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11818" r="10649"/>
          <a:stretch/>
        </p:blipFill>
        <p:spPr bwMode="auto">
          <a:xfrm>
            <a:off x="2854454" y="5255637"/>
            <a:ext cx="1628466" cy="1377499"/>
          </a:xfrm>
          <a:prstGeom prst="roundRect">
            <a:avLst/>
          </a:prstGeom>
          <a:solidFill>
            <a:srgbClr val="FFFFFF">
              <a:shade val="85000"/>
            </a:srgbClr>
          </a:solidFill>
          <a:ln w="142875">
            <a:solidFill>
              <a:schemeClr val="accent1">
                <a:lumMod val="50000"/>
              </a:schemeClr>
            </a:solidFill>
          </a:ln>
          <a:effectLst/>
        </p:spPr>
      </p:pic>
      <p:pic>
        <p:nvPicPr>
          <p:cNvPr id="26" name="Picture 2" descr=" Hemidactylus turcicus. מקור: EOL Images, catherinemorrison29">
            <a:extLst>
              <a:ext uri="{FF2B5EF4-FFF2-40B4-BE49-F238E27FC236}">
                <a16:creationId xmlns:a16="http://schemas.microsoft.com/office/drawing/2014/main" id="{FC768A75-FA99-4F4D-AF65-634BB604509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014" r="15332" b="1014"/>
          <a:stretch/>
        </p:blipFill>
        <p:spPr bwMode="auto">
          <a:xfrm flipH="1">
            <a:off x="385816" y="1187773"/>
            <a:ext cx="1515001" cy="1407240"/>
          </a:xfrm>
          <a:prstGeom prst="roundRect">
            <a:avLst/>
          </a:prstGeom>
          <a:solidFill>
            <a:srgbClr val="FFFFFF">
              <a:shade val="85000"/>
            </a:srgbClr>
          </a:solidFill>
          <a:ln w="142875">
            <a:solidFill>
              <a:srgbClr val="1F4E79"/>
            </a:solidFill>
          </a:ln>
          <a:effectLst/>
        </p:spPr>
      </p:pic>
      <p:sp>
        <p:nvSpPr>
          <p:cNvPr id="28" name="TextBox 27">
            <a:extLst>
              <a:ext uri="{FF2B5EF4-FFF2-40B4-BE49-F238E27FC236}">
                <a16:creationId xmlns:a16="http://schemas.microsoft.com/office/drawing/2014/main" id="{8BEB13AC-339A-4415-8D7F-63A5030F797A}"/>
              </a:ext>
            </a:extLst>
          </p:cNvPr>
          <p:cNvSpPr txBox="1"/>
          <p:nvPr/>
        </p:nvSpPr>
        <p:spPr>
          <a:xfrm>
            <a:off x="351296" y="4794417"/>
            <a:ext cx="1408864" cy="369332"/>
          </a:xfrm>
          <a:prstGeom prst="rect">
            <a:avLst/>
          </a:prstGeom>
          <a:noFill/>
        </p:spPr>
        <p:txBody>
          <a:bodyPr wrap="square">
            <a:spAutoFit/>
          </a:bodyPr>
          <a:lstStyle/>
          <a:p>
            <a:pPr algn="r" rtl="1"/>
            <a:r>
              <a:rPr lang="he-IL" b="1" dirty="0">
                <a:cs typeface="Calibri Light" panose="020F0302020204030204" pitchFamily="34" charset="0"/>
              </a:rPr>
              <a:t>עור של לוטרה</a:t>
            </a:r>
          </a:p>
        </p:txBody>
      </p:sp>
      <p:sp>
        <p:nvSpPr>
          <p:cNvPr id="29" name="TextBox 28">
            <a:extLst>
              <a:ext uri="{FF2B5EF4-FFF2-40B4-BE49-F238E27FC236}">
                <a16:creationId xmlns:a16="http://schemas.microsoft.com/office/drawing/2014/main" id="{0E3E62CB-3AC6-44A0-A3E9-3BC033C88206}"/>
              </a:ext>
            </a:extLst>
          </p:cNvPr>
          <p:cNvSpPr txBox="1"/>
          <p:nvPr/>
        </p:nvSpPr>
        <p:spPr>
          <a:xfrm>
            <a:off x="3082573" y="4785626"/>
            <a:ext cx="1408864" cy="369332"/>
          </a:xfrm>
          <a:prstGeom prst="rect">
            <a:avLst/>
          </a:prstGeom>
          <a:noFill/>
        </p:spPr>
        <p:txBody>
          <a:bodyPr wrap="square">
            <a:spAutoFit/>
          </a:bodyPr>
          <a:lstStyle/>
          <a:p>
            <a:r>
              <a:rPr lang="he-IL" b="1" dirty="0">
                <a:cs typeface="Calibri Light" panose="020F0302020204030204" pitchFamily="34" charset="0"/>
              </a:rPr>
              <a:t>עור של כריש</a:t>
            </a:r>
          </a:p>
        </p:txBody>
      </p:sp>
      <p:sp>
        <p:nvSpPr>
          <p:cNvPr id="31" name="TextBox 30">
            <a:extLst>
              <a:ext uri="{FF2B5EF4-FFF2-40B4-BE49-F238E27FC236}">
                <a16:creationId xmlns:a16="http://schemas.microsoft.com/office/drawing/2014/main" id="{C8DEF682-BEF4-49E3-A3A7-0C48C7100B54}"/>
              </a:ext>
            </a:extLst>
          </p:cNvPr>
          <p:cNvSpPr txBox="1"/>
          <p:nvPr/>
        </p:nvSpPr>
        <p:spPr>
          <a:xfrm>
            <a:off x="2780731" y="2791177"/>
            <a:ext cx="1759540" cy="369332"/>
          </a:xfrm>
          <a:prstGeom prst="rect">
            <a:avLst/>
          </a:prstGeom>
          <a:noFill/>
        </p:spPr>
        <p:txBody>
          <a:bodyPr wrap="square">
            <a:spAutoFit/>
          </a:bodyPr>
          <a:lstStyle/>
          <a:p>
            <a:pPr algn="r" rtl="1"/>
            <a:r>
              <a:rPr lang="he-IL" b="1" dirty="0">
                <a:cs typeface="Calibri Light" panose="020F0302020204030204" pitchFamily="34" charset="0"/>
              </a:rPr>
              <a:t>תעופת נחיל ארבה</a:t>
            </a:r>
          </a:p>
        </p:txBody>
      </p:sp>
      <p:sp>
        <p:nvSpPr>
          <p:cNvPr id="32" name="TextBox 31">
            <a:extLst>
              <a:ext uri="{FF2B5EF4-FFF2-40B4-BE49-F238E27FC236}">
                <a16:creationId xmlns:a16="http://schemas.microsoft.com/office/drawing/2014/main" id="{4A62B1AC-1441-44C6-9B82-2273EF2807D6}"/>
              </a:ext>
            </a:extLst>
          </p:cNvPr>
          <p:cNvSpPr txBox="1"/>
          <p:nvPr/>
        </p:nvSpPr>
        <p:spPr>
          <a:xfrm>
            <a:off x="2723380" y="685444"/>
            <a:ext cx="1759540" cy="369332"/>
          </a:xfrm>
          <a:prstGeom prst="rect">
            <a:avLst/>
          </a:prstGeom>
          <a:noFill/>
        </p:spPr>
        <p:txBody>
          <a:bodyPr wrap="square">
            <a:spAutoFit/>
          </a:bodyPr>
          <a:lstStyle/>
          <a:p>
            <a:pPr algn="r" rtl="1"/>
            <a:r>
              <a:rPr lang="he-IL" b="1" dirty="0">
                <a:cs typeface="Calibri Light" panose="020F0302020204030204" pitchFamily="34" charset="0"/>
              </a:rPr>
              <a:t>תנועת נחשים</a:t>
            </a:r>
          </a:p>
        </p:txBody>
      </p:sp>
      <p:sp>
        <p:nvSpPr>
          <p:cNvPr id="33" name="TextBox 32">
            <a:extLst>
              <a:ext uri="{FF2B5EF4-FFF2-40B4-BE49-F238E27FC236}">
                <a16:creationId xmlns:a16="http://schemas.microsoft.com/office/drawing/2014/main" id="{AB19AF97-234E-4F8D-9A5E-1FE4DA605632}"/>
              </a:ext>
            </a:extLst>
          </p:cNvPr>
          <p:cNvSpPr txBox="1"/>
          <p:nvPr/>
        </p:nvSpPr>
        <p:spPr>
          <a:xfrm>
            <a:off x="-90347" y="700360"/>
            <a:ext cx="2480973" cy="369332"/>
          </a:xfrm>
          <a:prstGeom prst="rect">
            <a:avLst/>
          </a:prstGeom>
          <a:noFill/>
        </p:spPr>
        <p:txBody>
          <a:bodyPr wrap="square">
            <a:spAutoFit/>
          </a:bodyPr>
          <a:lstStyle/>
          <a:p>
            <a:pPr algn="r" rtl="1"/>
            <a:r>
              <a:rPr lang="he-IL" b="1" dirty="0">
                <a:cs typeface="Calibri Light" panose="020F0302020204030204" pitchFamily="34" charset="0"/>
              </a:rPr>
              <a:t>כריות ההצמדה של שממיות</a:t>
            </a:r>
            <a:r>
              <a:rPr lang="he-IL" b="1" dirty="0">
                <a:solidFill>
                  <a:schemeClr val="bg1"/>
                </a:solidFill>
                <a:effectLst>
                  <a:outerShdw blurRad="38100" dist="38100" dir="2700000" algn="tl">
                    <a:srgbClr val="000000">
                      <a:alpha val="43137"/>
                    </a:srgbClr>
                  </a:outerShdw>
                </a:effectLst>
                <a:cs typeface="Calibri Light" panose="020F0302020204030204" pitchFamily="34" charset="0"/>
              </a:rPr>
              <a:t> </a:t>
            </a:r>
            <a:endParaRPr lang="he-IL" dirty="0"/>
          </a:p>
        </p:txBody>
      </p:sp>
      <p:sp>
        <p:nvSpPr>
          <p:cNvPr id="23" name="TextBox 22">
            <a:extLst>
              <a:ext uri="{FF2B5EF4-FFF2-40B4-BE49-F238E27FC236}">
                <a16:creationId xmlns:a16="http://schemas.microsoft.com/office/drawing/2014/main" id="{31895BFF-BACB-49A7-9D5A-4AC868BF4EC9}"/>
              </a:ext>
            </a:extLst>
          </p:cNvPr>
          <p:cNvSpPr txBox="1"/>
          <p:nvPr/>
        </p:nvSpPr>
        <p:spPr>
          <a:xfrm>
            <a:off x="-392674" y="2745148"/>
            <a:ext cx="2346584" cy="369332"/>
          </a:xfrm>
          <a:prstGeom prst="rect">
            <a:avLst/>
          </a:prstGeom>
          <a:noFill/>
        </p:spPr>
        <p:txBody>
          <a:bodyPr wrap="square">
            <a:spAutoFit/>
          </a:bodyPr>
          <a:lstStyle/>
          <a:p>
            <a:pPr algn="r" rtl="1"/>
            <a:r>
              <a:rPr lang="he-IL" b="1" dirty="0">
                <a:cs typeface="Calibri Light" panose="020F0302020204030204" pitchFamily="34" charset="0"/>
              </a:rPr>
              <a:t>עלי צמחים דוחי מים</a:t>
            </a:r>
          </a:p>
        </p:txBody>
      </p:sp>
      <p:pic>
        <p:nvPicPr>
          <p:cNvPr id="25" name="Picture 4" descr="https://upload.wikimedia.org/wikipedia/commons/6/65/September_11_Photo_Montage.jpg">
            <a:extLst>
              <a:ext uri="{FF2B5EF4-FFF2-40B4-BE49-F238E27FC236}">
                <a16:creationId xmlns:a16="http://schemas.microsoft.com/office/drawing/2014/main" id="{AF8B5A09-733B-4866-8CB5-FF623680ADC9}"/>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9397" r="8481" b="55902"/>
          <a:stretch/>
        </p:blipFill>
        <p:spPr bwMode="auto">
          <a:xfrm>
            <a:off x="6859512" y="2718546"/>
            <a:ext cx="3694812" cy="3418125"/>
          </a:xfrm>
          <a:prstGeom prst="roundRect">
            <a:avLst/>
          </a:prstGeom>
          <a:noFill/>
          <a:extLst>
            <a:ext uri="{909E8E84-426E-40DD-AFC4-6F175D3DCCD1}">
              <a14:hiddenFill xmlns:a14="http://schemas.microsoft.com/office/drawing/2010/main">
                <a:solidFill>
                  <a:srgbClr val="FFFFFF"/>
                </a:solidFill>
              </a14:hiddenFill>
            </a:ext>
          </a:extLst>
        </p:spPr>
      </p:pic>
      <p:sp>
        <p:nvSpPr>
          <p:cNvPr id="27" name="Title 1">
            <a:extLst>
              <a:ext uri="{FF2B5EF4-FFF2-40B4-BE49-F238E27FC236}">
                <a16:creationId xmlns:a16="http://schemas.microsoft.com/office/drawing/2014/main" id="{FBF834BE-8271-43DE-9F1E-099EC452E03D}"/>
              </a:ext>
            </a:extLst>
          </p:cNvPr>
          <p:cNvSpPr>
            <a:spLocks noGrp="1"/>
          </p:cNvSpPr>
          <p:nvPr>
            <p:ph type="title"/>
          </p:nvPr>
        </p:nvSpPr>
        <p:spPr>
          <a:xfrm>
            <a:off x="518616" y="365126"/>
            <a:ext cx="10105842" cy="999218"/>
          </a:xfrm>
        </p:spPr>
        <p:txBody>
          <a:bodyPr>
            <a:noAutofit/>
          </a:bodyPr>
          <a:lstStyle/>
          <a:p>
            <a:r>
              <a:rPr lang="he-IL" sz="3600" b="1" dirty="0">
                <a:latin typeface="Simpler Black" panose="00000A00000000000000" pitchFamily="50" charset="-79"/>
                <a:cs typeface="Simpler Black" panose="00000A00000000000000" pitchFamily="50" charset="-79"/>
              </a:rPr>
              <a:t>משימה: התאימו אתגר </a:t>
            </a:r>
            <a:br>
              <a:rPr lang="he-IL" sz="3600" b="1" dirty="0">
                <a:latin typeface="Simpler Black" panose="00000A00000000000000" pitchFamily="50" charset="-79"/>
                <a:cs typeface="Simpler Black" panose="00000A00000000000000" pitchFamily="50" charset="-79"/>
              </a:rPr>
            </a:br>
            <a:r>
              <a:rPr lang="he-IL" sz="3600" b="1" dirty="0">
                <a:latin typeface="Simpler Black" panose="00000A00000000000000" pitchFamily="50" charset="-79"/>
                <a:cs typeface="Simpler Black" panose="00000A00000000000000" pitchFamily="50" charset="-79"/>
              </a:rPr>
              <a:t>לפתרון מהטבע!</a:t>
            </a:r>
          </a:p>
        </p:txBody>
      </p:sp>
      <p:sp>
        <p:nvSpPr>
          <p:cNvPr id="30" name="TextBox 29">
            <a:extLst>
              <a:ext uri="{FF2B5EF4-FFF2-40B4-BE49-F238E27FC236}">
                <a16:creationId xmlns:a16="http://schemas.microsoft.com/office/drawing/2014/main" id="{8367AB82-32EE-4112-B247-49954131D02A}"/>
              </a:ext>
            </a:extLst>
          </p:cNvPr>
          <p:cNvSpPr txBox="1"/>
          <p:nvPr/>
        </p:nvSpPr>
        <p:spPr>
          <a:xfrm>
            <a:off x="271032" y="223779"/>
            <a:ext cx="7388352" cy="461665"/>
          </a:xfrm>
          <a:prstGeom prst="rect">
            <a:avLst/>
          </a:prstGeom>
          <a:noFill/>
        </p:spPr>
        <p:txBody>
          <a:bodyPr wrap="square">
            <a:spAutoFit/>
          </a:bodyPr>
          <a:lstStyle/>
          <a:p>
            <a:pPr marL="0" indent="0">
              <a:buNone/>
            </a:pPr>
            <a:r>
              <a:rPr lang="he-IL" sz="2400" b="1" dirty="0">
                <a:solidFill>
                  <a:srgbClr val="1F4E79"/>
                </a:solidFill>
                <a:latin typeface="SimplerPro Black" panose="00000A00000000000000" pitchFamily="2" charset="-79"/>
                <a:cs typeface="SimplerPro Black" panose="00000A00000000000000" pitchFamily="2" charset="-79"/>
              </a:rPr>
              <a:t>מי מהם היה ההשראה לפתרון?</a:t>
            </a:r>
          </a:p>
        </p:txBody>
      </p:sp>
    </p:spTree>
    <p:extLst>
      <p:ext uri="{BB962C8B-B14F-4D97-AF65-F5344CB8AC3E}">
        <p14:creationId xmlns:p14="http://schemas.microsoft.com/office/powerpoint/2010/main" val="179815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4000" fill="hold" nodeType="click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ABA2DEBC-95CE-4177-A90E-590BE0A50E05}"/>
              </a:ext>
            </a:extLst>
          </p:cNvPr>
          <p:cNvSpPr/>
          <p:nvPr/>
        </p:nvSpPr>
        <p:spPr>
          <a:xfrm rot="2486411">
            <a:off x="-3143844" y="6568682"/>
            <a:ext cx="15613996" cy="4079156"/>
          </a:xfrm>
          <a:custGeom>
            <a:avLst/>
            <a:gdLst/>
            <a:ahLst/>
            <a:cxnLst/>
            <a:rect l="l" t="t" r="r" b="b"/>
            <a:pathLst>
              <a:path w="15613996" h="4079156">
                <a:moveTo>
                  <a:pt x="0" y="0"/>
                </a:moveTo>
                <a:lnTo>
                  <a:pt x="15613996" y="0"/>
                </a:lnTo>
                <a:lnTo>
                  <a:pt x="15613996" y="4079157"/>
                </a:lnTo>
                <a:lnTo>
                  <a:pt x="0" y="4079157"/>
                </a:lnTo>
                <a:lnTo>
                  <a:pt x="0" y="0"/>
                </a:lnTo>
                <a:close/>
              </a:path>
            </a:pathLst>
          </a:custGeom>
          <a:blipFill>
            <a:blip r:embed="rId3">
              <a:alphaModFix amt="4000"/>
              <a:extLst>
                <a:ext uri="{96DAC541-7B7A-43D3-8B79-37D633B846F1}">
                  <asvg:svgBlip xmlns:asvg="http://schemas.microsoft.com/office/drawing/2016/SVG/main" r:embed="rId4"/>
                </a:ext>
              </a:extLst>
            </a:blip>
            <a:stretch>
              <a:fillRect/>
            </a:stretch>
          </a:blipFill>
        </p:spPr>
        <p:txBody>
          <a:bodyPr/>
          <a:lstStyle/>
          <a:p>
            <a:endParaRPr lang="en-IL"/>
          </a:p>
        </p:txBody>
      </p:sp>
      <p:sp>
        <p:nvSpPr>
          <p:cNvPr id="27" name="Freeform 16">
            <a:extLst>
              <a:ext uri="{FF2B5EF4-FFF2-40B4-BE49-F238E27FC236}">
                <a16:creationId xmlns:a16="http://schemas.microsoft.com/office/drawing/2014/main" id="{A67DB7C3-9141-4DB9-83CF-5BD2FDD6C9F0}"/>
              </a:ext>
            </a:extLst>
          </p:cNvPr>
          <p:cNvSpPr/>
          <p:nvPr/>
        </p:nvSpPr>
        <p:spPr>
          <a:xfrm>
            <a:off x="2809398" y="1033037"/>
            <a:ext cx="1695956" cy="1622541"/>
          </a:xfrm>
          <a:prstGeom prst="roundRect">
            <a:avLst/>
          </a:prstGeom>
          <a:blipFill>
            <a:blip r:embed="rId5"/>
            <a:stretch>
              <a:fillRect l="-76060" t="-22431" r="-82298" b="-55549"/>
            </a:stretch>
          </a:blipFill>
          <a:ln w="111125">
            <a:solidFill>
              <a:srgbClr val="1F4E79"/>
            </a:solidFill>
          </a:ln>
        </p:spPr>
        <p:txBody>
          <a:bodyPr/>
          <a:lstStyle/>
          <a:p>
            <a:endParaRPr lang="en-IL"/>
          </a:p>
        </p:txBody>
      </p:sp>
      <p:pic>
        <p:nvPicPr>
          <p:cNvPr id="21" name="Picture 20">
            <a:extLst>
              <a:ext uri="{FF2B5EF4-FFF2-40B4-BE49-F238E27FC236}">
                <a16:creationId xmlns:a16="http://schemas.microsoft.com/office/drawing/2014/main" id="{A453390A-D03E-4444-8480-2A0F5408994C}"/>
              </a:ext>
            </a:extLst>
          </p:cNvPr>
          <p:cNvPicPr>
            <a:picLocks noChangeAspect="1"/>
          </p:cNvPicPr>
          <p:nvPr/>
        </p:nvPicPr>
        <p:blipFill rotWithShape="1">
          <a:blip r:embed="rId6"/>
          <a:srcRect l="23032" r="14249"/>
          <a:stretch/>
        </p:blipFill>
        <p:spPr>
          <a:xfrm>
            <a:off x="326482" y="3174928"/>
            <a:ext cx="1574335" cy="1411956"/>
          </a:xfrm>
          <a:prstGeom prst="roundRect">
            <a:avLst/>
          </a:prstGeom>
          <a:solidFill>
            <a:srgbClr val="FFFFFF">
              <a:shade val="85000"/>
            </a:srgbClr>
          </a:solidFill>
          <a:ln w="142875">
            <a:solidFill>
              <a:srgbClr val="1F4E79"/>
            </a:solidFill>
          </a:ln>
          <a:effectLst/>
        </p:spPr>
      </p:pic>
      <p:sp>
        <p:nvSpPr>
          <p:cNvPr id="8" name="Freeform 31">
            <a:extLst>
              <a:ext uri="{FF2B5EF4-FFF2-40B4-BE49-F238E27FC236}">
                <a16:creationId xmlns:a16="http://schemas.microsoft.com/office/drawing/2014/main" id="{61F31EE5-D1EF-40F2-B221-CDB9F32BDE08}"/>
              </a:ext>
            </a:extLst>
          </p:cNvPr>
          <p:cNvSpPr/>
          <p:nvPr/>
        </p:nvSpPr>
        <p:spPr>
          <a:xfrm rot="10800000">
            <a:off x="1567543" y="542498"/>
            <a:ext cx="9056914" cy="726845"/>
          </a:xfrm>
          <a:custGeom>
            <a:avLst/>
            <a:gdLst/>
            <a:ahLst/>
            <a:cxnLst/>
            <a:rect l="l" t="t" r="r" b="b"/>
            <a:pathLst>
              <a:path w="1418370" h="180642">
                <a:moveTo>
                  <a:pt x="90321" y="0"/>
                </a:moveTo>
                <a:lnTo>
                  <a:pt x="1328049" y="0"/>
                </a:lnTo>
                <a:cubicBezTo>
                  <a:pt x="1377932" y="0"/>
                  <a:pt x="1418370" y="40438"/>
                  <a:pt x="1418370" y="90321"/>
                </a:cubicBezTo>
                <a:lnTo>
                  <a:pt x="1418370" y="90321"/>
                </a:lnTo>
                <a:cubicBezTo>
                  <a:pt x="1418370" y="114276"/>
                  <a:pt x="1408854" y="137249"/>
                  <a:pt x="1391916" y="154188"/>
                </a:cubicBezTo>
                <a:cubicBezTo>
                  <a:pt x="1374977" y="171126"/>
                  <a:pt x="1352004" y="180642"/>
                  <a:pt x="1328049" y="180642"/>
                </a:cubicBezTo>
                <a:lnTo>
                  <a:pt x="90321" y="180642"/>
                </a:lnTo>
                <a:cubicBezTo>
                  <a:pt x="40438" y="180642"/>
                  <a:pt x="0" y="140204"/>
                  <a:pt x="0" y="90321"/>
                </a:cubicBezTo>
                <a:lnTo>
                  <a:pt x="0" y="90321"/>
                </a:lnTo>
                <a:cubicBezTo>
                  <a:pt x="0" y="40438"/>
                  <a:pt x="40438" y="0"/>
                  <a:pt x="90321" y="0"/>
                </a:cubicBezTo>
                <a:close/>
              </a:path>
            </a:pathLst>
          </a:custGeom>
          <a:noFill/>
        </p:spPr>
        <p:txBody>
          <a:bodyPr/>
          <a:lstStyle/>
          <a:p>
            <a:endParaRPr lang="en-IL"/>
          </a:p>
        </p:txBody>
      </p:sp>
      <p:sp>
        <p:nvSpPr>
          <p:cNvPr id="3" name="Slide Number Placeholder 2">
            <a:extLst>
              <a:ext uri="{FF2B5EF4-FFF2-40B4-BE49-F238E27FC236}">
                <a16:creationId xmlns:a16="http://schemas.microsoft.com/office/drawing/2014/main" id="{B37D8BDF-E07D-4D0F-8B87-0438D44EAEE1}"/>
              </a:ext>
            </a:extLst>
          </p:cNvPr>
          <p:cNvSpPr>
            <a:spLocks noGrp="1"/>
          </p:cNvSpPr>
          <p:nvPr>
            <p:ph type="sldNum" sz="quarter" idx="12"/>
          </p:nvPr>
        </p:nvSpPr>
        <p:spPr/>
        <p:txBody>
          <a:bodyPr/>
          <a:lstStyle/>
          <a:p>
            <a:fld id="{031B56D8-AA3C-4AB4-B32B-055D4EBFAE03}" type="slidenum">
              <a:rPr lang="he-IL" smtClean="0"/>
              <a:t>11</a:t>
            </a:fld>
            <a:endParaRPr lang="he-IL"/>
          </a:p>
        </p:txBody>
      </p:sp>
      <p:sp>
        <p:nvSpPr>
          <p:cNvPr id="12" name="TextBox 11">
            <a:extLst>
              <a:ext uri="{FF2B5EF4-FFF2-40B4-BE49-F238E27FC236}">
                <a16:creationId xmlns:a16="http://schemas.microsoft.com/office/drawing/2014/main" id="{30545BFC-BB8F-4F6D-B50A-0F83AD782279}"/>
              </a:ext>
            </a:extLst>
          </p:cNvPr>
          <p:cNvSpPr txBox="1"/>
          <p:nvPr/>
        </p:nvSpPr>
        <p:spPr>
          <a:xfrm>
            <a:off x="3165972" y="1676167"/>
            <a:ext cx="7388352" cy="830997"/>
          </a:xfrm>
          <a:prstGeom prst="rect">
            <a:avLst/>
          </a:prstGeom>
          <a:noFill/>
        </p:spPr>
        <p:txBody>
          <a:bodyPr wrap="square">
            <a:spAutoFit/>
          </a:bodyPr>
          <a:lstStyle/>
          <a:p>
            <a:pPr marL="0" indent="0" algn="r" rtl="1">
              <a:buNone/>
            </a:pPr>
            <a:r>
              <a:rPr lang="he-IL" sz="2400" b="1" dirty="0">
                <a:latin typeface="Simpler Light" panose="00000500000000000000" pitchFamily="50" charset="-79"/>
                <a:cs typeface="Simpler Light" panose="00000500000000000000" pitchFamily="50" charset="-79"/>
              </a:rPr>
              <a:t>האתגר:</a:t>
            </a:r>
          </a:p>
          <a:p>
            <a:pPr marL="0" indent="0" algn="r" rtl="1">
              <a:buNone/>
            </a:pPr>
            <a:r>
              <a:rPr lang="he-IL" sz="2400" dirty="0">
                <a:latin typeface="Simpler Light" panose="00000500000000000000" pitchFamily="50" charset="-79"/>
                <a:cs typeface="Simpler Light" panose="00000500000000000000" pitchFamily="50" charset="-79"/>
              </a:rPr>
              <a:t>פיתוח אוהל אטום למים</a:t>
            </a:r>
          </a:p>
        </p:txBody>
      </p:sp>
      <p:pic>
        <p:nvPicPr>
          <p:cNvPr id="18" name="Picture 2" descr="http://earthweb.tau.ac.il/sites/default/files/styles/panopoly_image_full/public/general/locust_in_eilat_by_nivs_flickr.jpg?itok=K3VuFt_i">
            <a:extLst>
              <a:ext uri="{FF2B5EF4-FFF2-40B4-BE49-F238E27FC236}">
                <a16:creationId xmlns:a16="http://schemas.microsoft.com/office/drawing/2014/main" id="{390CC24E-7743-46B3-A145-667D6C02A65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2854"/>
          <a:stretch/>
        </p:blipFill>
        <p:spPr bwMode="auto">
          <a:xfrm>
            <a:off x="2876888" y="3198040"/>
            <a:ext cx="1628466" cy="1407240"/>
          </a:xfrm>
          <a:prstGeom prst="roundRect">
            <a:avLst/>
          </a:prstGeom>
          <a:solidFill>
            <a:srgbClr val="FFFFFF">
              <a:shade val="85000"/>
            </a:srgbClr>
          </a:solidFill>
          <a:ln w="142875">
            <a:solidFill>
              <a:srgbClr val="1F4E79"/>
            </a:solidFill>
          </a:ln>
          <a:effectLst/>
        </p:spPr>
      </p:pic>
      <p:pic>
        <p:nvPicPr>
          <p:cNvPr id="22" name="Picture 2" descr="צילום: flickr, Mathias Appel">
            <a:extLst>
              <a:ext uri="{FF2B5EF4-FFF2-40B4-BE49-F238E27FC236}">
                <a16:creationId xmlns:a16="http://schemas.microsoft.com/office/drawing/2014/main" id="{D4C9909A-4977-437D-9C66-5D452799A22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767" r="11667"/>
          <a:stretch/>
        </p:blipFill>
        <p:spPr bwMode="auto">
          <a:xfrm>
            <a:off x="346370" y="5236142"/>
            <a:ext cx="1607540" cy="1344381"/>
          </a:xfrm>
          <a:prstGeom prst="roundRect">
            <a:avLst/>
          </a:prstGeom>
          <a:solidFill>
            <a:srgbClr val="FFFFFF">
              <a:shade val="85000"/>
            </a:srgbClr>
          </a:solidFill>
          <a:ln w="142875">
            <a:solidFill>
              <a:srgbClr val="1F4E79"/>
            </a:solidFill>
          </a:ln>
          <a:effectLst/>
        </p:spPr>
      </p:pic>
      <p:pic>
        <p:nvPicPr>
          <p:cNvPr id="24" name="Picture 4">
            <a:extLst>
              <a:ext uri="{FF2B5EF4-FFF2-40B4-BE49-F238E27FC236}">
                <a16:creationId xmlns:a16="http://schemas.microsoft.com/office/drawing/2014/main" id="{13E46071-0604-419A-ACC1-F8EE385CFB71}"/>
              </a:ext>
            </a:extLst>
          </p:cNvPr>
          <p:cNvPicPr>
            <a:picLocks noChangeAspect="1" noChangeArrowheads="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11818" r="10649"/>
          <a:stretch/>
        </p:blipFill>
        <p:spPr bwMode="auto">
          <a:xfrm>
            <a:off x="2872526" y="5236141"/>
            <a:ext cx="1628466" cy="1386039"/>
          </a:xfrm>
          <a:prstGeom prst="roundRect">
            <a:avLst/>
          </a:prstGeom>
          <a:solidFill>
            <a:srgbClr val="FFFFFF">
              <a:shade val="85000"/>
            </a:srgbClr>
          </a:solidFill>
          <a:ln w="142875">
            <a:solidFill>
              <a:schemeClr val="accent1">
                <a:lumMod val="50000"/>
              </a:schemeClr>
            </a:solidFill>
          </a:ln>
          <a:effectLst/>
        </p:spPr>
      </p:pic>
      <p:pic>
        <p:nvPicPr>
          <p:cNvPr id="26" name="Picture 2" descr=" Hemidactylus turcicus. מקור: EOL Images, catherinemorrison29">
            <a:extLst>
              <a:ext uri="{FF2B5EF4-FFF2-40B4-BE49-F238E27FC236}">
                <a16:creationId xmlns:a16="http://schemas.microsoft.com/office/drawing/2014/main" id="{FC768A75-FA99-4F4D-AF65-634BB604509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014" r="15332" b="1014"/>
          <a:stretch/>
        </p:blipFill>
        <p:spPr bwMode="auto">
          <a:xfrm flipH="1">
            <a:off x="385816" y="1120394"/>
            <a:ext cx="1515001" cy="1407240"/>
          </a:xfrm>
          <a:prstGeom prst="roundRect">
            <a:avLst/>
          </a:prstGeom>
          <a:solidFill>
            <a:srgbClr val="FFFFFF">
              <a:shade val="85000"/>
            </a:srgbClr>
          </a:solidFill>
          <a:ln w="142875">
            <a:solidFill>
              <a:srgbClr val="1F4E79"/>
            </a:solidFill>
          </a:ln>
          <a:effectLst/>
        </p:spPr>
      </p:pic>
      <p:sp>
        <p:nvSpPr>
          <p:cNvPr id="32" name="TextBox 31">
            <a:extLst>
              <a:ext uri="{FF2B5EF4-FFF2-40B4-BE49-F238E27FC236}">
                <a16:creationId xmlns:a16="http://schemas.microsoft.com/office/drawing/2014/main" id="{4A62B1AC-1441-44C6-9B82-2273EF2807D6}"/>
              </a:ext>
            </a:extLst>
          </p:cNvPr>
          <p:cNvSpPr txBox="1"/>
          <p:nvPr/>
        </p:nvSpPr>
        <p:spPr>
          <a:xfrm>
            <a:off x="2562727" y="663129"/>
            <a:ext cx="1759540" cy="369332"/>
          </a:xfrm>
          <a:prstGeom prst="rect">
            <a:avLst/>
          </a:prstGeom>
          <a:noFill/>
        </p:spPr>
        <p:txBody>
          <a:bodyPr wrap="square">
            <a:spAutoFit/>
          </a:bodyPr>
          <a:lstStyle/>
          <a:p>
            <a:pPr algn="r" rtl="1"/>
            <a:r>
              <a:rPr lang="he-IL" b="1" dirty="0">
                <a:cs typeface="Calibri Light" panose="020F0302020204030204" pitchFamily="34" charset="0"/>
              </a:rPr>
              <a:t>מקור השלדג</a:t>
            </a:r>
          </a:p>
        </p:txBody>
      </p:sp>
      <p:pic>
        <p:nvPicPr>
          <p:cNvPr id="2050" name="Picture 2" descr="The Best 6-Person Waterproof Tents on Amazon">
            <a:extLst>
              <a:ext uri="{FF2B5EF4-FFF2-40B4-BE49-F238E27FC236}">
                <a16:creationId xmlns:a16="http://schemas.microsoft.com/office/drawing/2014/main" id="{FE59B1A8-CAE7-46F8-9BBD-8C136F8646A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56153" y="2825732"/>
            <a:ext cx="4498171" cy="2518976"/>
          </a:xfrm>
          <a:prstGeom prst="roundRect">
            <a:avLst/>
          </a:prstGeom>
          <a:noFill/>
          <a:extLst>
            <a:ext uri="{909E8E84-426E-40DD-AFC4-6F175D3DCCD1}">
              <a14:hiddenFill xmlns:a14="http://schemas.microsoft.com/office/drawing/2010/main">
                <a:solidFill>
                  <a:srgbClr val="FFFFFF"/>
                </a:solidFill>
              </a14:hiddenFill>
            </a:ext>
          </a:extLst>
        </p:spPr>
      </p:pic>
      <p:sp>
        <p:nvSpPr>
          <p:cNvPr id="30" name="Title 1">
            <a:extLst>
              <a:ext uri="{FF2B5EF4-FFF2-40B4-BE49-F238E27FC236}">
                <a16:creationId xmlns:a16="http://schemas.microsoft.com/office/drawing/2014/main" id="{B2092B33-AAC6-411D-BE6A-C8DD5BBBE822}"/>
              </a:ext>
            </a:extLst>
          </p:cNvPr>
          <p:cNvSpPr txBox="1">
            <a:spLocks/>
          </p:cNvSpPr>
          <p:nvPr/>
        </p:nvSpPr>
        <p:spPr>
          <a:xfrm>
            <a:off x="448482" y="-404333"/>
            <a:ext cx="10105842" cy="2136975"/>
          </a:xfrm>
          <a:prstGeom prst="rect">
            <a:avLst/>
          </a:prstGeom>
        </p:spPr>
        <p:txBody>
          <a:bodyPr vert="horz" lIns="91440" tIns="45720" rIns="91440" bIns="45720" rtlCol="0" anchor="ctr">
            <a:noAutofit/>
          </a:bodyPr>
          <a:lstStyle>
            <a:lvl1pPr algn="r" defTabSz="914400" rtl="1"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r>
              <a:rPr lang="he-IL" sz="3600" b="1" dirty="0">
                <a:latin typeface="Simpler Black" panose="00000A00000000000000" pitchFamily="50" charset="-79"/>
                <a:cs typeface="Simpler Black" panose="00000A00000000000000" pitchFamily="50" charset="-79"/>
              </a:rPr>
              <a:t>משימה: התאימו אתגר </a:t>
            </a:r>
            <a:br>
              <a:rPr lang="he-IL" sz="3600" b="1" dirty="0">
                <a:latin typeface="Simpler Black" panose="00000A00000000000000" pitchFamily="50" charset="-79"/>
                <a:cs typeface="Simpler Black" panose="00000A00000000000000" pitchFamily="50" charset="-79"/>
              </a:rPr>
            </a:br>
            <a:r>
              <a:rPr lang="he-IL" sz="3600" b="1" dirty="0">
                <a:latin typeface="Simpler Black" panose="00000A00000000000000" pitchFamily="50" charset="-79"/>
                <a:cs typeface="Simpler Black" panose="00000A00000000000000" pitchFamily="50" charset="-79"/>
              </a:rPr>
              <a:t>לפתרון מהטבע!</a:t>
            </a:r>
          </a:p>
        </p:txBody>
      </p:sp>
      <p:sp>
        <p:nvSpPr>
          <p:cNvPr id="25" name="TextBox 24">
            <a:extLst>
              <a:ext uri="{FF2B5EF4-FFF2-40B4-BE49-F238E27FC236}">
                <a16:creationId xmlns:a16="http://schemas.microsoft.com/office/drawing/2014/main" id="{09171F04-CD4F-4C29-AECE-547186287514}"/>
              </a:ext>
            </a:extLst>
          </p:cNvPr>
          <p:cNvSpPr txBox="1"/>
          <p:nvPr/>
        </p:nvSpPr>
        <p:spPr>
          <a:xfrm>
            <a:off x="271032" y="223779"/>
            <a:ext cx="7388352" cy="461665"/>
          </a:xfrm>
          <a:prstGeom prst="rect">
            <a:avLst/>
          </a:prstGeom>
          <a:noFill/>
        </p:spPr>
        <p:txBody>
          <a:bodyPr wrap="square">
            <a:spAutoFit/>
          </a:bodyPr>
          <a:lstStyle/>
          <a:p>
            <a:pPr marL="0" indent="0">
              <a:buNone/>
            </a:pPr>
            <a:r>
              <a:rPr lang="he-IL" sz="2400" b="1" dirty="0">
                <a:solidFill>
                  <a:srgbClr val="1F4E79"/>
                </a:solidFill>
                <a:latin typeface="SimplerPro Black" panose="00000A00000000000000" pitchFamily="2" charset="-79"/>
                <a:cs typeface="SimplerPro Black" panose="00000A00000000000000" pitchFamily="2" charset="-79"/>
              </a:rPr>
              <a:t>מי מהם היה ההשראה לפתרון?</a:t>
            </a:r>
          </a:p>
        </p:txBody>
      </p:sp>
      <p:sp>
        <p:nvSpPr>
          <p:cNvPr id="34" name="TextBox 33">
            <a:extLst>
              <a:ext uri="{FF2B5EF4-FFF2-40B4-BE49-F238E27FC236}">
                <a16:creationId xmlns:a16="http://schemas.microsoft.com/office/drawing/2014/main" id="{56F6786F-1B50-49BC-8CB7-6C40D44AB41A}"/>
              </a:ext>
            </a:extLst>
          </p:cNvPr>
          <p:cNvSpPr txBox="1"/>
          <p:nvPr/>
        </p:nvSpPr>
        <p:spPr>
          <a:xfrm>
            <a:off x="351296" y="4794417"/>
            <a:ext cx="1408864" cy="369332"/>
          </a:xfrm>
          <a:prstGeom prst="rect">
            <a:avLst/>
          </a:prstGeom>
          <a:noFill/>
        </p:spPr>
        <p:txBody>
          <a:bodyPr wrap="square">
            <a:spAutoFit/>
          </a:bodyPr>
          <a:lstStyle/>
          <a:p>
            <a:pPr algn="r" rtl="1"/>
            <a:r>
              <a:rPr lang="he-IL" b="1" dirty="0">
                <a:cs typeface="Calibri Light" panose="020F0302020204030204" pitchFamily="34" charset="0"/>
              </a:rPr>
              <a:t>עור של לוטרה</a:t>
            </a:r>
          </a:p>
        </p:txBody>
      </p:sp>
      <p:sp>
        <p:nvSpPr>
          <p:cNvPr id="35" name="TextBox 34">
            <a:extLst>
              <a:ext uri="{FF2B5EF4-FFF2-40B4-BE49-F238E27FC236}">
                <a16:creationId xmlns:a16="http://schemas.microsoft.com/office/drawing/2014/main" id="{F18D3992-DAD0-437F-BE8D-BB7737722FC4}"/>
              </a:ext>
            </a:extLst>
          </p:cNvPr>
          <p:cNvSpPr txBox="1"/>
          <p:nvPr/>
        </p:nvSpPr>
        <p:spPr>
          <a:xfrm>
            <a:off x="3074056" y="4790116"/>
            <a:ext cx="1408864" cy="369332"/>
          </a:xfrm>
          <a:prstGeom prst="rect">
            <a:avLst/>
          </a:prstGeom>
          <a:noFill/>
        </p:spPr>
        <p:txBody>
          <a:bodyPr wrap="square">
            <a:spAutoFit/>
          </a:bodyPr>
          <a:lstStyle/>
          <a:p>
            <a:r>
              <a:rPr lang="he-IL" b="1" dirty="0">
                <a:cs typeface="Calibri Light" panose="020F0302020204030204" pitchFamily="34" charset="0"/>
              </a:rPr>
              <a:t>עור של כריש</a:t>
            </a:r>
          </a:p>
        </p:txBody>
      </p:sp>
      <p:sp>
        <p:nvSpPr>
          <p:cNvPr id="36" name="TextBox 35">
            <a:extLst>
              <a:ext uri="{FF2B5EF4-FFF2-40B4-BE49-F238E27FC236}">
                <a16:creationId xmlns:a16="http://schemas.microsoft.com/office/drawing/2014/main" id="{F9E86F8F-C118-4B84-98BE-AA61B38B689F}"/>
              </a:ext>
            </a:extLst>
          </p:cNvPr>
          <p:cNvSpPr txBox="1"/>
          <p:nvPr/>
        </p:nvSpPr>
        <p:spPr>
          <a:xfrm>
            <a:off x="2723380" y="2703643"/>
            <a:ext cx="1759540" cy="369332"/>
          </a:xfrm>
          <a:prstGeom prst="rect">
            <a:avLst/>
          </a:prstGeom>
          <a:noFill/>
        </p:spPr>
        <p:txBody>
          <a:bodyPr wrap="square">
            <a:spAutoFit/>
          </a:bodyPr>
          <a:lstStyle/>
          <a:p>
            <a:pPr algn="r" rtl="1"/>
            <a:r>
              <a:rPr lang="he-IL" b="1" dirty="0">
                <a:cs typeface="Calibri Light" panose="020F0302020204030204" pitchFamily="34" charset="0"/>
              </a:rPr>
              <a:t>תעופת נחיל ארבה</a:t>
            </a:r>
          </a:p>
        </p:txBody>
      </p:sp>
      <p:sp>
        <p:nvSpPr>
          <p:cNvPr id="37" name="TextBox 36">
            <a:extLst>
              <a:ext uri="{FF2B5EF4-FFF2-40B4-BE49-F238E27FC236}">
                <a16:creationId xmlns:a16="http://schemas.microsoft.com/office/drawing/2014/main" id="{258C44BA-B213-470E-AB76-4C106A175CCC}"/>
              </a:ext>
            </a:extLst>
          </p:cNvPr>
          <p:cNvSpPr txBox="1"/>
          <p:nvPr/>
        </p:nvSpPr>
        <p:spPr>
          <a:xfrm>
            <a:off x="-90347" y="662090"/>
            <a:ext cx="2480973" cy="369332"/>
          </a:xfrm>
          <a:prstGeom prst="rect">
            <a:avLst/>
          </a:prstGeom>
          <a:noFill/>
        </p:spPr>
        <p:txBody>
          <a:bodyPr wrap="square">
            <a:spAutoFit/>
          </a:bodyPr>
          <a:lstStyle/>
          <a:p>
            <a:pPr algn="r" rtl="1"/>
            <a:r>
              <a:rPr lang="he-IL" b="1" dirty="0">
                <a:cs typeface="Calibri Light" panose="020F0302020204030204" pitchFamily="34" charset="0"/>
              </a:rPr>
              <a:t>כריות ההצמדה של שממיות</a:t>
            </a:r>
            <a:r>
              <a:rPr lang="he-IL" b="1" dirty="0">
                <a:solidFill>
                  <a:schemeClr val="bg1"/>
                </a:solidFill>
                <a:effectLst>
                  <a:outerShdw blurRad="38100" dist="38100" dir="2700000" algn="tl">
                    <a:srgbClr val="000000">
                      <a:alpha val="43137"/>
                    </a:srgbClr>
                  </a:outerShdw>
                </a:effectLst>
                <a:cs typeface="Calibri Light" panose="020F0302020204030204" pitchFamily="34" charset="0"/>
              </a:rPr>
              <a:t> </a:t>
            </a:r>
            <a:endParaRPr lang="he-IL" dirty="0"/>
          </a:p>
        </p:txBody>
      </p:sp>
      <p:sp>
        <p:nvSpPr>
          <p:cNvPr id="38" name="TextBox 37">
            <a:extLst>
              <a:ext uri="{FF2B5EF4-FFF2-40B4-BE49-F238E27FC236}">
                <a16:creationId xmlns:a16="http://schemas.microsoft.com/office/drawing/2014/main" id="{D7750E63-981E-45B5-A81A-0D8BCB500243}"/>
              </a:ext>
            </a:extLst>
          </p:cNvPr>
          <p:cNvSpPr txBox="1"/>
          <p:nvPr/>
        </p:nvSpPr>
        <p:spPr>
          <a:xfrm>
            <a:off x="-392674" y="2696974"/>
            <a:ext cx="2346584" cy="369332"/>
          </a:xfrm>
          <a:prstGeom prst="rect">
            <a:avLst/>
          </a:prstGeom>
          <a:noFill/>
        </p:spPr>
        <p:txBody>
          <a:bodyPr wrap="square">
            <a:spAutoFit/>
          </a:bodyPr>
          <a:lstStyle/>
          <a:p>
            <a:pPr algn="r" rtl="1"/>
            <a:r>
              <a:rPr lang="he-IL" b="1" dirty="0">
                <a:cs typeface="Calibri Light" panose="020F0302020204030204" pitchFamily="34" charset="0"/>
              </a:rPr>
              <a:t>עלי צמחים דוחי מים</a:t>
            </a:r>
          </a:p>
        </p:txBody>
      </p:sp>
    </p:spTree>
    <p:extLst>
      <p:ext uri="{BB962C8B-B14F-4D97-AF65-F5344CB8AC3E}">
        <p14:creationId xmlns:p14="http://schemas.microsoft.com/office/powerpoint/2010/main" val="62025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4000" fill="hold" nodeType="click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ABA2DEBC-95CE-4177-A90E-590BE0A50E05}"/>
              </a:ext>
            </a:extLst>
          </p:cNvPr>
          <p:cNvSpPr/>
          <p:nvPr/>
        </p:nvSpPr>
        <p:spPr>
          <a:xfrm rot="2486411">
            <a:off x="-3143844" y="6568682"/>
            <a:ext cx="15613996" cy="4079156"/>
          </a:xfrm>
          <a:custGeom>
            <a:avLst/>
            <a:gdLst/>
            <a:ahLst/>
            <a:cxnLst/>
            <a:rect l="l" t="t" r="r" b="b"/>
            <a:pathLst>
              <a:path w="15613996" h="4079156">
                <a:moveTo>
                  <a:pt x="0" y="0"/>
                </a:moveTo>
                <a:lnTo>
                  <a:pt x="15613996" y="0"/>
                </a:lnTo>
                <a:lnTo>
                  <a:pt x="15613996" y="4079157"/>
                </a:lnTo>
                <a:lnTo>
                  <a:pt x="0" y="4079157"/>
                </a:lnTo>
                <a:lnTo>
                  <a:pt x="0" y="0"/>
                </a:lnTo>
                <a:close/>
              </a:path>
            </a:pathLst>
          </a:custGeom>
          <a:blipFill>
            <a:blip r:embed="rId3">
              <a:alphaModFix amt="4000"/>
              <a:extLst>
                <a:ext uri="{96DAC541-7B7A-43D3-8B79-37D633B846F1}">
                  <asvg:svgBlip xmlns:asvg="http://schemas.microsoft.com/office/drawing/2016/SVG/main" r:embed="rId4"/>
                </a:ext>
              </a:extLst>
            </a:blip>
            <a:stretch>
              <a:fillRect/>
            </a:stretch>
          </a:blipFill>
        </p:spPr>
        <p:txBody>
          <a:bodyPr/>
          <a:lstStyle/>
          <a:p>
            <a:endParaRPr lang="en-IL"/>
          </a:p>
        </p:txBody>
      </p:sp>
      <p:pic>
        <p:nvPicPr>
          <p:cNvPr id="18" name="Picture 2" descr="http://earthweb.tau.ac.il/sites/default/files/styles/panopoly_image_full/public/general/locust_in_eilat_by_nivs_flickr.jpg?itok=K3VuFt_i">
            <a:extLst>
              <a:ext uri="{FF2B5EF4-FFF2-40B4-BE49-F238E27FC236}">
                <a16:creationId xmlns:a16="http://schemas.microsoft.com/office/drawing/2014/main" id="{390CC24E-7743-46B3-A145-667D6C02A65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2854"/>
          <a:stretch/>
        </p:blipFill>
        <p:spPr bwMode="auto">
          <a:xfrm>
            <a:off x="2876888" y="3246168"/>
            <a:ext cx="1628466" cy="1407240"/>
          </a:xfrm>
          <a:prstGeom prst="roundRect">
            <a:avLst/>
          </a:prstGeom>
          <a:solidFill>
            <a:srgbClr val="FFFFFF">
              <a:shade val="85000"/>
            </a:srgbClr>
          </a:solidFill>
          <a:ln w="142875">
            <a:solidFill>
              <a:srgbClr val="1F4E79"/>
            </a:solidFill>
          </a:ln>
          <a:effectLst/>
        </p:spPr>
      </p:pic>
      <p:pic>
        <p:nvPicPr>
          <p:cNvPr id="25" name="Picture 2" descr="Live blue mussels on a rocky substrate">
            <a:extLst>
              <a:ext uri="{FF2B5EF4-FFF2-40B4-BE49-F238E27FC236}">
                <a16:creationId xmlns:a16="http://schemas.microsoft.com/office/drawing/2014/main" id="{60DD298A-8B40-4259-8132-E69EC9780FD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440" r="11383" b="3223"/>
          <a:stretch/>
        </p:blipFill>
        <p:spPr bwMode="auto">
          <a:xfrm>
            <a:off x="379896" y="3221310"/>
            <a:ext cx="1590903" cy="1501049"/>
          </a:xfrm>
          <a:prstGeom prst="roundRect">
            <a:avLst/>
          </a:prstGeom>
          <a:noFill/>
          <a:ln w="133350" cap="rnd">
            <a:solidFill>
              <a:srgbClr val="1F4E79"/>
            </a:solidFill>
          </a:ln>
          <a:extLst>
            <a:ext uri="{909E8E84-426E-40DD-AFC4-6F175D3DCCD1}">
              <a14:hiddenFill xmlns:a14="http://schemas.microsoft.com/office/drawing/2010/main">
                <a:solidFill>
                  <a:srgbClr val="FFFFFF"/>
                </a:solidFill>
              </a14:hiddenFill>
            </a:ext>
          </a:extLst>
        </p:spPr>
      </p:pic>
      <p:sp>
        <p:nvSpPr>
          <p:cNvPr id="27" name="Freeform 16">
            <a:extLst>
              <a:ext uri="{FF2B5EF4-FFF2-40B4-BE49-F238E27FC236}">
                <a16:creationId xmlns:a16="http://schemas.microsoft.com/office/drawing/2014/main" id="{A67DB7C3-9141-4DB9-83CF-5BD2FDD6C9F0}"/>
              </a:ext>
            </a:extLst>
          </p:cNvPr>
          <p:cNvSpPr/>
          <p:nvPr/>
        </p:nvSpPr>
        <p:spPr>
          <a:xfrm>
            <a:off x="2809398" y="1082733"/>
            <a:ext cx="1695956" cy="1640220"/>
          </a:xfrm>
          <a:prstGeom prst="roundRect">
            <a:avLst/>
          </a:prstGeom>
          <a:blipFill>
            <a:blip r:embed="rId7"/>
            <a:stretch>
              <a:fillRect l="-76060" t="-22431" r="-82298" b="-55549"/>
            </a:stretch>
          </a:blipFill>
          <a:ln w="111125">
            <a:solidFill>
              <a:srgbClr val="1F4E79"/>
            </a:solidFill>
          </a:ln>
        </p:spPr>
        <p:txBody>
          <a:bodyPr/>
          <a:lstStyle/>
          <a:p>
            <a:endParaRPr lang="en-IL"/>
          </a:p>
        </p:txBody>
      </p:sp>
      <p:sp>
        <p:nvSpPr>
          <p:cNvPr id="8" name="Freeform 31">
            <a:extLst>
              <a:ext uri="{FF2B5EF4-FFF2-40B4-BE49-F238E27FC236}">
                <a16:creationId xmlns:a16="http://schemas.microsoft.com/office/drawing/2014/main" id="{61F31EE5-D1EF-40F2-B221-CDB9F32BDE08}"/>
              </a:ext>
            </a:extLst>
          </p:cNvPr>
          <p:cNvSpPr/>
          <p:nvPr/>
        </p:nvSpPr>
        <p:spPr>
          <a:xfrm rot="10800000">
            <a:off x="1567543" y="542498"/>
            <a:ext cx="9056914" cy="726845"/>
          </a:xfrm>
          <a:custGeom>
            <a:avLst/>
            <a:gdLst/>
            <a:ahLst/>
            <a:cxnLst/>
            <a:rect l="l" t="t" r="r" b="b"/>
            <a:pathLst>
              <a:path w="1418370" h="180642">
                <a:moveTo>
                  <a:pt x="90321" y="0"/>
                </a:moveTo>
                <a:lnTo>
                  <a:pt x="1328049" y="0"/>
                </a:lnTo>
                <a:cubicBezTo>
                  <a:pt x="1377932" y="0"/>
                  <a:pt x="1418370" y="40438"/>
                  <a:pt x="1418370" y="90321"/>
                </a:cubicBezTo>
                <a:lnTo>
                  <a:pt x="1418370" y="90321"/>
                </a:lnTo>
                <a:cubicBezTo>
                  <a:pt x="1418370" y="114276"/>
                  <a:pt x="1408854" y="137249"/>
                  <a:pt x="1391916" y="154188"/>
                </a:cubicBezTo>
                <a:cubicBezTo>
                  <a:pt x="1374977" y="171126"/>
                  <a:pt x="1352004" y="180642"/>
                  <a:pt x="1328049" y="180642"/>
                </a:cubicBezTo>
                <a:lnTo>
                  <a:pt x="90321" y="180642"/>
                </a:lnTo>
                <a:cubicBezTo>
                  <a:pt x="40438" y="180642"/>
                  <a:pt x="0" y="140204"/>
                  <a:pt x="0" y="90321"/>
                </a:cubicBezTo>
                <a:lnTo>
                  <a:pt x="0" y="90321"/>
                </a:lnTo>
                <a:cubicBezTo>
                  <a:pt x="0" y="40438"/>
                  <a:pt x="40438" y="0"/>
                  <a:pt x="90321" y="0"/>
                </a:cubicBezTo>
                <a:close/>
              </a:path>
            </a:pathLst>
          </a:custGeom>
          <a:noFill/>
        </p:spPr>
        <p:txBody>
          <a:bodyPr/>
          <a:lstStyle/>
          <a:p>
            <a:endParaRPr lang="en-IL"/>
          </a:p>
        </p:txBody>
      </p:sp>
      <p:sp>
        <p:nvSpPr>
          <p:cNvPr id="3" name="Slide Number Placeholder 2">
            <a:extLst>
              <a:ext uri="{FF2B5EF4-FFF2-40B4-BE49-F238E27FC236}">
                <a16:creationId xmlns:a16="http://schemas.microsoft.com/office/drawing/2014/main" id="{B37D8BDF-E07D-4D0F-8B87-0438D44EAEE1}"/>
              </a:ext>
            </a:extLst>
          </p:cNvPr>
          <p:cNvSpPr>
            <a:spLocks noGrp="1"/>
          </p:cNvSpPr>
          <p:nvPr>
            <p:ph type="sldNum" sz="quarter" idx="12"/>
          </p:nvPr>
        </p:nvSpPr>
        <p:spPr/>
        <p:txBody>
          <a:bodyPr/>
          <a:lstStyle/>
          <a:p>
            <a:fld id="{031B56D8-AA3C-4AB4-B32B-055D4EBFAE03}" type="slidenum">
              <a:rPr lang="he-IL" smtClean="0"/>
              <a:t>12</a:t>
            </a:fld>
            <a:endParaRPr lang="he-IL"/>
          </a:p>
        </p:txBody>
      </p:sp>
      <p:sp>
        <p:nvSpPr>
          <p:cNvPr id="12" name="TextBox 11">
            <a:extLst>
              <a:ext uri="{FF2B5EF4-FFF2-40B4-BE49-F238E27FC236}">
                <a16:creationId xmlns:a16="http://schemas.microsoft.com/office/drawing/2014/main" id="{30545BFC-BB8F-4F6D-B50A-0F83AD782279}"/>
              </a:ext>
            </a:extLst>
          </p:cNvPr>
          <p:cNvSpPr txBox="1"/>
          <p:nvPr/>
        </p:nvSpPr>
        <p:spPr>
          <a:xfrm>
            <a:off x="3165972" y="1485667"/>
            <a:ext cx="7388352" cy="830997"/>
          </a:xfrm>
          <a:prstGeom prst="rect">
            <a:avLst/>
          </a:prstGeom>
          <a:noFill/>
        </p:spPr>
        <p:txBody>
          <a:bodyPr wrap="square">
            <a:spAutoFit/>
          </a:bodyPr>
          <a:lstStyle/>
          <a:p>
            <a:pPr marL="0" indent="0" algn="r" rtl="1">
              <a:buNone/>
            </a:pPr>
            <a:r>
              <a:rPr lang="he-IL" sz="2400" b="1" dirty="0">
                <a:latin typeface="Simpler Light" panose="00000500000000000000" pitchFamily="50" charset="-79"/>
                <a:cs typeface="Simpler Light" panose="00000500000000000000" pitchFamily="50" charset="-79"/>
              </a:rPr>
              <a:t>האתגר:</a:t>
            </a:r>
          </a:p>
          <a:p>
            <a:pPr marL="0" indent="0" algn="r" rtl="1">
              <a:buNone/>
            </a:pPr>
            <a:r>
              <a:rPr lang="he-IL" sz="2400" dirty="0">
                <a:latin typeface="Simpler Light" panose="00000500000000000000" pitchFamily="50" charset="-79"/>
                <a:cs typeface="Simpler Light" panose="00000500000000000000" pitchFamily="50" charset="-79"/>
              </a:rPr>
              <a:t>רעש מהרכבת המהירה</a:t>
            </a:r>
          </a:p>
        </p:txBody>
      </p:sp>
      <p:pic>
        <p:nvPicPr>
          <p:cNvPr id="22" name="Picture 2" descr="צילום: flickr, Mathias Appel">
            <a:extLst>
              <a:ext uri="{FF2B5EF4-FFF2-40B4-BE49-F238E27FC236}">
                <a16:creationId xmlns:a16="http://schemas.microsoft.com/office/drawing/2014/main" id="{D4C9909A-4977-437D-9C66-5D452799A22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767" r="11667"/>
          <a:stretch/>
        </p:blipFill>
        <p:spPr bwMode="auto">
          <a:xfrm>
            <a:off x="346370" y="5255637"/>
            <a:ext cx="1607540" cy="1373012"/>
          </a:xfrm>
          <a:prstGeom prst="roundRect">
            <a:avLst/>
          </a:prstGeom>
          <a:solidFill>
            <a:srgbClr val="FFFFFF">
              <a:shade val="85000"/>
            </a:srgbClr>
          </a:solidFill>
          <a:ln w="142875">
            <a:solidFill>
              <a:srgbClr val="1F4E79"/>
            </a:solidFill>
          </a:ln>
          <a:effectLst/>
        </p:spPr>
      </p:pic>
      <p:pic>
        <p:nvPicPr>
          <p:cNvPr id="24" name="Picture 4">
            <a:extLst>
              <a:ext uri="{FF2B5EF4-FFF2-40B4-BE49-F238E27FC236}">
                <a16:creationId xmlns:a16="http://schemas.microsoft.com/office/drawing/2014/main" id="{13E46071-0604-419A-ACC1-F8EE385CFB71}"/>
              </a:ext>
            </a:extLst>
          </p:cNvPr>
          <p:cNvPicPr>
            <a:picLocks noChangeAspect="1" noChangeArrowheads="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11818" r="10649"/>
          <a:stretch/>
        </p:blipFill>
        <p:spPr bwMode="auto">
          <a:xfrm>
            <a:off x="2854454" y="5232897"/>
            <a:ext cx="1628466" cy="1400239"/>
          </a:xfrm>
          <a:prstGeom prst="roundRect">
            <a:avLst/>
          </a:prstGeom>
          <a:solidFill>
            <a:srgbClr val="FFFFFF">
              <a:shade val="85000"/>
            </a:srgbClr>
          </a:solidFill>
          <a:ln w="142875">
            <a:solidFill>
              <a:schemeClr val="accent1">
                <a:lumMod val="50000"/>
              </a:schemeClr>
            </a:solidFill>
          </a:ln>
          <a:effectLst/>
        </p:spPr>
      </p:pic>
      <p:pic>
        <p:nvPicPr>
          <p:cNvPr id="26" name="Picture 2" descr=" Hemidactylus turcicus. מקור: EOL Images, catherinemorrison29">
            <a:extLst>
              <a:ext uri="{FF2B5EF4-FFF2-40B4-BE49-F238E27FC236}">
                <a16:creationId xmlns:a16="http://schemas.microsoft.com/office/drawing/2014/main" id="{FC768A75-FA99-4F4D-AF65-634BB604509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014" r="15332" b="1014"/>
          <a:stretch/>
        </p:blipFill>
        <p:spPr bwMode="auto">
          <a:xfrm flipH="1">
            <a:off x="455798" y="1167749"/>
            <a:ext cx="1515001" cy="1407240"/>
          </a:xfrm>
          <a:prstGeom prst="roundRect">
            <a:avLst/>
          </a:prstGeom>
          <a:solidFill>
            <a:srgbClr val="FFFFFF">
              <a:shade val="85000"/>
            </a:srgbClr>
          </a:solidFill>
          <a:ln w="142875">
            <a:solidFill>
              <a:srgbClr val="1F4E79"/>
            </a:solidFill>
          </a:ln>
          <a:effectLst/>
        </p:spPr>
      </p:pic>
      <p:sp>
        <p:nvSpPr>
          <p:cNvPr id="23" name="TextBox 22">
            <a:extLst>
              <a:ext uri="{FF2B5EF4-FFF2-40B4-BE49-F238E27FC236}">
                <a16:creationId xmlns:a16="http://schemas.microsoft.com/office/drawing/2014/main" id="{31895BFF-BACB-49A7-9D5A-4AC868BF4EC9}"/>
              </a:ext>
            </a:extLst>
          </p:cNvPr>
          <p:cNvSpPr txBox="1"/>
          <p:nvPr/>
        </p:nvSpPr>
        <p:spPr>
          <a:xfrm>
            <a:off x="194370" y="2806592"/>
            <a:ext cx="1715124" cy="369332"/>
          </a:xfrm>
          <a:prstGeom prst="rect">
            <a:avLst/>
          </a:prstGeom>
          <a:noFill/>
        </p:spPr>
        <p:txBody>
          <a:bodyPr wrap="square">
            <a:spAutoFit/>
          </a:bodyPr>
          <a:lstStyle/>
          <a:p>
            <a:pPr algn="r" rtl="1"/>
            <a:r>
              <a:rPr lang="he-IL" b="1" dirty="0">
                <a:cs typeface="Calibri Light" panose="020F0302020204030204" pitchFamily="34" charset="0"/>
              </a:rPr>
              <a:t>דבק של צדפות</a:t>
            </a:r>
            <a:endParaRPr lang="he-IL" dirty="0"/>
          </a:p>
        </p:txBody>
      </p:sp>
      <p:pic>
        <p:nvPicPr>
          <p:cNvPr id="34" name="Picture 33">
            <a:extLst>
              <a:ext uri="{FF2B5EF4-FFF2-40B4-BE49-F238E27FC236}">
                <a16:creationId xmlns:a16="http://schemas.microsoft.com/office/drawing/2014/main" id="{A3469205-19E8-47E9-B8B3-EAF305110880}"/>
              </a:ext>
            </a:extLst>
          </p:cNvPr>
          <p:cNvPicPr>
            <a:picLocks noChangeAspect="1"/>
          </p:cNvPicPr>
          <p:nvPr/>
        </p:nvPicPr>
        <p:blipFill>
          <a:blip r:embed="rId12"/>
          <a:stretch>
            <a:fillRect/>
          </a:stretch>
        </p:blipFill>
        <p:spPr>
          <a:xfrm flipH="1">
            <a:off x="6720274" y="2421699"/>
            <a:ext cx="3926427" cy="3939625"/>
          </a:xfrm>
          <a:prstGeom prst="roundRect">
            <a:avLst/>
          </a:prstGeom>
        </p:spPr>
      </p:pic>
      <p:sp>
        <p:nvSpPr>
          <p:cNvPr id="35" name="Title 1">
            <a:extLst>
              <a:ext uri="{FF2B5EF4-FFF2-40B4-BE49-F238E27FC236}">
                <a16:creationId xmlns:a16="http://schemas.microsoft.com/office/drawing/2014/main" id="{9AAA099F-91EB-4D39-93F9-75D945FAB484}"/>
              </a:ext>
            </a:extLst>
          </p:cNvPr>
          <p:cNvSpPr>
            <a:spLocks noGrp="1"/>
          </p:cNvSpPr>
          <p:nvPr>
            <p:ph type="title"/>
          </p:nvPr>
        </p:nvSpPr>
        <p:spPr>
          <a:xfrm>
            <a:off x="518616" y="365126"/>
            <a:ext cx="10105842" cy="999218"/>
          </a:xfrm>
        </p:spPr>
        <p:txBody>
          <a:bodyPr>
            <a:noAutofit/>
          </a:bodyPr>
          <a:lstStyle/>
          <a:p>
            <a:r>
              <a:rPr lang="he-IL" sz="3600" b="1" dirty="0">
                <a:latin typeface="Simpler Black" panose="00000A00000000000000" pitchFamily="50" charset="-79"/>
                <a:cs typeface="Simpler Black" panose="00000A00000000000000" pitchFamily="50" charset="-79"/>
              </a:rPr>
              <a:t>משימה: התאימו אתגר </a:t>
            </a:r>
            <a:br>
              <a:rPr lang="he-IL" sz="3600" b="1" dirty="0">
                <a:latin typeface="Simpler Black" panose="00000A00000000000000" pitchFamily="50" charset="-79"/>
                <a:cs typeface="Simpler Black" panose="00000A00000000000000" pitchFamily="50" charset="-79"/>
              </a:rPr>
            </a:br>
            <a:r>
              <a:rPr lang="he-IL" sz="3600" b="1" dirty="0">
                <a:latin typeface="Simpler Black" panose="00000A00000000000000" pitchFamily="50" charset="-79"/>
                <a:cs typeface="Simpler Black" panose="00000A00000000000000" pitchFamily="50" charset="-79"/>
              </a:rPr>
              <a:t>לפתרון מהטבע!</a:t>
            </a:r>
          </a:p>
        </p:txBody>
      </p:sp>
      <p:sp>
        <p:nvSpPr>
          <p:cNvPr id="21" name="TextBox 20">
            <a:extLst>
              <a:ext uri="{FF2B5EF4-FFF2-40B4-BE49-F238E27FC236}">
                <a16:creationId xmlns:a16="http://schemas.microsoft.com/office/drawing/2014/main" id="{9012C175-9E5F-4083-BFC0-A4A989C22C1B}"/>
              </a:ext>
            </a:extLst>
          </p:cNvPr>
          <p:cNvSpPr txBox="1"/>
          <p:nvPr/>
        </p:nvSpPr>
        <p:spPr>
          <a:xfrm>
            <a:off x="271032" y="223779"/>
            <a:ext cx="7388352" cy="461665"/>
          </a:xfrm>
          <a:prstGeom prst="rect">
            <a:avLst/>
          </a:prstGeom>
          <a:noFill/>
        </p:spPr>
        <p:txBody>
          <a:bodyPr wrap="square">
            <a:spAutoFit/>
          </a:bodyPr>
          <a:lstStyle/>
          <a:p>
            <a:pPr marL="0" indent="0">
              <a:buNone/>
            </a:pPr>
            <a:r>
              <a:rPr lang="he-IL" sz="2400" b="1" dirty="0">
                <a:solidFill>
                  <a:srgbClr val="1F4E79"/>
                </a:solidFill>
                <a:latin typeface="SimplerPro Black" panose="00000A00000000000000" pitchFamily="2" charset="-79"/>
                <a:cs typeface="SimplerPro Black" panose="00000A00000000000000" pitchFamily="2" charset="-79"/>
              </a:rPr>
              <a:t>מי מהם היה ההשראה לפתרון?</a:t>
            </a:r>
          </a:p>
        </p:txBody>
      </p:sp>
      <p:sp>
        <p:nvSpPr>
          <p:cNvPr id="30" name="TextBox 29">
            <a:extLst>
              <a:ext uri="{FF2B5EF4-FFF2-40B4-BE49-F238E27FC236}">
                <a16:creationId xmlns:a16="http://schemas.microsoft.com/office/drawing/2014/main" id="{D87CE46B-F399-47D6-B906-D951CB3095E9}"/>
              </a:ext>
            </a:extLst>
          </p:cNvPr>
          <p:cNvSpPr txBox="1"/>
          <p:nvPr/>
        </p:nvSpPr>
        <p:spPr>
          <a:xfrm>
            <a:off x="2562727" y="663129"/>
            <a:ext cx="1759540" cy="369332"/>
          </a:xfrm>
          <a:prstGeom prst="rect">
            <a:avLst/>
          </a:prstGeom>
          <a:noFill/>
        </p:spPr>
        <p:txBody>
          <a:bodyPr wrap="square">
            <a:spAutoFit/>
          </a:bodyPr>
          <a:lstStyle/>
          <a:p>
            <a:pPr algn="r" rtl="1"/>
            <a:r>
              <a:rPr lang="he-IL" b="1" dirty="0">
                <a:cs typeface="Calibri Light" panose="020F0302020204030204" pitchFamily="34" charset="0"/>
              </a:rPr>
              <a:t>מקור השלדג</a:t>
            </a:r>
          </a:p>
        </p:txBody>
      </p:sp>
      <p:sp>
        <p:nvSpPr>
          <p:cNvPr id="36" name="TextBox 35">
            <a:extLst>
              <a:ext uri="{FF2B5EF4-FFF2-40B4-BE49-F238E27FC236}">
                <a16:creationId xmlns:a16="http://schemas.microsoft.com/office/drawing/2014/main" id="{E9169D61-4FBB-465B-9B03-8A831A3F6C67}"/>
              </a:ext>
            </a:extLst>
          </p:cNvPr>
          <p:cNvSpPr txBox="1"/>
          <p:nvPr/>
        </p:nvSpPr>
        <p:spPr>
          <a:xfrm>
            <a:off x="351296" y="4794417"/>
            <a:ext cx="1408864" cy="369332"/>
          </a:xfrm>
          <a:prstGeom prst="rect">
            <a:avLst/>
          </a:prstGeom>
          <a:noFill/>
        </p:spPr>
        <p:txBody>
          <a:bodyPr wrap="square">
            <a:spAutoFit/>
          </a:bodyPr>
          <a:lstStyle/>
          <a:p>
            <a:pPr algn="r" rtl="1"/>
            <a:r>
              <a:rPr lang="he-IL" b="1" dirty="0">
                <a:cs typeface="Calibri Light" panose="020F0302020204030204" pitchFamily="34" charset="0"/>
              </a:rPr>
              <a:t>עור של לוטרה</a:t>
            </a:r>
          </a:p>
        </p:txBody>
      </p:sp>
      <p:sp>
        <p:nvSpPr>
          <p:cNvPr id="37" name="TextBox 36">
            <a:extLst>
              <a:ext uri="{FF2B5EF4-FFF2-40B4-BE49-F238E27FC236}">
                <a16:creationId xmlns:a16="http://schemas.microsoft.com/office/drawing/2014/main" id="{C44A754D-144B-422D-9AC6-3638C20A3FFF}"/>
              </a:ext>
            </a:extLst>
          </p:cNvPr>
          <p:cNvSpPr txBox="1"/>
          <p:nvPr/>
        </p:nvSpPr>
        <p:spPr>
          <a:xfrm>
            <a:off x="3074056" y="4790116"/>
            <a:ext cx="1408864" cy="369332"/>
          </a:xfrm>
          <a:prstGeom prst="rect">
            <a:avLst/>
          </a:prstGeom>
          <a:noFill/>
        </p:spPr>
        <p:txBody>
          <a:bodyPr wrap="square">
            <a:spAutoFit/>
          </a:bodyPr>
          <a:lstStyle/>
          <a:p>
            <a:r>
              <a:rPr lang="he-IL" b="1" dirty="0">
                <a:cs typeface="Calibri Light" panose="020F0302020204030204" pitchFamily="34" charset="0"/>
              </a:rPr>
              <a:t>עור של כריש</a:t>
            </a:r>
          </a:p>
        </p:txBody>
      </p:sp>
      <p:sp>
        <p:nvSpPr>
          <p:cNvPr id="38" name="TextBox 37">
            <a:extLst>
              <a:ext uri="{FF2B5EF4-FFF2-40B4-BE49-F238E27FC236}">
                <a16:creationId xmlns:a16="http://schemas.microsoft.com/office/drawing/2014/main" id="{D7D6B102-33FB-4759-A7D6-4E95796A8099}"/>
              </a:ext>
            </a:extLst>
          </p:cNvPr>
          <p:cNvSpPr txBox="1"/>
          <p:nvPr/>
        </p:nvSpPr>
        <p:spPr>
          <a:xfrm>
            <a:off x="2723380" y="2799893"/>
            <a:ext cx="1759540" cy="369332"/>
          </a:xfrm>
          <a:prstGeom prst="rect">
            <a:avLst/>
          </a:prstGeom>
          <a:noFill/>
        </p:spPr>
        <p:txBody>
          <a:bodyPr wrap="square">
            <a:spAutoFit/>
          </a:bodyPr>
          <a:lstStyle/>
          <a:p>
            <a:pPr algn="r" rtl="1"/>
            <a:r>
              <a:rPr lang="he-IL" b="1" dirty="0">
                <a:cs typeface="Calibri Light" panose="020F0302020204030204" pitchFamily="34" charset="0"/>
              </a:rPr>
              <a:t>תעופת נחיל ארבה</a:t>
            </a:r>
          </a:p>
        </p:txBody>
      </p:sp>
      <p:sp>
        <p:nvSpPr>
          <p:cNvPr id="39" name="TextBox 38">
            <a:extLst>
              <a:ext uri="{FF2B5EF4-FFF2-40B4-BE49-F238E27FC236}">
                <a16:creationId xmlns:a16="http://schemas.microsoft.com/office/drawing/2014/main" id="{53D0BB68-F59C-4592-8523-2CC450A6C3B1}"/>
              </a:ext>
            </a:extLst>
          </p:cNvPr>
          <p:cNvSpPr txBox="1"/>
          <p:nvPr/>
        </p:nvSpPr>
        <p:spPr>
          <a:xfrm>
            <a:off x="-90347" y="662090"/>
            <a:ext cx="2480973" cy="369332"/>
          </a:xfrm>
          <a:prstGeom prst="rect">
            <a:avLst/>
          </a:prstGeom>
          <a:noFill/>
        </p:spPr>
        <p:txBody>
          <a:bodyPr wrap="square">
            <a:spAutoFit/>
          </a:bodyPr>
          <a:lstStyle/>
          <a:p>
            <a:pPr algn="r" rtl="1"/>
            <a:r>
              <a:rPr lang="he-IL" b="1" dirty="0">
                <a:cs typeface="Calibri Light" panose="020F0302020204030204" pitchFamily="34" charset="0"/>
              </a:rPr>
              <a:t>כריות ההצמדה של שממיות</a:t>
            </a:r>
            <a:r>
              <a:rPr lang="he-IL" b="1" dirty="0">
                <a:solidFill>
                  <a:schemeClr val="bg1"/>
                </a:solidFill>
                <a:effectLst>
                  <a:outerShdw blurRad="38100" dist="38100" dir="2700000" algn="tl">
                    <a:srgbClr val="000000">
                      <a:alpha val="43137"/>
                    </a:srgbClr>
                  </a:outerShdw>
                </a:effectLst>
                <a:cs typeface="Calibri Light" panose="020F0302020204030204" pitchFamily="34" charset="0"/>
              </a:rPr>
              <a:t> </a:t>
            </a:r>
            <a:endParaRPr lang="he-IL" dirty="0"/>
          </a:p>
        </p:txBody>
      </p:sp>
    </p:spTree>
    <p:extLst>
      <p:ext uri="{BB962C8B-B14F-4D97-AF65-F5344CB8AC3E}">
        <p14:creationId xmlns:p14="http://schemas.microsoft.com/office/powerpoint/2010/main" val="343116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4000" fill="hold" grpId="0" nodeType="clickEffect">
                                  <p:stCondLst>
                                    <p:cond delay="0"/>
                                  </p:stCondLst>
                                  <p:childTnLst>
                                    <p:animRot by="120000">
                                      <p:cBhvr>
                                        <p:cTn id="6" dur="100" fill="hold">
                                          <p:stCondLst>
                                            <p:cond delay="0"/>
                                          </p:stCondLst>
                                        </p:cTn>
                                        <p:tgtEl>
                                          <p:spTgt spid="27"/>
                                        </p:tgtEl>
                                        <p:attrNameLst>
                                          <p:attrName>r</p:attrName>
                                        </p:attrNameLst>
                                      </p:cBhvr>
                                    </p:animRot>
                                    <p:animRot by="-240000">
                                      <p:cBhvr>
                                        <p:cTn id="7" dur="200" fill="hold">
                                          <p:stCondLst>
                                            <p:cond delay="200"/>
                                          </p:stCondLst>
                                        </p:cTn>
                                        <p:tgtEl>
                                          <p:spTgt spid="27"/>
                                        </p:tgtEl>
                                        <p:attrNameLst>
                                          <p:attrName>r</p:attrName>
                                        </p:attrNameLst>
                                      </p:cBhvr>
                                    </p:animRot>
                                    <p:animRot by="240000">
                                      <p:cBhvr>
                                        <p:cTn id="8" dur="200" fill="hold">
                                          <p:stCondLst>
                                            <p:cond delay="400"/>
                                          </p:stCondLst>
                                        </p:cTn>
                                        <p:tgtEl>
                                          <p:spTgt spid="27"/>
                                        </p:tgtEl>
                                        <p:attrNameLst>
                                          <p:attrName>r</p:attrName>
                                        </p:attrNameLst>
                                      </p:cBhvr>
                                    </p:animRot>
                                    <p:animRot by="-240000">
                                      <p:cBhvr>
                                        <p:cTn id="9" dur="200" fill="hold">
                                          <p:stCondLst>
                                            <p:cond delay="600"/>
                                          </p:stCondLst>
                                        </p:cTn>
                                        <p:tgtEl>
                                          <p:spTgt spid="27"/>
                                        </p:tgtEl>
                                        <p:attrNameLst>
                                          <p:attrName>r</p:attrName>
                                        </p:attrNameLst>
                                      </p:cBhvr>
                                    </p:animRot>
                                    <p:animRot by="120000">
                                      <p:cBhvr>
                                        <p:cTn id="10" dur="200" fill="hold">
                                          <p:stCondLst>
                                            <p:cond delay="8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ABA2DEBC-95CE-4177-A90E-590BE0A50E05}"/>
              </a:ext>
            </a:extLst>
          </p:cNvPr>
          <p:cNvSpPr/>
          <p:nvPr/>
        </p:nvSpPr>
        <p:spPr>
          <a:xfrm rot="2486411">
            <a:off x="-3143844" y="6568682"/>
            <a:ext cx="15613996" cy="4079156"/>
          </a:xfrm>
          <a:custGeom>
            <a:avLst/>
            <a:gdLst/>
            <a:ahLst/>
            <a:cxnLst/>
            <a:rect l="l" t="t" r="r" b="b"/>
            <a:pathLst>
              <a:path w="15613996" h="4079156">
                <a:moveTo>
                  <a:pt x="0" y="0"/>
                </a:moveTo>
                <a:lnTo>
                  <a:pt x="15613996" y="0"/>
                </a:lnTo>
                <a:lnTo>
                  <a:pt x="15613996" y="4079157"/>
                </a:lnTo>
                <a:lnTo>
                  <a:pt x="0" y="4079157"/>
                </a:lnTo>
                <a:lnTo>
                  <a:pt x="0" y="0"/>
                </a:lnTo>
                <a:close/>
              </a:path>
            </a:pathLst>
          </a:custGeom>
          <a:blipFill>
            <a:blip r:embed="rId3">
              <a:alphaModFix amt="4000"/>
              <a:extLst>
                <a:ext uri="{96DAC541-7B7A-43D3-8B79-37D633B846F1}">
                  <asvg:svgBlip xmlns:asvg="http://schemas.microsoft.com/office/drawing/2016/SVG/main" r:embed="rId4"/>
                </a:ext>
              </a:extLst>
            </a:blip>
            <a:stretch>
              <a:fillRect/>
            </a:stretch>
          </a:blipFill>
        </p:spPr>
        <p:txBody>
          <a:bodyPr/>
          <a:lstStyle/>
          <a:p>
            <a:endParaRPr lang="en-IL"/>
          </a:p>
        </p:txBody>
      </p:sp>
      <p:sp>
        <p:nvSpPr>
          <p:cNvPr id="8" name="Freeform 31">
            <a:extLst>
              <a:ext uri="{FF2B5EF4-FFF2-40B4-BE49-F238E27FC236}">
                <a16:creationId xmlns:a16="http://schemas.microsoft.com/office/drawing/2014/main" id="{61F31EE5-D1EF-40F2-B221-CDB9F32BDE08}"/>
              </a:ext>
            </a:extLst>
          </p:cNvPr>
          <p:cNvSpPr/>
          <p:nvPr/>
        </p:nvSpPr>
        <p:spPr>
          <a:xfrm rot="10800000">
            <a:off x="1567543" y="542498"/>
            <a:ext cx="9056914" cy="726845"/>
          </a:xfrm>
          <a:custGeom>
            <a:avLst/>
            <a:gdLst/>
            <a:ahLst/>
            <a:cxnLst/>
            <a:rect l="l" t="t" r="r" b="b"/>
            <a:pathLst>
              <a:path w="1418370" h="180642">
                <a:moveTo>
                  <a:pt x="90321" y="0"/>
                </a:moveTo>
                <a:lnTo>
                  <a:pt x="1328049" y="0"/>
                </a:lnTo>
                <a:cubicBezTo>
                  <a:pt x="1377932" y="0"/>
                  <a:pt x="1418370" y="40438"/>
                  <a:pt x="1418370" y="90321"/>
                </a:cubicBezTo>
                <a:lnTo>
                  <a:pt x="1418370" y="90321"/>
                </a:lnTo>
                <a:cubicBezTo>
                  <a:pt x="1418370" y="114276"/>
                  <a:pt x="1408854" y="137249"/>
                  <a:pt x="1391916" y="154188"/>
                </a:cubicBezTo>
                <a:cubicBezTo>
                  <a:pt x="1374977" y="171126"/>
                  <a:pt x="1352004" y="180642"/>
                  <a:pt x="1328049" y="180642"/>
                </a:cubicBezTo>
                <a:lnTo>
                  <a:pt x="90321" y="180642"/>
                </a:lnTo>
                <a:cubicBezTo>
                  <a:pt x="40438" y="180642"/>
                  <a:pt x="0" y="140204"/>
                  <a:pt x="0" y="90321"/>
                </a:cubicBezTo>
                <a:lnTo>
                  <a:pt x="0" y="90321"/>
                </a:lnTo>
                <a:cubicBezTo>
                  <a:pt x="0" y="40438"/>
                  <a:pt x="40438" y="0"/>
                  <a:pt x="90321" y="0"/>
                </a:cubicBezTo>
                <a:close/>
              </a:path>
            </a:pathLst>
          </a:custGeom>
          <a:noFill/>
        </p:spPr>
        <p:txBody>
          <a:bodyPr/>
          <a:lstStyle/>
          <a:p>
            <a:endParaRPr lang="en-IL"/>
          </a:p>
        </p:txBody>
      </p:sp>
      <p:sp>
        <p:nvSpPr>
          <p:cNvPr id="3" name="Slide Number Placeholder 2">
            <a:extLst>
              <a:ext uri="{FF2B5EF4-FFF2-40B4-BE49-F238E27FC236}">
                <a16:creationId xmlns:a16="http://schemas.microsoft.com/office/drawing/2014/main" id="{B37D8BDF-E07D-4D0F-8B87-0438D44EAEE1}"/>
              </a:ext>
            </a:extLst>
          </p:cNvPr>
          <p:cNvSpPr>
            <a:spLocks noGrp="1"/>
          </p:cNvSpPr>
          <p:nvPr>
            <p:ph type="sldNum" sz="quarter" idx="12"/>
          </p:nvPr>
        </p:nvSpPr>
        <p:spPr/>
        <p:txBody>
          <a:bodyPr/>
          <a:lstStyle/>
          <a:p>
            <a:fld id="{031B56D8-AA3C-4AB4-B32B-055D4EBFAE03}" type="slidenum">
              <a:rPr lang="he-IL" smtClean="0"/>
              <a:t>13</a:t>
            </a:fld>
            <a:endParaRPr lang="he-IL"/>
          </a:p>
        </p:txBody>
      </p:sp>
      <p:sp>
        <p:nvSpPr>
          <p:cNvPr id="12" name="TextBox 11">
            <a:extLst>
              <a:ext uri="{FF2B5EF4-FFF2-40B4-BE49-F238E27FC236}">
                <a16:creationId xmlns:a16="http://schemas.microsoft.com/office/drawing/2014/main" id="{30545BFC-BB8F-4F6D-B50A-0F83AD782279}"/>
              </a:ext>
            </a:extLst>
          </p:cNvPr>
          <p:cNvSpPr txBox="1"/>
          <p:nvPr/>
        </p:nvSpPr>
        <p:spPr>
          <a:xfrm>
            <a:off x="3165972" y="1485667"/>
            <a:ext cx="7388352" cy="1200329"/>
          </a:xfrm>
          <a:prstGeom prst="rect">
            <a:avLst/>
          </a:prstGeom>
          <a:noFill/>
        </p:spPr>
        <p:txBody>
          <a:bodyPr wrap="square">
            <a:spAutoFit/>
          </a:bodyPr>
          <a:lstStyle/>
          <a:p>
            <a:pPr marL="0" indent="0" algn="r" rtl="1">
              <a:buNone/>
            </a:pPr>
            <a:r>
              <a:rPr lang="he-IL" sz="2400" b="1" dirty="0">
                <a:latin typeface="Simpler Light" panose="00000500000000000000" pitchFamily="50" charset="-79"/>
                <a:cs typeface="Simpler Light" panose="00000500000000000000" pitchFamily="50" charset="-79"/>
              </a:rPr>
              <a:t>האתגר:</a:t>
            </a:r>
          </a:p>
          <a:p>
            <a:pPr marL="0" indent="0" algn="r" rtl="1">
              <a:buNone/>
            </a:pPr>
            <a:r>
              <a:rPr lang="he-IL" sz="2400" dirty="0">
                <a:latin typeface="Simpler Light" panose="00000500000000000000" pitchFamily="50" charset="-79"/>
                <a:cs typeface="Simpler Light" panose="00000500000000000000" pitchFamily="50" charset="-79"/>
              </a:rPr>
              <a:t>פיתוח סלוטייפ חזק, המיועד לשימוש חוזר</a:t>
            </a:r>
          </a:p>
          <a:p>
            <a:pPr marL="0" indent="0" algn="r" rtl="1">
              <a:buNone/>
            </a:pPr>
            <a:endParaRPr lang="he-IL" sz="2400" dirty="0">
              <a:latin typeface="Simpler Light" panose="00000500000000000000" pitchFamily="50" charset="-79"/>
              <a:cs typeface="Simpler Light" panose="00000500000000000000" pitchFamily="50" charset="-79"/>
            </a:endParaRPr>
          </a:p>
        </p:txBody>
      </p:sp>
      <p:pic>
        <p:nvPicPr>
          <p:cNvPr id="18" name="Picture 2" descr="http://earthweb.tau.ac.il/sites/default/files/styles/panopoly_image_full/public/general/locust_in_eilat_by_nivs_flickr.jpg?itok=K3VuFt_i">
            <a:extLst>
              <a:ext uri="{FF2B5EF4-FFF2-40B4-BE49-F238E27FC236}">
                <a16:creationId xmlns:a16="http://schemas.microsoft.com/office/drawing/2014/main" id="{390CC24E-7743-46B3-A145-667D6C02A65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2854"/>
          <a:stretch/>
        </p:blipFill>
        <p:spPr bwMode="auto">
          <a:xfrm>
            <a:off x="2924731" y="3255934"/>
            <a:ext cx="1628466" cy="1407240"/>
          </a:xfrm>
          <a:prstGeom prst="roundRect">
            <a:avLst/>
          </a:prstGeom>
          <a:solidFill>
            <a:srgbClr val="FFFFFF">
              <a:shade val="85000"/>
            </a:srgbClr>
          </a:solidFill>
          <a:ln w="142875">
            <a:solidFill>
              <a:srgbClr val="1F4E79"/>
            </a:solidFill>
          </a:ln>
          <a:effectLst/>
        </p:spPr>
      </p:pic>
      <p:pic>
        <p:nvPicPr>
          <p:cNvPr id="22" name="Picture 2" descr="צילום: flickr, Mathias Appel">
            <a:extLst>
              <a:ext uri="{FF2B5EF4-FFF2-40B4-BE49-F238E27FC236}">
                <a16:creationId xmlns:a16="http://schemas.microsoft.com/office/drawing/2014/main" id="{D4C9909A-4977-437D-9C66-5D452799A22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767" r="11667"/>
          <a:stretch/>
        </p:blipFill>
        <p:spPr bwMode="auto">
          <a:xfrm>
            <a:off x="346370" y="5265258"/>
            <a:ext cx="1607540" cy="1373012"/>
          </a:xfrm>
          <a:prstGeom prst="roundRect">
            <a:avLst/>
          </a:prstGeom>
          <a:solidFill>
            <a:srgbClr val="FFFFFF">
              <a:shade val="85000"/>
            </a:srgbClr>
          </a:solidFill>
          <a:ln w="142875">
            <a:solidFill>
              <a:srgbClr val="1F4E79"/>
            </a:solidFill>
          </a:ln>
          <a:effectLst/>
        </p:spPr>
      </p:pic>
      <p:pic>
        <p:nvPicPr>
          <p:cNvPr id="24" name="Picture 4">
            <a:extLst>
              <a:ext uri="{FF2B5EF4-FFF2-40B4-BE49-F238E27FC236}">
                <a16:creationId xmlns:a16="http://schemas.microsoft.com/office/drawing/2014/main" id="{13E46071-0604-419A-ACC1-F8EE385CFB71}"/>
              </a:ext>
            </a:extLst>
          </p:cNvPr>
          <p:cNvPicPr>
            <a:picLocks noChangeAspect="1" noChangeArrowheads="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11818" r="10649"/>
          <a:stretch/>
        </p:blipFill>
        <p:spPr bwMode="auto">
          <a:xfrm>
            <a:off x="2854454" y="5242518"/>
            <a:ext cx="1628466" cy="1400239"/>
          </a:xfrm>
          <a:prstGeom prst="roundRect">
            <a:avLst/>
          </a:prstGeom>
          <a:solidFill>
            <a:srgbClr val="FFFFFF">
              <a:shade val="85000"/>
            </a:srgbClr>
          </a:solidFill>
          <a:ln w="142875">
            <a:solidFill>
              <a:schemeClr val="accent1">
                <a:lumMod val="50000"/>
              </a:schemeClr>
            </a:solidFill>
          </a:ln>
          <a:effectLst/>
        </p:spPr>
      </p:pic>
      <p:pic>
        <p:nvPicPr>
          <p:cNvPr id="26" name="Picture 2" descr=" Hemidactylus turcicus. מקור: EOL Images, catherinemorrison29">
            <a:extLst>
              <a:ext uri="{FF2B5EF4-FFF2-40B4-BE49-F238E27FC236}">
                <a16:creationId xmlns:a16="http://schemas.microsoft.com/office/drawing/2014/main" id="{FC768A75-FA99-4F4D-AF65-634BB604509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014" r="15332" b="1014"/>
          <a:stretch/>
        </p:blipFill>
        <p:spPr bwMode="auto">
          <a:xfrm flipH="1">
            <a:off x="401679" y="1154393"/>
            <a:ext cx="1590902" cy="1407240"/>
          </a:xfrm>
          <a:prstGeom prst="roundRect">
            <a:avLst/>
          </a:prstGeom>
          <a:solidFill>
            <a:srgbClr val="FFFFFF">
              <a:shade val="85000"/>
            </a:srgbClr>
          </a:solidFill>
          <a:ln w="142875">
            <a:solidFill>
              <a:srgbClr val="1F4E79"/>
            </a:solidFill>
          </a:ln>
          <a:effectLst/>
        </p:spPr>
      </p:pic>
      <p:sp>
        <p:nvSpPr>
          <p:cNvPr id="32" name="TextBox 31">
            <a:extLst>
              <a:ext uri="{FF2B5EF4-FFF2-40B4-BE49-F238E27FC236}">
                <a16:creationId xmlns:a16="http://schemas.microsoft.com/office/drawing/2014/main" id="{4A62B1AC-1441-44C6-9B82-2273EF2807D6}"/>
              </a:ext>
            </a:extLst>
          </p:cNvPr>
          <p:cNvSpPr txBox="1"/>
          <p:nvPr/>
        </p:nvSpPr>
        <p:spPr>
          <a:xfrm>
            <a:off x="2723380" y="1294242"/>
            <a:ext cx="1759540" cy="369332"/>
          </a:xfrm>
          <a:prstGeom prst="rect">
            <a:avLst/>
          </a:prstGeom>
          <a:noFill/>
        </p:spPr>
        <p:txBody>
          <a:bodyPr wrap="square">
            <a:spAutoFit/>
          </a:bodyPr>
          <a:lstStyle/>
          <a:p>
            <a:pPr algn="r" rtl="1"/>
            <a:r>
              <a:rPr lang="he-IL" b="1" dirty="0">
                <a:solidFill>
                  <a:schemeClr val="bg1"/>
                </a:solidFill>
                <a:effectLst>
                  <a:outerShdw blurRad="38100" dist="38100" dir="2700000" algn="tl">
                    <a:srgbClr val="000000">
                      <a:alpha val="43137"/>
                    </a:srgbClr>
                  </a:outerShdw>
                </a:effectLst>
                <a:cs typeface="Calibri Light" panose="020F0302020204030204" pitchFamily="34" charset="0"/>
              </a:rPr>
              <a:t>מקור השלדג</a:t>
            </a:r>
            <a:endParaRPr lang="he-IL" dirty="0"/>
          </a:p>
        </p:txBody>
      </p:sp>
      <p:sp>
        <p:nvSpPr>
          <p:cNvPr id="23" name="TextBox 22">
            <a:extLst>
              <a:ext uri="{FF2B5EF4-FFF2-40B4-BE49-F238E27FC236}">
                <a16:creationId xmlns:a16="http://schemas.microsoft.com/office/drawing/2014/main" id="{31895BFF-BACB-49A7-9D5A-4AC868BF4EC9}"/>
              </a:ext>
            </a:extLst>
          </p:cNvPr>
          <p:cNvSpPr txBox="1"/>
          <p:nvPr/>
        </p:nvSpPr>
        <p:spPr>
          <a:xfrm>
            <a:off x="180052" y="3408060"/>
            <a:ext cx="1715124" cy="646331"/>
          </a:xfrm>
          <a:prstGeom prst="rect">
            <a:avLst/>
          </a:prstGeom>
          <a:noFill/>
        </p:spPr>
        <p:txBody>
          <a:bodyPr wrap="square">
            <a:spAutoFit/>
          </a:bodyPr>
          <a:lstStyle/>
          <a:p>
            <a:pPr algn="r" rtl="1"/>
            <a:r>
              <a:rPr lang="he-IL" b="1" dirty="0">
                <a:solidFill>
                  <a:schemeClr val="bg1"/>
                </a:solidFill>
                <a:effectLst>
                  <a:outerShdw blurRad="38100" dist="38100" dir="2700000" algn="tl">
                    <a:srgbClr val="000000">
                      <a:alpha val="43137"/>
                    </a:srgbClr>
                  </a:outerShdw>
                </a:effectLst>
                <a:cs typeface="Calibri Light" panose="020F0302020204030204" pitchFamily="34" charset="0"/>
              </a:rPr>
              <a:t>עלי צמחים </a:t>
            </a:r>
          </a:p>
          <a:p>
            <a:pPr algn="r" rtl="1"/>
            <a:r>
              <a:rPr lang="he-IL" b="1" dirty="0">
                <a:solidFill>
                  <a:schemeClr val="bg1"/>
                </a:solidFill>
                <a:effectLst>
                  <a:outerShdw blurRad="38100" dist="38100" dir="2700000" algn="tl">
                    <a:srgbClr val="000000">
                      <a:alpha val="43137"/>
                    </a:srgbClr>
                  </a:outerShdw>
                </a:effectLst>
                <a:cs typeface="Calibri Light" panose="020F0302020204030204" pitchFamily="34" charset="0"/>
              </a:rPr>
              <a:t>דוחי מים</a:t>
            </a:r>
            <a:endParaRPr lang="he-IL" dirty="0"/>
          </a:p>
        </p:txBody>
      </p:sp>
      <p:pic>
        <p:nvPicPr>
          <p:cNvPr id="25" name="Picture 2" descr="Live blue mussels on a rocky substrate">
            <a:extLst>
              <a:ext uri="{FF2B5EF4-FFF2-40B4-BE49-F238E27FC236}">
                <a16:creationId xmlns:a16="http://schemas.microsoft.com/office/drawing/2014/main" id="{60DD298A-8B40-4259-8132-E69EC9780FD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7440" r="11383" b="3223"/>
          <a:stretch/>
        </p:blipFill>
        <p:spPr bwMode="auto">
          <a:xfrm>
            <a:off x="401681" y="3209029"/>
            <a:ext cx="1590903" cy="1501049"/>
          </a:xfrm>
          <a:prstGeom prst="roundRect">
            <a:avLst/>
          </a:prstGeom>
          <a:noFill/>
          <a:ln w="133350" cap="rnd">
            <a:solidFill>
              <a:srgbClr val="1F4E79"/>
            </a:solidFill>
          </a:ln>
          <a:extLst>
            <a:ext uri="{909E8E84-426E-40DD-AFC4-6F175D3DCCD1}">
              <a14:hiddenFill xmlns:a14="http://schemas.microsoft.com/office/drawing/2010/main">
                <a:solidFill>
                  <a:srgbClr val="FFFFFF"/>
                </a:solidFill>
              </a14:hiddenFill>
            </a:ext>
          </a:extLst>
        </p:spPr>
      </p:pic>
      <p:sp>
        <p:nvSpPr>
          <p:cNvPr id="30" name="Freeform 34">
            <a:extLst>
              <a:ext uri="{FF2B5EF4-FFF2-40B4-BE49-F238E27FC236}">
                <a16:creationId xmlns:a16="http://schemas.microsoft.com/office/drawing/2014/main" id="{AC146634-DBB5-4340-800A-E8D927B2800A}"/>
              </a:ext>
            </a:extLst>
          </p:cNvPr>
          <p:cNvSpPr/>
          <p:nvPr/>
        </p:nvSpPr>
        <p:spPr>
          <a:xfrm>
            <a:off x="6096000" y="2472148"/>
            <a:ext cx="4353654" cy="4055587"/>
          </a:xfrm>
          <a:prstGeom prst="roundRect">
            <a:avLst/>
          </a:prstGeom>
          <a:blipFill>
            <a:blip r:embed="rId11">
              <a:extLst>
                <a:ext uri="{28A0092B-C50C-407E-A947-70E740481C1C}">
                  <a14:useLocalDpi xmlns:a14="http://schemas.microsoft.com/office/drawing/2010/main" val="0"/>
                </a:ext>
              </a:extLst>
            </a:blip>
            <a:stretch>
              <a:fillRect/>
            </a:stretch>
          </a:blipFill>
          <a:ln w="209550" cap="rnd">
            <a:solidFill>
              <a:srgbClr val="FFFFFF"/>
            </a:solidFill>
            <a:prstDash val="solid"/>
            <a:round/>
          </a:ln>
        </p:spPr>
        <p:txBody>
          <a:bodyPr/>
          <a:lstStyle/>
          <a:p>
            <a:endParaRPr lang="en-IL"/>
          </a:p>
        </p:txBody>
      </p:sp>
      <p:pic>
        <p:nvPicPr>
          <p:cNvPr id="36" name="Picture 6" descr="This item is an image">
            <a:extLst>
              <a:ext uri="{FF2B5EF4-FFF2-40B4-BE49-F238E27FC236}">
                <a16:creationId xmlns:a16="http://schemas.microsoft.com/office/drawing/2014/main" id="{02F84A1D-91C7-4190-B5AB-EB2FF3FCE64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9923" t="24067" r="33171" b="3980"/>
          <a:stretch/>
        </p:blipFill>
        <p:spPr bwMode="auto">
          <a:xfrm>
            <a:off x="2904463" y="1170590"/>
            <a:ext cx="1650900" cy="1407240"/>
          </a:xfrm>
          <a:prstGeom prst="roundRect">
            <a:avLst/>
          </a:prstGeom>
          <a:solidFill>
            <a:srgbClr val="FFFFFF">
              <a:shade val="85000"/>
            </a:srgbClr>
          </a:solidFill>
          <a:ln w="142875">
            <a:solidFill>
              <a:srgbClr val="1F4E79"/>
            </a:solidFill>
          </a:ln>
          <a:effectLst/>
        </p:spPr>
      </p:pic>
      <p:sp>
        <p:nvSpPr>
          <p:cNvPr id="37" name="TextBox 36">
            <a:extLst>
              <a:ext uri="{FF2B5EF4-FFF2-40B4-BE49-F238E27FC236}">
                <a16:creationId xmlns:a16="http://schemas.microsoft.com/office/drawing/2014/main" id="{8BB2EF57-EF68-4A50-AD23-1540D6A23715}"/>
              </a:ext>
            </a:extLst>
          </p:cNvPr>
          <p:cNvSpPr txBox="1"/>
          <p:nvPr/>
        </p:nvSpPr>
        <p:spPr>
          <a:xfrm>
            <a:off x="2390626" y="662090"/>
            <a:ext cx="2592094" cy="369332"/>
          </a:xfrm>
          <a:prstGeom prst="rect">
            <a:avLst/>
          </a:prstGeom>
          <a:noFill/>
        </p:spPr>
        <p:txBody>
          <a:bodyPr wrap="square">
            <a:spAutoFit/>
          </a:bodyPr>
          <a:lstStyle/>
          <a:p>
            <a:pPr algn="r" rtl="1"/>
            <a:r>
              <a:rPr lang="he-IL" b="1" dirty="0">
                <a:cs typeface="Calibri Light" panose="020F0302020204030204" pitchFamily="34" charset="0"/>
              </a:rPr>
              <a:t>תעופה שקטה של  דורס לילה </a:t>
            </a:r>
            <a:endParaRPr lang="he-IL" dirty="0"/>
          </a:p>
        </p:txBody>
      </p:sp>
      <p:sp>
        <p:nvSpPr>
          <p:cNvPr id="38" name="Title 1">
            <a:extLst>
              <a:ext uri="{FF2B5EF4-FFF2-40B4-BE49-F238E27FC236}">
                <a16:creationId xmlns:a16="http://schemas.microsoft.com/office/drawing/2014/main" id="{4261957D-858C-4587-829F-6E79C0E40726}"/>
              </a:ext>
            </a:extLst>
          </p:cNvPr>
          <p:cNvSpPr txBox="1">
            <a:spLocks/>
          </p:cNvSpPr>
          <p:nvPr/>
        </p:nvSpPr>
        <p:spPr>
          <a:xfrm>
            <a:off x="518616" y="365126"/>
            <a:ext cx="10105842" cy="999218"/>
          </a:xfrm>
          <a:prstGeom prst="rect">
            <a:avLst/>
          </a:prstGeom>
        </p:spPr>
        <p:txBody>
          <a:bodyPr vert="horz" lIns="91440" tIns="45720" rIns="91440" bIns="45720" rtlCol="0" anchor="ctr">
            <a:noAutofit/>
          </a:bodyPr>
          <a:lstStyle>
            <a:lvl1pPr algn="r" defTabSz="914400" rtl="1"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r>
              <a:rPr lang="he-IL" sz="3600" b="1">
                <a:latin typeface="Simpler Black" panose="00000A00000000000000" pitchFamily="50" charset="-79"/>
                <a:cs typeface="Simpler Black" panose="00000A00000000000000" pitchFamily="50" charset="-79"/>
              </a:rPr>
              <a:t>משימה: התאימו אתגר </a:t>
            </a:r>
            <a:br>
              <a:rPr lang="he-IL" sz="3600" b="1">
                <a:latin typeface="Simpler Black" panose="00000A00000000000000" pitchFamily="50" charset="-79"/>
                <a:cs typeface="Simpler Black" panose="00000A00000000000000" pitchFamily="50" charset="-79"/>
              </a:rPr>
            </a:br>
            <a:r>
              <a:rPr lang="he-IL" sz="3600" b="1">
                <a:latin typeface="Simpler Black" panose="00000A00000000000000" pitchFamily="50" charset="-79"/>
                <a:cs typeface="Simpler Black" panose="00000A00000000000000" pitchFamily="50" charset="-79"/>
              </a:rPr>
              <a:t>לפתרון מהטבע!</a:t>
            </a:r>
            <a:endParaRPr lang="he-IL" sz="3600" b="1" dirty="0">
              <a:latin typeface="Simpler Black" panose="00000A00000000000000" pitchFamily="50" charset="-79"/>
              <a:cs typeface="Simpler Black" panose="00000A00000000000000" pitchFamily="50" charset="-79"/>
            </a:endParaRPr>
          </a:p>
        </p:txBody>
      </p:sp>
      <p:sp>
        <p:nvSpPr>
          <p:cNvPr id="27" name="TextBox 26">
            <a:extLst>
              <a:ext uri="{FF2B5EF4-FFF2-40B4-BE49-F238E27FC236}">
                <a16:creationId xmlns:a16="http://schemas.microsoft.com/office/drawing/2014/main" id="{19A2F16D-FE2E-4321-9443-9F10E090EBB6}"/>
              </a:ext>
            </a:extLst>
          </p:cNvPr>
          <p:cNvSpPr txBox="1"/>
          <p:nvPr/>
        </p:nvSpPr>
        <p:spPr>
          <a:xfrm>
            <a:off x="271032" y="223779"/>
            <a:ext cx="7388352" cy="461665"/>
          </a:xfrm>
          <a:prstGeom prst="rect">
            <a:avLst/>
          </a:prstGeom>
          <a:noFill/>
        </p:spPr>
        <p:txBody>
          <a:bodyPr wrap="square">
            <a:spAutoFit/>
          </a:bodyPr>
          <a:lstStyle/>
          <a:p>
            <a:pPr marL="0" indent="0">
              <a:buNone/>
            </a:pPr>
            <a:r>
              <a:rPr lang="he-IL" sz="2400" b="1" dirty="0">
                <a:solidFill>
                  <a:srgbClr val="1F4E79"/>
                </a:solidFill>
                <a:latin typeface="SimplerPro Black" panose="00000A00000000000000" pitchFamily="2" charset="-79"/>
                <a:cs typeface="SimplerPro Black" panose="00000A00000000000000" pitchFamily="2" charset="-79"/>
              </a:rPr>
              <a:t>מי מהם היה ההשראה לפתרון?</a:t>
            </a:r>
          </a:p>
        </p:txBody>
      </p:sp>
      <p:sp>
        <p:nvSpPr>
          <p:cNvPr id="34" name="TextBox 33">
            <a:extLst>
              <a:ext uri="{FF2B5EF4-FFF2-40B4-BE49-F238E27FC236}">
                <a16:creationId xmlns:a16="http://schemas.microsoft.com/office/drawing/2014/main" id="{243689F5-2605-432A-BDB6-62F715288F0C}"/>
              </a:ext>
            </a:extLst>
          </p:cNvPr>
          <p:cNvSpPr txBox="1"/>
          <p:nvPr/>
        </p:nvSpPr>
        <p:spPr>
          <a:xfrm>
            <a:off x="63271" y="2759358"/>
            <a:ext cx="1715124" cy="369332"/>
          </a:xfrm>
          <a:prstGeom prst="rect">
            <a:avLst/>
          </a:prstGeom>
          <a:noFill/>
        </p:spPr>
        <p:txBody>
          <a:bodyPr wrap="square">
            <a:spAutoFit/>
          </a:bodyPr>
          <a:lstStyle/>
          <a:p>
            <a:pPr algn="r" rtl="1"/>
            <a:r>
              <a:rPr lang="he-IL" b="1" dirty="0">
                <a:cs typeface="Calibri Light" panose="020F0302020204030204" pitchFamily="34" charset="0"/>
              </a:rPr>
              <a:t>דבק של צדפות</a:t>
            </a:r>
            <a:endParaRPr lang="he-IL" dirty="0"/>
          </a:p>
        </p:txBody>
      </p:sp>
      <p:sp>
        <p:nvSpPr>
          <p:cNvPr id="39" name="TextBox 38">
            <a:extLst>
              <a:ext uri="{FF2B5EF4-FFF2-40B4-BE49-F238E27FC236}">
                <a16:creationId xmlns:a16="http://schemas.microsoft.com/office/drawing/2014/main" id="{10E2A357-9247-412B-8795-2F51C043BEFC}"/>
              </a:ext>
            </a:extLst>
          </p:cNvPr>
          <p:cNvSpPr txBox="1"/>
          <p:nvPr/>
        </p:nvSpPr>
        <p:spPr>
          <a:xfrm>
            <a:off x="351296" y="4794417"/>
            <a:ext cx="1408864" cy="369332"/>
          </a:xfrm>
          <a:prstGeom prst="rect">
            <a:avLst/>
          </a:prstGeom>
          <a:noFill/>
        </p:spPr>
        <p:txBody>
          <a:bodyPr wrap="square">
            <a:spAutoFit/>
          </a:bodyPr>
          <a:lstStyle/>
          <a:p>
            <a:pPr algn="r" rtl="1"/>
            <a:r>
              <a:rPr lang="he-IL" b="1" dirty="0">
                <a:cs typeface="Calibri Light" panose="020F0302020204030204" pitchFamily="34" charset="0"/>
              </a:rPr>
              <a:t>עור של לוטרה</a:t>
            </a:r>
          </a:p>
        </p:txBody>
      </p:sp>
      <p:sp>
        <p:nvSpPr>
          <p:cNvPr id="40" name="TextBox 39">
            <a:extLst>
              <a:ext uri="{FF2B5EF4-FFF2-40B4-BE49-F238E27FC236}">
                <a16:creationId xmlns:a16="http://schemas.microsoft.com/office/drawing/2014/main" id="{CD8D814E-B80B-418C-BAF8-5DF2AA8729B9}"/>
              </a:ext>
            </a:extLst>
          </p:cNvPr>
          <p:cNvSpPr txBox="1"/>
          <p:nvPr/>
        </p:nvSpPr>
        <p:spPr>
          <a:xfrm>
            <a:off x="3074056" y="4790116"/>
            <a:ext cx="1408864" cy="369332"/>
          </a:xfrm>
          <a:prstGeom prst="rect">
            <a:avLst/>
          </a:prstGeom>
          <a:noFill/>
        </p:spPr>
        <p:txBody>
          <a:bodyPr wrap="square">
            <a:spAutoFit/>
          </a:bodyPr>
          <a:lstStyle/>
          <a:p>
            <a:r>
              <a:rPr lang="he-IL" b="1" dirty="0">
                <a:cs typeface="Calibri Light" panose="020F0302020204030204" pitchFamily="34" charset="0"/>
              </a:rPr>
              <a:t>עור של כריש</a:t>
            </a:r>
          </a:p>
        </p:txBody>
      </p:sp>
      <p:sp>
        <p:nvSpPr>
          <p:cNvPr id="41" name="TextBox 40">
            <a:extLst>
              <a:ext uri="{FF2B5EF4-FFF2-40B4-BE49-F238E27FC236}">
                <a16:creationId xmlns:a16="http://schemas.microsoft.com/office/drawing/2014/main" id="{3F9D1176-B93B-4411-A5FC-D5839495B49C}"/>
              </a:ext>
            </a:extLst>
          </p:cNvPr>
          <p:cNvSpPr txBox="1"/>
          <p:nvPr/>
        </p:nvSpPr>
        <p:spPr>
          <a:xfrm>
            <a:off x="2871446" y="2789133"/>
            <a:ext cx="1759540" cy="408623"/>
          </a:xfrm>
          <a:prstGeom prst="roundRect">
            <a:avLst/>
          </a:prstGeom>
          <a:noFill/>
          <a:ln>
            <a:noFill/>
          </a:ln>
        </p:spPr>
        <p:txBody>
          <a:bodyPr wrap="square">
            <a:spAutoFit/>
          </a:bodyPr>
          <a:lstStyle/>
          <a:p>
            <a:pPr algn="r" rtl="1"/>
            <a:r>
              <a:rPr lang="he-IL" b="1" dirty="0">
                <a:cs typeface="Calibri Light" panose="020F0302020204030204" pitchFamily="34" charset="0"/>
              </a:rPr>
              <a:t>תעופת נחיל ארבה</a:t>
            </a:r>
          </a:p>
        </p:txBody>
      </p:sp>
      <p:sp>
        <p:nvSpPr>
          <p:cNvPr id="42" name="TextBox 41">
            <a:extLst>
              <a:ext uri="{FF2B5EF4-FFF2-40B4-BE49-F238E27FC236}">
                <a16:creationId xmlns:a16="http://schemas.microsoft.com/office/drawing/2014/main" id="{F9A9B9F8-584E-46FB-9D6B-4E45CEC90F8C}"/>
              </a:ext>
            </a:extLst>
          </p:cNvPr>
          <p:cNvSpPr txBox="1"/>
          <p:nvPr/>
        </p:nvSpPr>
        <p:spPr>
          <a:xfrm>
            <a:off x="-90347" y="662090"/>
            <a:ext cx="2480973" cy="369332"/>
          </a:xfrm>
          <a:prstGeom prst="rect">
            <a:avLst/>
          </a:prstGeom>
          <a:noFill/>
        </p:spPr>
        <p:txBody>
          <a:bodyPr wrap="square">
            <a:spAutoFit/>
          </a:bodyPr>
          <a:lstStyle/>
          <a:p>
            <a:pPr algn="r" rtl="1"/>
            <a:r>
              <a:rPr lang="he-IL" b="1" dirty="0">
                <a:cs typeface="Calibri Light" panose="020F0302020204030204" pitchFamily="34" charset="0"/>
              </a:rPr>
              <a:t>כריות ההצמדה של שממיות</a:t>
            </a:r>
            <a:r>
              <a:rPr lang="he-IL" b="1" dirty="0">
                <a:solidFill>
                  <a:schemeClr val="bg1"/>
                </a:solidFill>
                <a:effectLst>
                  <a:outerShdw blurRad="38100" dist="38100" dir="2700000" algn="tl">
                    <a:srgbClr val="000000">
                      <a:alpha val="43137"/>
                    </a:srgbClr>
                  </a:outerShdw>
                </a:effectLst>
                <a:cs typeface="Calibri Light" panose="020F0302020204030204" pitchFamily="34" charset="0"/>
              </a:rPr>
              <a:t> </a:t>
            </a:r>
            <a:endParaRPr lang="he-IL" dirty="0"/>
          </a:p>
        </p:txBody>
      </p:sp>
    </p:spTree>
    <p:extLst>
      <p:ext uri="{BB962C8B-B14F-4D97-AF65-F5344CB8AC3E}">
        <p14:creationId xmlns:p14="http://schemas.microsoft.com/office/powerpoint/2010/main" val="400755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4000" fill="hold" nodeType="clickEffect">
                                  <p:stCondLst>
                                    <p:cond delay="0"/>
                                  </p:stCondLst>
                                  <p:childTnLst>
                                    <p:animRot by="120000">
                                      <p:cBhvr>
                                        <p:cTn id="6" dur="100" fill="hold">
                                          <p:stCondLst>
                                            <p:cond delay="0"/>
                                          </p:stCondLst>
                                        </p:cTn>
                                        <p:tgtEl>
                                          <p:spTgt spid="26"/>
                                        </p:tgtEl>
                                        <p:attrNameLst>
                                          <p:attrName>r</p:attrName>
                                        </p:attrNameLst>
                                      </p:cBhvr>
                                    </p:animRot>
                                    <p:animRot by="-240000">
                                      <p:cBhvr>
                                        <p:cTn id="7" dur="200" fill="hold">
                                          <p:stCondLst>
                                            <p:cond delay="200"/>
                                          </p:stCondLst>
                                        </p:cTn>
                                        <p:tgtEl>
                                          <p:spTgt spid="26"/>
                                        </p:tgtEl>
                                        <p:attrNameLst>
                                          <p:attrName>r</p:attrName>
                                        </p:attrNameLst>
                                      </p:cBhvr>
                                    </p:animRot>
                                    <p:animRot by="240000">
                                      <p:cBhvr>
                                        <p:cTn id="8" dur="200" fill="hold">
                                          <p:stCondLst>
                                            <p:cond delay="400"/>
                                          </p:stCondLst>
                                        </p:cTn>
                                        <p:tgtEl>
                                          <p:spTgt spid="26"/>
                                        </p:tgtEl>
                                        <p:attrNameLst>
                                          <p:attrName>r</p:attrName>
                                        </p:attrNameLst>
                                      </p:cBhvr>
                                    </p:animRot>
                                    <p:animRot by="-240000">
                                      <p:cBhvr>
                                        <p:cTn id="9" dur="200" fill="hold">
                                          <p:stCondLst>
                                            <p:cond delay="600"/>
                                          </p:stCondLst>
                                        </p:cTn>
                                        <p:tgtEl>
                                          <p:spTgt spid="26"/>
                                        </p:tgtEl>
                                        <p:attrNameLst>
                                          <p:attrName>r</p:attrName>
                                        </p:attrNameLst>
                                      </p:cBhvr>
                                    </p:animRot>
                                    <p:animRot by="120000">
                                      <p:cBhvr>
                                        <p:cTn id="10"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1">
            <a:extLst>
              <a:ext uri="{FF2B5EF4-FFF2-40B4-BE49-F238E27FC236}">
                <a16:creationId xmlns:a16="http://schemas.microsoft.com/office/drawing/2014/main" id="{61F31EE5-D1EF-40F2-B221-CDB9F32BDE08}"/>
              </a:ext>
            </a:extLst>
          </p:cNvPr>
          <p:cNvSpPr/>
          <p:nvPr/>
        </p:nvSpPr>
        <p:spPr>
          <a:xfrm rot="10800000">
            <a:off x="1567543" y="542498"/>
            <a:ext cx="9056914" cy="726845"/>
          </a:xfrm>
          <a:custGeom>
            <a:avLst/>
            <a:gdLst/>
            <a:ahLst/>
            <a:cxnLst/>
            <a:rect l="l" t="t" r="r" b="b"/>
            <a:pathLst>
              <a:path w="1418370" h="180642">
                <a:moveTo>
                  <a:pt x="90321" y="0"/>
                </a:moveTo>
                <a:lnTo>
                  <a:pt x="1328049" y="0"/>
                </a:lnTo>
                <a:cubicBezTo>
                  <a:pt x="1377932" y="0"/>
                  <a:pt x="1418370" y="40438"/>
                  <a:pt x="1418370" y="90321"/>
                </a:cubicBezTo>
                <a:lnTo>
                  <a:pt x="1418370" y="90321"/>
                </a:lnTo>
                <a:cubicBezTo>
                  <a:pt x="1418370" y="114276"/>
                  <a:pt x="1408854" y="137249"/>
                  <a:pt x="1391916" y="154188"/>
                </a:cubicBezTo>
                <a:cubicBezTo>
                  <a:pt x="1374977" y="171126"/>
                  <a:pt x="1352004" y="180642"/>
                  <a:pt x="1328049" y="180642"/>
                </a:cubicBezTo>
                <a:lnTo>
                  <a:pt x="90321" y="180642"/>
                </a:lnTo>
                <a:cubicBezTo>
                  <a:pt x="40438" y="180642"/>
                  <a:pt x="0" y="140204"/>
                  <a:pt x="0" y="90321"/>
                </a:cubicBezTo>
                <a:lnTo>
                  <a:pt x="0" y="90321"/>
                </a:lnTo>
                <a:cubicBezTo>
                  <a:pt x="0" y="40438"/>
                  <a:pt x="40438" y="0"/>
                  <a:pt x="90321" y="0"/>
                </a:cubicBezTo>
                <a:close/>
              </a:path>
            </a:pathLst>
          </a:custGeom>
          <a:noFill/>
        </p:spPr>
        <p:txBody>
          <a:bodyPr/>
          <a:lstStyle/>
          <a:p>
            <a:endParaRPr lang="en-IL"/>
          </a:p>
        </p:txBody>
      </p:sp>
      <p:sp>
        <p:nvSpPr>
          <p:cNvPr id="7" name="Freeform 2">
            <a:extLst>
              <a:ext uri="{FF2B5EF4-FFF2-40B4-BE49-F238E27FC236}">
                <a16:creationId xmlns:a16="http://schemas.microsoft.com/office/drawing/2014/main" id="{ABA2DEBC-95CE-4177-A90E-590BE0A50E05}"/>
              </a:ext>
            </a:extLst>
          </p:cNvPr>
          <p:cNvSpPr/>
          <p:nvPr/>
        </p:nvSpPr>
        <p:spPr>
          <a:xfrm rot="2486411">
            <a:off x="-3143844" y="6568682"/>
            <a:ext cx="15613996" cy="4079156"/>
          </a:xfrm>
          <a:custGeom>
            <a:avLst/>
            <a:gdLst/>
            <a:ahLst/>
            <a:cxnLst/>
            <a:rect l="l" t="t" r="r" b="b"/>
            <a:pathLst>
              <a:path w="15613996" h="4079156">
                <a:moveTo>
                  <a:pt x="0" y="0"/>
                </a:moveTo>
                <a:lnTo>
                  <a:pt x="15613996" y="0"/>
                </a:lnTo>
                <a:lnTo>
                  <a:pt x="15613996" y="4079157"/>
                </a:lnTo>
                <a:lnTo>
                  <a:pt x="0" y="4079157"/>
                </a:lnTo>
                <a:lnTo>
                  <a:pt x="0" y="0"/>
                </a:lnTo>
                <a:close/>
              </a:path>
            </a:pathLst>
          </a:custGeom>
          <a:blipFill>
            <a:blip r:embed="rId3">
              <a:alphaModFix amt="4000"/>
              <a:extLst>
                <a:ext uri="{96DAC541-7B7A-43D3-8B79-37D633B846F1}">
                  <asvg:svgBlip xmlns:asvg="http://schemas.microsoft.com/office/drawing/2016/SVG/main" r:embed="rId4"/>
                </a:ext>
              </a:extLst>
            </a:blip>
            <a:stretch>
              <a:fillRect/>
            </a:stretch>
          </a:blipFill>
        </p:spPr>
        <p:txBody>
          <a:bodyPr/>
          <a:lstStyle/>
          <a:p>
            <a:endParaRPr lang="en-IL"/>
          </a:p>
        </p:txBody>
      </p:sp>
      <p:sp>
        <p:nvSpPr>
          <p:cNvPr id="3" name="Slide Number Placeholder 2">
            <a:extLst>
              <a:ext uri="{FF2B5EF4-FFF2-40B4-BE49-F238E27FC236}">
                <a16:creationId xmlns:a16="http://schemas.microsoft.com/office/drawing/2014/main" id="{B37D8BDF-E07D-4D0F-8B87-0438D44EAEE1}"/>
              </a:ext>
            </a:extLst>
          </p:cNvPr>
          <p:cNvSpPr>
            <a:spLocks noGrp="1"/>
          </p:cNvSpPr>
          <p:nvPr>
            <p:ph type="sldNum" sz="quarter" idx="12"/>
          </p:nvPr>
        </p:nvSpPr>
        <p:spPr/>
        <p:txBody>
          <a:bodyPr/>
          <a:lstStyle/>
          <a:p>
            <a:fld id="{031B56D8-AA3C-4AB4-B32B-055D4EBFAE03}" type="slidenum">
              <a:rPr lang="he-IL" smtClean="0"/>
              <a:t>14</a:t>
            </a:fld>
            <a:endParaRPr lang="he-IL"/>
          </a:p>
        </p:txBody>
      </p:sp>
      <p:sp>
        <p:nvSpPr>
          <p:cNvPr id="12" name="TextBox 11">
            <a:extLst>
              <a:ext uri="{FF2B5EF4-FFF2-40B4-BE49-F238E27FC236}">
                <a16:creationId xmlns:a16="http://schemas.microsoft.com/office/drawing/2014/main" id="{30545BFC-BB8F-4F6D-B50A-0F83AD782279}"/>
              </a:ext>
            </a:extLst>
          </p:cNvPr>
          <p:cNvSpPr txBox="1"/>
          <p:nvPr/>
        </p:nvSpPr>
        <p:spPr>
          <a:xfrm>
            <a:off x="3236105" y="1542998"/>
            <a:ext cx="7388352" cy="769441"/>
          </a:xfrm>
          <a:prstGeom prst="rect">
            <a:avLst/>
          </a:prstGeom>
          <a:noFill/>
        </p:spPr>
        <p:txBody>
          <a:bodyPr wrap="square">
            <a:spAutoFit/>
          </a:bodyPr>
          <a:lstStyle/>
          <a:p>
            <a:pPr marL="0" indent="0" algn="r" rtl="1">
              <a:buNone/>
            </a:pPr>
            <a:r>
              <a:rPr lang="he-IL" sz="2400" b="1" dirty="0">
                <a:latin typeface="Simpler Light" panose="00000500000000000000" pitchFamily="50" charset="-79"/>
                <a:cs typeface="Simpler Light" panose="00000500000000000000" pitchFamily="50" charset="-79"/>
              </a:rPr>
              <a:t>האתגר:</a:t>
            </a:r>
          </a:p>
          <a:p>
            <a:pPr algn="r" rtl="1"/>
            <a:r>
              <a:rPr lang="he-IL" sz="2000" dirty="0">
                <a:latin typeface="Simpler Light" panose="00000500000000000000" pitchFamily="50" charset="-79"/>
                <a:cs typeface="Simpler Light" panose="00000500000000000000" pitchFamily="50" charset="-79"/>
              </a:rPr>
              <a:t>פיתוח דבק שמתאים לשימוש בסביבה מימית ואינו רעיל</a:t>
            </a:r>
            <a:endParaRPr lang="he-IL" sz="2800" dirty="0">
              <a:latin typeface="Simpler Light" panose="00000500000000000000" pitchFamily="50" charset="-79"/>
              <a:cs typeface="Simpler Light" panose="00000500000000000000" pitchFamily="50" charset="-79"/>
            </a:endParaRPr>
          </a:p>
        </p:txBody>
      </p:sp>
      <p:pic>
        <p:nvPicPr>
          <p:cNvPr id="18" name="Picture 2" descr="http://earthweb.tau.ac.il/sites/default/files/styles/panopoly_image_full/public/general/locust_in_eilat_by_nivs_flickr.jpg?itok=K3VuFt_i">
            <a:extLst>
              <a:ext uri="{FF2B5EF4-FFF2-40B4-BE49-F238E27FC236}">
                <a16:creationId xmlns:a16="http://schemas.microsoft.com/office/drawing/2014/main" id="{390CC24E-7743-46B3-A145-667D6C02A65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2854"/>
          <a:stretch/>
        </p:blipFill>
        <p:spPr bwMode="auto">
          <a:xfrm>
            <a:off x="2876888" y="3178797"/>
            <a:ext cx="1628466" cy="1472344"/>
          </a:xfrm>
          <a:prstGeom prst="roundRect">
            <a:avLst/>
          </a:prstGeom>
          <a:solidFill>
            <a:srgbClr val="FFFFFF">
              <a:shade val="85000"/>
            </a:srgbClr>
          </a:solidFill>
          <a:ln w="142875">
            <a:solidFill>
              <a:srgbClr val="005271"/>
            </a:solidFill>
          </a:ln>
          <a:effectLst/>
        </p:spPr>
      </p:pic>
      <p:pic>
        <p:nvPicPr>
          <p:cNvPr id="22" name="Picture 2" descr="צילום: flickr, Mathias Appel">
            <a:extLst>
              <a:ext uri="{FF2B5EF4-FFF2-40B4-BE49-F238E27FC236}">
                <a16:creationId xmlns:a16="http://schemas.microsoft.com/office/drawing/2014/main" id="{D4C9909A-4977-437D-9C66-5D452799A22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767" r="11667"/>
          <a:stretch/>
        </p:blipFill>
        <p:spPr bwMode="auto">
          <a:xfrm>
            <a:off x="346370" y="5274890"/>
            <a:ext cx="1607540" cy="1373012"/>
          </a:xfrm>
          <a:prstGeom prst="roundRect">
            <a:avLst/>
          </a:prstGeom>
          <a:solidFill>
            <a:srgbClr val="FFFFFF">
              <a:shade val="85000"/>
            </a:srgbClr>
          </a:solidFill>
          <a:ln w="142875">
            <a:solidFill>
              <a:srgbClr val="005271"/>
            </a:solidFill>
          </a:ln>
          <a:effectLst/>
        </p:spPr>
      </p:pic>
      <p:pic>
        <p:nvPicPr>
          <p:cNvPr id="24" name="Picture 4">
            <a:extLst>
              <a:ext uri="{FF2B5EF4-FFF2-40B4-BE49-F238E27FC236}">
                <a16:creationId xmlns:a16="http://schemas.microsoft.com/office/drawing/2014/main" id="{13E46071-0604-419A-ACC1-F8EE385CFB71}"/>
              </a:ext>
            </a:extLst>
          </p:cNvPr>
          <p:cNvPicPr>
            <a:picLocks noChangeAspect="1" noChangeArrowheads="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11818" r="10649"/>
          <a:stretch/>
        </p:blipFill>
        <p:spPr bwMode="auto">
          <a:xfrm>
            <a:off x="2854454" y="5252150"/>
            <a:ext cx="1628466" cy="1400239"/>
          </a:xfrm>
          <a:prstGeom prst="roundRect">
            <a:avLst/>
          </a:prstGeom>
          <a:solidFill>
            <a:srgbClr val="FFFFFF">
              <a:shade val="85000"/>
            </a:srgbClr>
          </a:solidFill>
          <a:ln w="142875">
            <a:solidFill>
              <a:schemeClr val="accent1">
                <a:lumMod val="50000"/>
              </a:schemeClr>
            </a:solidFill>
          </a:ln>
          <a:effectLst/>
        </p:spPr>
      </p:pic>
      <p:pic>
        <p:nvPicPr>
          <p:cNvPr id="26" name="Picture 2" descr=" Hemidactylus turcicus. מקור: EOL Images, catherinemorrison29">
            <a:extLst>
              <a:ext uri="{FF2B5EF4-FFF2-40B4-BE49-F238E27FC236}">
                <a16:creationId xmlns:a16="http://schemas.microsoft.com/office/drawing/2014/main" id="{FC768A75-FA99-4F4D-AF65-634BB604509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014" r="15332" b="1014"/>
          <a:stretch/>
        </p:blipFill>
        <p:spPr bwMode="auto">
          <a:xfrm flipH="1">
            <a:off x="446173" y="1119629"/>
            <a:ext cx="1515001" cy="1407240"/>
          </a:xfrm>
          <a:prstGeom prst="roundRect">
            <a:avLst/>
          </a:prstGeom>
          <a:solidFill>
            <a:srgbClr val="FFFFFF">
              <a:shade val="85000"/>
            </a:srgbClr>
          </a:solidFill>
          <a:ln w="142875">
            <a:solidFill>
              <a:srgbClr val="005271"/>
            </a:solidFill>
          </a:ln>
          <a:effectLst/>
        </p:spPr>
      </p:pic>
      <p:sp>
        <p:nvSpPr>
          <p:cNvPr id="32" name="TextBox 31">
            <a:extLst>
              <a:ext uri="{FF2B5EF4-FFF2-40B4-BE49-F238E27FC236}">
                <a16:creationId xmlns:a16="http://schemas.microsoft.com/office/drawing/2014/main" id="{4A62B1AC-1441-44C6-9B82-2273EF2807D6}"/>
              </a:ext>
            </a:extLst>
          </p:cNvPr>
          <p:cNvSpPr txBox="1"/>
          <p:nvPr/>
        </p:nvSpPr>
        <p:spPr>
          <a:xfrm>
            <a:off x="2723380" y="1294242"/>
            <a:ext cx="1759540" cy="369332"/>
          </a:xfrm>
          <a:prstGeom prst="rect">
            <a:avLst/>
          </a:prstGeom>
          <a:noFill/>
        </p:spPr>
        <p:txBody>
          <a:bodyPr wrap="square">
            <a:spAutoFit/>
          </a:bodyPr>
          <a:lstStyle/>
          <a:p>
            <a:pPr algn="r" rtl="1"/>
            <a:r>
              <a:rPr lang="he-IL" b="1" dirty="0">
                <a:solidFill>
                  <a:schemeClr val="bg1"/>
                </a:solidFill>
                <a:effectLst>
                  <a:outerShdw blurRad="38100" dist="38100" dir="2700000" algn="tl">
                    <a:srgbClr val="000000">
                      <a:alpha val="43137"/>
                    </a:srgbClr>
                  </a:outerShdw>
                </a:effectLst>
                <a:cs typeface="Calibri Light" panose="020F0302020204030204" pitchFamily="34" charset="0"/>
              </a:rPr>
              <a:t>מקור השלדג</a:t>
            </a:r>
            <a:endParaRPr lang="he-IL" dirty="0"/>
          </a:p>
        </p:txBody>
      </p:sp>
      <p:sp>
        <p:nvSpPr>
          <p:cNvPr id="23" name="TextBox 22">
            <a:extLst>
              <a:ext uri="{FF2B5EF4-FFF2-40B4-BE49-F238E27FC236}">
                <a16:creationId xmlns:a16="http://schemas.microsoft.com/office/drawing/2014/main" id="{31895BFF-BACB-49A7-9D5A-4AC868BF4EC9}"/>
              </a:ext>
            </a:extLst>
          </p:cNvPr>
          <p:cNvSpPr txBox="1"/>
          <p:nvPr/>
        </p:nvSpPr>
        <p:spPr>
          <a:xfrm>
            <a:off x="180052" y="3408060"/>
            <a:ext cx="1715124" cy="646331"/>
          </a:xfrm>
          <a:prstGeom prst="rect">
            <a:avLst/>
          </a:prstGeom>
          <a:noFill/>
        </p:spPr>
        <p:txBody>
          <a:bodyPr wrap="square">
            <a:spAutoFit/>
          </a:bodyPr>
          <a:lstStyle/>
          <a:p>
            <a:pPr algn="r" rtl="1"/>
            <a:r>
              <a:rPr lang="he-IL" b="1" dirty="0">
                <a:solidFill>
                  <a:schemeClr val="bg1"/>
                </a:solidFill>
                <a:effectLst>
                  <a:outerShdw blurRad="38100" dist="38100" dir="2700000" algn="tl">
                    <a:srgbClr val="000000">
                      <a:alpha val="43137"/>
                    </a:srgbClr>
                  </a:outerShdw>
                </a:effectLst>
                <a:cs typeface="Calibri Light" panose="020F0302020204030204" pitchFamily="34" charset="0"/>
              </a:rPr>
              <a:t>עלי צמחים </a:t>
            </a:r>
          </a:p>
          <a:p>
            <a:pPr algn="r" rtl="1"/>
            <a:r>
              <a:rPr lang="he-IL" b="1" dirty="0">
                <a:solidFill>
                  <a:schemeClr val="bg1"/>
                </a:solidFill>
                <a:effectLst>
                  <a:outerShdw blurRad="38100" dist="38100" dir="2700000" algn="tl">
                    <a:srgbClr val="000000">
                      <a:alpha val="43137"/>
                    </a:srgbClr>
                  </a:outerShdw>
                </a:effectLst>
                <a:cs typeface="Calibri Light" panose="020F0302020204030204" pitchFamily="34" charset="0"/>
              </a:rPr>
              <a:t>דוחי מים</a:t>
            </a:r>
            <a:endParaRPr lang="he-IL" dirty="0"/>
          </a:p>
        </p:txBody>
      </p:sp>
      <p:pic>
        <p:nvPicPr>
          <p:cNvPr id="25" name="Picture 2" descr="Live blue mussels on a rocky substrate">
            <a:extLst>
              <a:ext uri="{FF2B5EF4-FFF2-40B4-BE49-F238E27FC236}">
                <a16:creationId xmlns:a16="http://schemas.microsoft.com/office/drawing/2014/main" id="{60DD298A-8B40-4259-8132-E69EC9780FD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7440" r="11383" b="3223"/>
          <a:stretch/>
        </p:blipFill>
        <p:spPr bwMode="auto">
          <a:xfrm>
            <a:off x="370271" y="3150092"/>
            <a:ext cx="1590903" cy="1501049"/>
          </a:xfrm>
          <a:prstGeom prst="roundRect">
            <a:avLst/>
          </a:prstGeom>
          <a:solidFill>
            <a:srgbClr val="FFFFFF">
              <a:shade val="85000"/>
            </a:srgbClr>
          </a:solidFill>
          <a:ln w="142875">
            <a:solidFill>
              <a:srgbClr val="005271"/>
            </a:solidFill>
          </a:ln>
          <a:effectLst/>
        </p:spPr>
      </p:pic>
      <p:sp>
        <p:nvSpPr>
          <p:cNvPr id="30" name="Freeform 34">
            <a:extLst>
              <a:ext uri="{FF2B5EF4-FFF2-40B4-BE49-F238E27FC236}">
                <a16:creationId xmlns:a16="http://schemas.microsoft.com/office/drawing/2014/main" id="{AC146634-DBB5-4340-800A-E8D927B2800A}"/>
              </a:ext>
            </a:extLst>
          </p:cNvPr>
          <p:cNvSpPr/>
          <p:nvPr/>
        </p:nvSpPr>
        <p:spPr>
          <a:xfrm>
            <a:off x="6096000" y="2472148"/>
            <a:ext cx="4353654" cy="4055587"/>
          </a:xfrm>
          <a:prstGeom prst="roundRect">
            <a:avLst/>
          </a:prstGeom>
          <a:blipFill>
            <a:blip r:embed="rId11">
              <a:extLst>
                <a:ext uri="{28A0092B-C50C-407E-A947-70E740481C1C}">
                  <a14:useLocalDpi xmlns:a14="http://schemas.microsoft.com/office/drawing/2010/main" val="0"/>
                </a:ext>
              </a:extLst>
            </a:blip>
            <a:stretch>
              <a:fillRect/>
            </a:stretch>
          </a:blipFill>
          <a:ln w="209550" cap="rnd">
            <a:solidFill>
              <a:srgbClr val="FFFFFF"/>
            </a:solidFill>
            <a:prstDash val="solid"/>
            <a:round/>
          </a:ln>
        </p:spPr>
        <p:txBody>
          <a:bodyPr/>
          <a:lstStyle/>
          <a:p>
            <a:endParaRPr lang="en-IL"/>
          </a:p>
        </p:txBody>
      </p:sp>
      <p:pic>
        <p:nvPicPr>
          <p:cNvPr id="36" name="Picture 6" descr="This item is an image">
            <a:extLst>
              <a:ext uri="{FF2B5EF4-FFF2-40B4-BE49-F238E27FC236}">
                <a16:creationId xmlns:a16="http://schemas.microsoft.com/office/drawing/2014/main" id="{02F84A1D-91C7-4190-B5AB-EB2FF3FCE64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9923" t="24067" r="33171" b="3980"/>
          <a:stretch/>
        </p:blipFill>
        <p:spPr bwMode="auto">
          <a:xfrm>
            <a:off x="2904463" y="1151347"/>
            <a:ext cx="1650900" cy="1407240"/>
          </a:xfrm>
          <a:prstGeom prst="roundRect">
            <a:avLst/>
          </a:prstGeom>
          <a:solidFill>
            <a:srgbClr val="FFFFFF">
              <a:shade val="85000"/>
            </a:srgbClr>
          </a:solidFill>
          <a:ln w="142875">
            <a:solidFill>
              <a:srgbClr val="005271"/>
            </a:solidFill>
          </a:ln>
          <a:effectLst/>
        </p:spPr>
      </p:pic>
      <p:sp>
        <p:nvSpPr>
          <p:cNvPr id="27" name="Title 1">
            <a:extLst>
              <a:ext uri="{FF2B5EF4-FFF2-40B4-BE49-F238E27FC236}">
                <a16:creationId xmlns:a16="http://schemas.microsoft.com/office/drawing/2014/main" id="{C7BEC2C9-014C-4FAC-AD36-E2D8525277E9}"/>
              </a:ext>
            </a:extLst>
          </p:cNvPr>
          <p:cNvSpPr>
            <a:spLocks noGrp="1"/>
          </p:cNvSpPr>
          <p:nvPr>
            <p:ph type="title"/>
          </p:nvPr>
        </p:nvSpPr>
        <p:spPr>
          <a:xfrm>
            <a:off x="518616" y="365126"/>
            <a:ext cx="10105842" cy="999218"/>
          </a:xfrm>
        </p:spPr>
        <p:txBody>
          <a:bodyPr>
            <a:noAutofit/>
          </a:bodyPr>
          <a:lstStyle/>
          <a:p>
            <a:r>
              <a:rPr lang="he-IL" sz="3600" b="1" dirty="0">
                <a:latin typeface="Simpler Black" panose="00000A00000000000000" pitchFamily="50" charset="-79"/>
                <a:cs typeface="Simpler Black" panose="00000A00000000000000" pitchFamily="50" charset="-79"/>
              </a:rPr>
              <a:t>משימה: התאימו אתגר </a:t>
            </a:r>
            <a:br>
              <a:rPr lang="he-IL" sz="3600" b="1" dirty="0">
                <a:latin typeface="Simpler Black" panose="00000A00000000000000" pitchFamily="50" charset="-79"/>
                <a:cs typeface="Simpler Black" panose="00000A00000000000000" pitchFamily="50" charset="-79"/>
              </a:rPr>
            </a:br>
            <a:r>
              <a:rPr lang="he-IL" sz="3600" b="1" dirty="0">
                <a:latin typeface="Simpler Black" panose="00000A00000000000000" pitchFamily="50" charset="-79"/>
                <a:cs typeface="Simpler Black" panose="00000A00000000000000" pitchFamily="50" charset="-79"/>
              </a:rPr>
              <a:t>לפתרון מהטבע!</a:t>
            </a:r>
          </a:p>
        </p:txBody>
      </p:sp>
      <p:sp>
        <p:nvSpPr>
          <p:cNvPr id="34" name="TextBox 33">
            <a:extLst>
              <a:ext uri="{FF2B5EF4-FFF2-40B4-BE49-F238E27FC236}">
                <a16:creationId xmlns:a16="http://schemas.microsoft.com/office/drawing/2014/main" id="{1E04E441-1DBC-4900-9EC5-133DCFB55471}"/>
              </a:ext>
            </a:extLst>
          </p:cNvPr>
          <p:cNvSpPr txBox="1"/>
          <p:nvPr/>
        </p:nvSpPr>
        <p:spPr>
          <a:xfrm>
            <a:off x="271032" y="223779"/>
            <a:ext cx="7388352" cy="461665"/>
          </a:xfrm>
          <a:prstGeom prst="rect">
            <a:avLst/>
          </a:prstGeom>
          <a:noFill/>
        </p:spPr>
        <p:txBody>
          <a:bodyPr wrap="square">
            <a:spAutoFit/>
          </a:bodyPr>
          <a:lstStyle/>
          <a:p>
            <a:pPr marL="0" indent="0">
              <a:buNone/>
            </a:pPr>
            <a:r>
              <a:rPr lang="he-IL" sz="2400" b="1" dirty="0">
                <a:solidFill>
                  <a:srgbClr val="1F4E79"/>
                </a:solidFill>
                <a:latin typeface="SimplerPro Black" panose="00000A00000000000000" pitchFamily="2" charset="-79"/>
                <a:cs typeface="SimplerPro Black" panose="00000A00000000000000" pitchFamily="2" charset="-79"/>
              </a:rPr>
              <a:t>מי מהם היה ההשראה לפתרון?</a:t>
            </a:r>
          </a:p>
        </p:txBody>
      </p:sp>
      <p:sp>
        <p:nvSpPr>
          <p:cNvPr id="35" name="TextBox 34">
            <a:extLst>
              <a:ext uri="{FF2B5EF4-FFF2-40B4-BE49-F238E27FC236}">
                <a16:creationId xmlns:a16="http://schemas.microsoft.com/office/drawing/2014/main" id="{234037E1-876C-460F-8D40-5B6F3D6767F5}"/>
              </a:ext>
            </a:extLst>
          </p:cNvPr>
          <p:cNvSpPr txBox="1"/>
          <p:nvPr/>
        </p:nvSpPr>
        <p:spPr>
          <a:xfrm>
            <a:off x="2390626" y="662090"/>
            <a:ext cx="2592094" cy="369332"/>
          </a:xfrm>
          <a:prstGeom prst="rect">
            <a:avLst/>
          </a:prstGeom>
          <a:noFill/>
        </p:spPr>
        <p:txBody>
          <a:bodyPr wrap="square">
            <a:spAutoFit/>
          </a:bodyPr>
          <a:lstStyle/>
          <a:p>
            <a:pPr algn="r" rtl="1"/>
            <a:r>
              <a:rPr lang="he-IL" b="1" dirty="0">
                <a:cs typeface="Calibri Light" panose="020F0302020204030204" pitchFamily="34" charset="0"/>
              </a:rPr>
              <a:t>תעופה שקטה של  דורס לילה </a:t>
            </a:r>
            <a:endParaRPr lang="he-IL" dirty="0"/>
          </a:p>
        </p:txBody>
      </p:sp>
      <p:sp>
        <p:nvSpPr>
          <p:cNvPr id="38" name="TextBox 37">
            <a:extLst>
              <a:ext uri="{FF2B5EF4-FFF2-40B4-BE49-F238E27FC236}">
                <a16:creationId xmlns:a16="http://schemas.microsoft.com/office/drawing/2014/main" id="{743F2A43-0C7F-4DDF-8502-07920AF54F65}"/>
              </a:ext>
            </a:extLst>
          </p:cNvPr>
          <p:cNvSpPr txBox="1"/>
          <p:nvPr/>
        </p:nvSpPr>
        <p:spPr>
          <a:xfrm>
            <a:off x="180052" y="2682660"/>
            <a:ext cx="1715124" cy="369332"/>
          </a:xfrm>
          <a:prstGeom prst="rect">
            <a:avLst/>
          </a:prstGeom>
          <a:noFill/>
        </p:spPr>
        <p:txBody>
          <a:bodyPr wrap="square">
            <a:spAutoFit/>
          </a:bodyPr>
          <a:lstStyle/>
          <a:p>
            <a:pPr algn="r" rtl="1"/>
            <a:r>
              <a:rPr lang="he-IL" b="1" dirty="0">
                <a:cs typeface="Calibri Light" panose="020F0302020204030204" pitchFamily="34" charset="0"/>
              </a:rPr>
              <a:t>דבק של צדפות</a:t>
            </a:r>
            <a:endParaRPr lang="he-IL" dirty="0"/>
          </a:p>
        </p:txBody>
      </p:sp>
      <p:sp>
        <p:nvSpPr>
          <p:cNvPr id="39" name="TextBox 38">
            <a:extLst>
              <a:ext uri="{FF2B5EF4-FFF2-40B4-BE49-F238E27FC236}">
                <a16:creationId xmlns:a16="http://schemas.microsoft.com/office/drawing/2014/main" id="{308A785F-7654-4E9B-A7CA-337296ABE994}"/>
              </a:ext>
            </a:extLst>
          </p:cNvPr>
          <p:cNvSpPr txBox="1"/>
          <p:nvPr/>
        </p:nvSpPr>
        <p:spPr>
          <a:xfrm>
            <a:off x="351296" y="4794417"/>
            <a:ext cx="1408864" cy="369332"/>
          </a:xfrm>
          <a:prstGeom prst="rect">
            <a:avLst/>
          </a:prstGeom>
          <a:noFill/>
        </p:spPr>
        <p:txBody>
          <a:bodyPr wrap="square">
            <a:spAutoFit/>
          </a:bodyPr>
          <a:lstStyle/>
          <a:p>
            <a:pPr algn="r" rtl="1"/>
            <a:r>
              <a:rPr lang="he-IL" b="1" dirty="0">
                <a:cs typeface="Calibri Light" panose="020F0302020204030204" pitchFamily="34" charset="0"/>
              </a:rPr>
              <a:t>עור של לוטרה</a:t>
            </a:r>
          </a:p>
        </p:txBody>
      </p:sp>
      <p:sp>
        <p:nvSpPr>
          <p:cNvPr id="40" name="TextBox 39">
            <a:extLst>
              <a:ext uri="{FF2B5EF4-FFF2-40B4-BE49-F238E27FC236}">
                <a16:creationId xmlns:a16="http://schemas.microsoft.com/office/drawing/2014/main" id="{086855EF-5A46-4601-9AD0-2411571ED9DB}"/>
              </a:ext>
            </a:extLst>
          </p:cNvPr>
          <p:cNvSpPr txBox="1"/>
          <p:nvPr/>
        </p:nvSpPr>
        <p:spPr>
          <a:xfrm>
            <a:off x="3074056" y="4790116"/>
            <a:ext cx="1408864" cy="369332"/>
          </a:xfrm>
          <a:prstGeom prst="rect">
            <a:avLst/>
          </a:prstGeom>
          <a:noFill/>
        </p:spPr>
        <p:txBody>
          <a:bodyPr wrap="square">
            <a:spAutoFit/>
          </a:bodyPr>
          <a:lstStyle/>
          <a:p>
            <a:r>
              <a:rPr lang="he-IL" b="1" dirty="0">
                <a:cs typeface="Calibri Light" panose="020F0302020204030204" pitchFamily="34" charset="0"/>
              </a:rPr>
              <a:t>עור של כריש</a:t>
            </a:r>
          </a:p>
        </p:txBody>
      </p:sp>
      <p:sp>
        <p:nvSpPr>
          <p:cNvPr id="41" name="TextBox 40">
            <a:extLst>
              <a:ext uri="{FF2B5EF4-FFF2-40B4-BE49-F238E27FC236}">
                <a16:creationId xmlns:a16="http://schemas.microsoft.com/office/drawing/2014/main" id="{E6D42A43-EE4A-4228-B99E-F1BE10573F01}"/>
              </a:ext>
            </a:extLst>
          </p:cNvPr>
          <p:cNvSpPr txBox="1"/>
          <p:nvPr/>
        </p:nvSpPr>
        <p:spPr>
          <a:xfrm>
            <a:off x="2788917" y="2720067"/>
            <a:ext cx="1759540" cy="408623"/>
          </a:xfrm>
          <a:prstGeom prst="roundRect">
            <a:avLst/>
          </a:prstGeom>
          <a:noFill/>
          <a:ln>
            <a:noFill/>
          </a:ln>
        </p:spPr>
        <p:txBody>
          <a:bodyPr wrap="square">
            <a:spAutoFit/>
          </a:bodyPr>
          <a:lstStyle/>
          <a:p>
            <a:pPr algn="r" rtl="1"/>
            <a:r>
              <a:rPr lang="he-IL" b="1" dirty="0">
                <a:cs typeface="Calibri Light" panose="020F0302020204030204" pitchFamily="34" charset="0"/>
              </a:rPr>
              <a:t>תעופת נחיל ארבה</a:t>
            </a:r>
          </a:p>
        </p:txBody>
      </p:sp>
      <p:sp>
        <p:nvSpPr>
          <p:cNvPr id="42" name="TextBox 41">
            <a:extLst>
              <a:ext uri="{FF2B5EF4-FFF2-40B4-BE49-F238E27FC236}">
                <a16:creationId xmlns:a16="http://schemas.microsoft.com/office/drawing/2014/main" id="{C31DE0E1-58FF-4255-A611-AC5B0AEE4305}"/>
              </a:ext>
            </a:extLst>
          </p:cNvPr>
          <p:cNvSpPr txBox="1"/>
          <p:nvPr/>
        </p:nvSpPr>
        <p:spPr>
          <a:xfrm>
            <a:off x="-90347" y="662090"/>
            <a:ext cx="2480973" cy="369332"/>
          </a:xfrm>
          <a:prstGeom prst="rect">
            <a:avLst/>
          </a:prstGeom>
          <a:noFill/>
        </p:spPr>
        <p:txBody>
          <a:bodyPr wrap="square">
            <a:spAutoFit/>
          </a:bodyPr>
          <a:lstStyle/>
          <a:p>
            <a:pPr algn="r" rtl="1"/>
            <a:r>
              <a:rPr lang="he-IL" b="1" dirty="0">
                <a:cs typeface="Calibri Light" panose="020F0302020204030204" pitchFamily="34" charset="0"/>
              </a:rPr>
              <a:t>כריות ההצמדה של שממיות</a:t>
            </a:r>
            <a:r>
              <a:rPr lang="he-IL" b="1" dirty="0">
                <a:solidFill>
                  <a:schemeClr val="bg1"/>
                </a:solidFill>
                <a:effectLst>
                  <a:outerShdw blurRad="38100" dist="38100" dir="2700000" algn="tl">
                    <a:srgbClr val="000000">
                      <a:alpha val="43137"/>
                    </a:srgbClr>
                  </a:outerShdw>
                </a:effectLst>
                <a:cs typeface="Calibri Light" panose="020F0302020204030204" pitchFamily="34" charset="0"/>
              </a:rPr>
              <a:t> </a:t>
            </a:r>
            <a:endParaRPr lang="he-IL" dirty="0"/>
          </a:p>
        </p:txBody>
      </p:sp>
    </p:spTree>
    <p:extLst>
      <p:ext uri="{BB962C8B-B14F-4D97-AF65-F5344CB8AC3E}">
        <p14:creationId xmlns:p14="http://schemas.microsoft.com/office/powerpoint/2010/main" val="369426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4000" fill="hold" nodeType="clickEffect">
                                  <p:stCondLst>
                                    <p:cond delay="0"/>
                                  </p:stCondLst>
                                  <p:childTnLst>
                                    <p:animRot by="120000">
                                      <p:cBhvr>
                                        <p:cTn id="6" dur="100" fill="hold">
                                          <p:stCondLst>
                                            <p:cond delay="0"/>
                                          </p:stCondLst>
                                        </p:cTn>
                                        <p:tgtEl>
                                          <p:spTgt spid="25"/>
                                        </p:tgtEl>
                                        <p:attrNameLst>
                                          <p:attrName>r</p:attrName>
                                        </p:attrNameLst>
                                      </p:cBhvr>
                                    </p:animRot>
                                    <p:animRot by="-240000">
                                      <p:cBhvr>
                                        <p:cTn id="7" dur="200" fill="hold">
                                          <p:stCondLst>
                                            <p:cond delay="200"/>
                                          </p:stCondLst>
                                        </p:cTn>
                                        <p:tgtEl>
                                          <p:spTgt spid="25"/>
                                        </p:tgtEl>
                                        <p:attrNameLst>
                                          <p:attrName>r</p:attrName>
                                        </p:attrNameLst>
                                      </p:cBhvr>
                                    </p:animRot>
                                    <p:animRot by="240000">
                                      <p:cBhvr>
                                        <p:cTn id="8" dur="200" fill="hold">
                                          <p:stCondLst>
                                            <p:cond delay="400"/>
                                          </p:stCondLst>
                                        </p:cTn>
                                        <p:tgtEl>
                                          <p:spTgt spid="25"/>
                                        </p:tgtEl>
                                        <p:attrNameLst>
                                          <p:attrName>r</p:attrName>
                                        </p:attrNameLst>
                                      </p:cBhvr>
                                    </p:animRot>
                                    <p:animRot by="-240000">
                                      <p:cBhvr>
                                        <p:cTn id="9" dur="200" fill="hold">
                                          <p:stCondLst>
                                            <p:cond delay="600"/>
                                          </p:stCondLst>
                                        </p:cTn>
                                        <p:tgtEl>
                                          <p:spTgt spid="25"/>
                                        </p:tgtEl>
                                        <p:attrNameLst>
                                          <p:attrName>r</p:attrName>
                                        </p:attrNameLst>
                                      </p:cBhvr>
                                    </p:animRot>
                                    <p:animRot by="120000">
                                      <p:cBhvr>
                                        <p:cTn id="10"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1">
            <a:extLst>
              <a:ext uri="{FF2B5EF4-FFF2-40B4-BE49-F238E27FC236}">
                <a16:creationId xmlns:a16="http://schemas.microsoft.com/office/drawing/2014/main" id="{61F31EE5-D1EF-40F2-B221-CDB9F32BDE08}"/>
              </a:ext>
            </a:extLst>
          </p:cNvPr>
          <p:cNvSpPr/>
          <p:nvPr/>
        </p:nvSpPr>
        <p:spPr>
          <a:xfrm rot="10800000">
            <a:off x="1567543" y="542498"/>
            <a:ext cx="9056914" cy="726845"/>
          </a:xfrm>
          <a:custGeom>
            <a:avLst/>
            <a:gdLst/>
            <a:ahLst/>
            <a:cxnLst/>
            <a:rect l="l" t="t" r="r" b="b"/>
            <a:pathLst>
              <a:path w="1418370" h="180642">
                <a:moveTo>
                  <a:pt x="90321" y="0"/>
                </a:moveTo>
                <a:lnTo>
                  <a:pt x="1328049" y="0"/>
                </a:lnTo>
                <a:cubicBezTo>
                  <a:pt x="1377932" y="0"/>
                  <a:pt x="1418370" y="40438"/>
                  <a:pt x="1418370" y="90321"/>
                </a:cubicBezTo>
                <a:lnTo>
                  <a:pt x="1418370" y="90321"/>
                </a:lnTo>
                <a:cubicBezTo>
                  <a:pt x="1418370" y="114276"/>
                  <a:pt x="1408854" y="137249"/>
                  <a:pt x="1391916" y="154188"/>
                </a:cubicBezTo>
                <a:cubicBezTo>
                  <a:pt x="1374977" y="171126"/>
                  <a:pt x="1352004" y="180642"/>
                  <a:pt x="1328049" y="180642"/>
                </a:cubicBezTo>
                <a:lnTo>
                  <a:pt x="90321" y="180642"/>
                </a:lnTo>
                <a:cubicBezTo>
                  <a:pt x="40438" y="180642"/>
                  <a:pt x="0" y="140204"/>
                  <a:pt x="0" y="90321"/>
                </a:cubicBezTo>
                <a:lnTo>
                  <a:pt x="0" y="90321"/>
                </a:lnTo>
                <a:cubicBezTo>
                  <a:pt x="0" y="40438"/>
                  <a:pt x="40438" y="0"/>
                  <a:pt x="90321" y="0"/>
                </a:cubicBezTo>
                <a:close/>
              </a:path>
            </a:pathLst>
          </a:custGeom>
          <a:noFill/>
        </p:spPr>
        <p:txBody>
          <a:bodyPr/>
          <a:lstStyle/>
          <a:p>
            <a:endParaRPr lang="en-IL"/>
          </a:p>
        </p:txBody>
      </p:sp>
      <p:sp>
        <p:nvSpPr>
          <p:cNvPr id="7" name="Freeform 2">
            <a:extLst>
              <a:ext uri="{FF2B5EF4-FFF2-40B4-BE49-F238E27FC236}">
                <a16:creationId xmlns:a16="http://schemas.microsoft.com/office/drawing/2014/main" id="{ABA2DEBC-95CE-4177-A90E-590BE0A50E05}"/>
              </a:ext>
            </a:extLst>
          </p:cNvPr>
          <p:cNvSpPr/>
          <p:nvPr/>
        </p:nvSpPr>
        <p:spPr>
          <a:xfrm rot="2486411">
            <a:off x="-3129188" y="6644487"/>
            <a:ext cx="15613996" cy="4079156"/>
          </a:xfrm>
          <a:custGeom>
            <a:avLst/>
            <a:gdLst/>
            <a:ahLst/>
            <a:cxnLst/>
            <a:rect l="l" t="t" r="r" b="b"/>
            <a:pathLst>
              <a:path w="15613996" h="4079156">
                <a:moveTo>
                  <a:pt x="0" y="0"/>
                </a:moveTo>
                <a:lnTo>
                  <a:pt x="15613996" y="0"/>
                </a:lnTo>
                <a:lnTo>
                  <a:pt x="15613996" y="4079157"/>
                </a:lnTo>
                <a:lnTo>
                  <a:pt x="0" y="4079157"/>
                </a:lnTo>
                <a:lnTo>
                  <a:pt x="0" y="0"/>
                </a:lnTo>
                <a:close/>
              </a:path>
            </a:pathLst>
          </a:custGeom>
          <a:blipFill>
            <a:blip r:embed="rId3">
              <a:alphaModFix amt="4000"/>
              <a:extLst>
                <a:ext uri="{96DAC541-7B7A-43D3-8B79-37D633B846F1}">
                  <asvg:svgBlip xmlns:asvg="http://schemas.microsoft.com/office/drawing/2016/SVG/main" r:embed="rId4"/>
                </a:ext>
              </a:extLst>
            </a:blip>
            <a:stretch>
              <a:fillRect/>
            </a:stretch>
          </a:blipFill>
        </p:spPr>
        <p:txBody>
          <a:bodyPr/>
          <a:lstStyle/>
          <a:p>
            <a:endParaRPr lang="en-IL"/>
          </a:p>
        </p:txBody>
      </p:sp>
      <p:sp>
        <p:nvSpPr>
          <p:cNvPr id="3" name="Slide Number Placeholder 2">
            <a:extLst>
              <a:ext uri="{FF2B5EF4-FFF2-40B4-BE49-F238E27FC236}">
                <a16:creationId xmlns:a16="http://schemas.microsoft.com/office/drawing/2014/main" id="{B37D8BDF-E07D-4D0F-8B87-0438D44EAEE1}"/>
              </a:ext>
            </a:extLst>
          </p:cNvPr>
          <p:cNvSpPr>
            <a:spLocks noGrp="1"/>
          </p:cNvSpPr>
          <p:nvPr>
            <p:ph type="sldNum" sz="quarter" idx="12"/>
          </p:nvPr>
        </p:nvSpPr>
        <p:spPr/>
        <p:txBody>
          <a:bodyPr/>
          <a:lstStyle/>
          <a:p>
            <a:fld id="{031B56D8-AA3C-4AB4-B32B-055D4EBFAE03}" type="slidenum">
              <a:rPr lang="he-IL" smtClean="0"/>
              <a:t>15</a:t>
            </a:fld>
            <a:endParaRPr lang="he-IL"/>
          </a:p>
        </p:txBody>
      </p:sp>
      <p:sp>
        <p:nvSpPr>
          <p:cNvPr id="12" name="TextBox 11">
            <a:extLst>
              <a:ext uri="{FF2B5EF4-FFF2-40B4-BE49-F238E27FC236}">
                <a16:creationId xmlns:a16="http://schemas.microsoft.com/office/drawing/2014/main" id="{30545BFC-BB8F-4F6D-B50A-0F83AD782279}"/>
              </a:ext>
            </a:extLst>
          </p:cNvPr>
          <p:cNvSpPr txBox="1"/>
          <p:nvPr/>
        </p:nvSpPr>
        <p:spPr>
          <a:xfrm>
            <a:off x="3236105" y="1542998"/>
            <a:ext cx="7388352" cy="958404"/>
          </a:xfrm>
          <a:prstGeom prst="rect">
            <a:avLst/>
          </a:prstGeom>
          <a:noFill/>
        </p:spPr>
        <p:txBody>
          <a:bodyPr wrap="square">
            <a:spAutoFit/>
          </a:bodyPr>
          <a:lstStyle/>
          <a:p>
            <a:pPr marL="0" indent="0" algn="r" rtl="1">
              <a:buNone/>
            </a:pPr>
            <a:r>
              <a:rPr lang="he-IL" sz="2400" b="1" dirty="0">
                <a:latin typeface="Simpler Light" panose="00000500000000000000" pitchFamily="50" charset="-79"/>
                <a:cs typeface="Simpler Light" panose="00000500000000000000" pitchFamily="50" charset="-79"/>
              </a:rPr>
              <a:t>האתגר:</a:t>
            </a:r>
          </a:p>
          <a:p>
            <a:pPr marL="0" marR="0" algn="r" rtl="1">
              <a:lnSpc>
                <a:spcPct val="150000"/>
              </a:lnSpc>
              <a:spcBef>
                <a:spcPts val="0"/>
              </a:spcBef>
              <a:spcAft>
                <a:spcPts val="600"/>
              </a:spcAft>
            </a:pPr>
            <a:r>
              <a:rPr lang="he-IL" sz="2400" dirty="0">
                <a:effectLst/>
                <a:latin typeface="Calibri" panose="020F0502020204030204" pitchFamily="34" charset="0"/>
                <a:ea typeface="Times New Roman" panose="02020603050405020304" pitchFamily="18" charset="0"/>
                <a:cs typeface="Calibri Light" panose="020F0302020204030204" pitchFamily="34" charset="0"/>
              </a:rPr>
              <a:t>שחייה מהירה יותר</a:t>
            </a:r>
            <a:endParaRPr lang="en-US" sz="2400" dirty="0">
              <a:effectLst/>
              <a:latin typeface="Calibri" panose="020F0502020204030204" pitchFamily="34" charset="0"/>
              <a:ea typeface="Times New Roman" panose="02020603050405020304" pitchFamily="18" charset="0"/>
              <a:cs typeface="Arial" panose="020B0604020202020204" pitchFamily="34" charset="0"/>
            </a:endParaRPr>
          </a:p>
        </p:txBody>
      </p:sp>
      <p:pic>
        <p:nvPicPr>
          <p:cNvPr id="18" name="Picture 2" descr="http://earthweb.tau.ac.il/sites/default/files/styles/panopoly_image_full/public/general/locust_in_eilat_by_nivs_flickr.jpg?itok=K3VuFt_i">
            <a:extLst>
              <a:ext uri="{FF2B5EF4-FFF2-40B4-BE49-F238E27FC236}">
                <a16:creationId xmlns:a16="http://schemas.microsoft.com/office/drawing/2014/main" id="{390CC24E-7743-46B3-A145-667D6C02A65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2854"/>
          <a:stretch/>
        </p:blipFill>
        <p:spPr bwMode="auto">
          <a:xfrm>
            <a:off x="2925013" y="3250166"/>
            <a:ext cx="1557007" cy="1345489"/>
          </a:xfrm>
          <a:prstGeom prst="roundRect">
            <a:avLst/>
          </a:prstGeom>
          <a:solidFill>
            <a:srgbClr val="FFFFFF">
              <a:shade val="85000"/>
            </a:srgbClr>
          </a:solidFill>
          <a:ln w="142875">
            <a:solidFill>
              <a:srgbClr val="1F4E79"/>
            </a:solidFill>
          </a:ln>
          <a:effectLst/>
        </p:spPr>
      </p:pic>
      <p:pic>
        <p:nvPicPr>
          <p:cNvPr id="24" name="Picture 4">
            <a:extLst>
              <a:ext uri="{FF2B5EF4-FFF2-40B4-BE49-F238E27FC236}">
                <a16:creationId xmlns:a16="http://schemas.microsoft.com/office/drawing/2014/main" id="{13E46071-0604-419A-ACC1-F8EE385CFB71}"/>
              </a:ext>
            </a:extLst>
          </p:cNvPr>
          <p:cNvPicPr>
            <a:picLocks noChangeAspect="1" noChangeArrowheads="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1818" r="10649"/>
          <a:stretch/>
        </p:blipFill>
        <p:spPr bwMode="auto">
          <a:xfrm>
            <a:off x="2904463" y="5332840"/>
            <a:ext cx="1557007" cy="1338795"/>
          </a:xfrm>
          <a:prstGeom prst="roundRect">
            <a:avLst/>
          </a:prstGeom>
          <a:solidFill>
            <a:srgbClr val="FFFFFF">
              <a:shade val="85000"/>
            </a:srgbClr>
          </a:solidFill>
          <a:ln w="142875">
            <a:solidFill>
              <a:schemeClr val="accent1">
                <a:lumMod val="50000"/>
              </a:schemeClr>
            </a:solidFill>
          </a:ln>
          <a:effectLst/>
        </p:spPr>
      </p:pic>
      <p:pic>
        <p:nvPicPr>
          <p:cNvPr id="26" name="Picture 2" descr=" Hemidactylus turcicus. מקור: EOL Images, catherinemorrison29">
            <a:extLst>
              <a:ext uri="{FF2B5EF4-FFF2-40B4-BE49-F238E27FC236}">
                <a16:creationId xmlns:a16="http://schemas.microsoft.com/office/drawing/2014/main" id="{FC768A75-FA99-4F4D-AF65-634BB604509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083" t="2971" r="15332" b="5010"/>
          <a:stretch/>
        </p:blipFill>
        <p:spPr bwMode="auto">
          <a:xfrm flipH="1">
            <a:off x="421228" y="1233566"/>
            <a:ext cx="1459790" cy="1372136"/>
          </a:xfrm>
          <a:prstGeom prst="roundRect">
            <a:avLst/>
          </a:prstGeom>
          <a:solidFill>
            <a:srgbClr val="FFFFFF">
              <a:shade val="85000"/>
            </a:srgbClr>
          </a:solidFill>
          <a:ln w="142875">
            <a:solidFill>
              <a:srgbClr val="1F4E79"/>
            </a:solidFill>
          </a:ln>
          <a:effectLst/>
        </p:spPr>
      </p:pic>
      <p:sp>
        <p:nvSpPr>
          <p:cNvPr id="32" name="TextBox 31">
            <a:extLst>
              <a:ext uri="{FF2B5EF4-FFF2-40B4-BE49-F238E27FC236}">
                <a16:creationId xmlns:a16="http://schemas.microsoft.com/office/drawing/2014/main" id="{4A62B1AC-1441-44C6-9B82-2273EF2807D6}"/>
              </a:ext>
            </a:extLst>
          </p:cNvPr>
          <p:cNvSpPr txBox="1"/>
          <p:nvPr/>
        </p:nvSpPr>
        <p:spPr>
          <a:xfrm>
            <a:off x="2723380" y="1294242"/>
            <a:ext cx="1759540" cy="369332"/>
          </a:xfrm>
          <a:prstGeom prst="rect">
            <a:avLst/>
          </a:prstGeom>
          <a:noFill/>
        </p:spPr>
        <p:txBody>
          <a:bodyPr wrap="square">
            <a:spAutoFit/>
          </a:bodyPr>
          <a:lstStyle/>
          <a:p>
            <a:pPr algn="r" rtl="1"/>
            <a:r>
              <a:rPr lang="he-IL" b="1" dirty="0">
                <a:solidFill>
                  <a:schemeClr val="bg1"/>
                </a:solidFill>
                <a:effectLst>
                  <a:outerShdw blurRad="38100" dist="38100" dir="2700000" algn="tl">
                    <a:srgbClr val="000000">
                      <a:alpha val="43137"/>
                    </a:srgbClr>
                  </a:outerShdw>
                </a:effectLst>
                <a:cs typeface="Calibri Light" panose="020F0302020204030204" pitchFamily="34" charset="0"/>
              </a:rPr>
              <a:t>מקור השלדג</a:t>
            </a:r>
            <a:endParaRPr lang="he-IL" dirty="0"/>
          </a:p>
        </p:txBody>
      </p:sp>
      <p:pic>
        <p:nvPicPr>
          <p:cNvPr id="25" name="Picture 2" descr="Live blue mussels on a rocky substrate">
            <a:extLst>
              <a:ext uri="{FF2B5EF4-FFF2-40B4-BE49-F238E27FC236}">
                <a16:creationId xmlns:a16="http://schemas.microsoft.com/office/drawing/2014/main" id="{60DD298A-8B40-4259-8132-E69EC9780FD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7440" t="807" r="15203" b="9343"/>
          <a:stretch/>
        </p:blipFill>
        <p:spPr bwMode="auto">
          <a:xfrm>
            <a:off x="421229" y="3251011"/>
            <a:ext cx="1459790" cy="1363895"/>
          </a:xfrm>
          <a:prstGeom prst="roundRect">
            <a:avLst/>
          </a:prstGeom>
          <a:solidFill>
            <a:srgbClr val="FFFFFF">
              <a:shade val="85000"/>
            </a:srgbClr>
          </a:solidFill>
          <a:ln w="142875">
            <a:solidFill>
              <a:srgbClr val="1F4E79"/>
            </a:solidFill>
          </a:ln>
          <a:effectLst/>
        </p:spPr>
      </p:pic>
      <p:pic>
        <p:nvPicPr>
          <p:cNvPr id="36" name="Picture 6" descr="This item is an image">
            <a:extLst>
              <a:ext uri="{FF2B5EF4-FFF2-40B4-BE49-F238E27FC236}">
                <a16:creationId xmlns:a16="http://schemas.microsoft.com/office/drawing/2014/main" id="{02F84A1D-91C7-4190-B5AB-EB2FF3FCE64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9923" t="24067" r="33171" b="3980"/>
          <a:stretch/>
        </p:blipFill>
        <p:spPr bwMode="auto">
          <a:xfrm>
            <a:off x="2904463" y="1232342"/>
            <a:ext cx="1578457" cy="1345489"/>
          </a:xfrm>
          <a:prstGeom prst="roundRect">
            <a:avLst/>
          </a:prstGeom>
          <a:solidFill>
            <a:srgbClr val="FFFFFF">
              <a:shade val="85000"/>
            </a:srgbClr>
          </a:solidFill>
          <a:ln w="142875">
            <a:solidFill>
              <a:srgbClr val="1F4E79"/>
            </a:solidFill>
          </a:ln>
          <a:effectLst/>
        </p:spPr>
      </p:pic>
      <p:pic>
        <p:nvPicPr>
          <p:cNvPr id="27" name="Picture 4" descr="https://upload.wikimedia.org/wikipedia/commons/0/08/Michael_Phelps_before_the_start_of_the_200m_butterfly_semi-final_-_2009_FINA_World_Championships.jpg">
            <a:extLst>
              <a:ext uri="{FF2B5EF4-FFF2-40B4-BE49-F238E27FC236}">
                <a16:creationId xmlns:a16="http://schemas.microsoft.com/office/drawing/2014/main" id="{9336442E-340B-4B75-906F-93ACA1142FA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6948"/>
          <a:stretch/>
        </p:blipFill>
        <p:spPr bwMode="auto">
          <a:xfrm>
            <a:off x="7002738" y="2605702"/>
            <a:ext cx="3542035" cy="3748016"/>
          </a:xfrm>
          <a:prstGeom prst="roundRect">
            <a:avLst/>
          </a:prstGeom>
          <a:noFill/>
          <a:extLst>
            <a:ext uri="{909E8E84-426E-40DD-AFC4-6F175D3DCCD1}">
              <a14:hiddenFill xmlns:a14="http://schemas.microsoft.com/office/drawing/2010/main">
                <a:solidFill>
                  <a:srgbClr val="FFFFFF"/>
                </a:solidFill>
              </a14:hiddenFill>
            </a:ext>
          </a:extLst>
        </p:spPr>
      </p:pic>
      <p:sp>
        <p:nvSpPr>
          <p:cNvPr id="34" name="Title 1">
            <a:extLst>
              <a:ext uri="{FF2B5EF4-FFF2-40B4-BE49-F238E27FC236}">
                <a16:creationId xmlns:a16="http://schemas.microsoft.com/office/drawing/2014/main" id="{7C3E20F7-7765-4AE2-B355-EAA132BED855}"/>
              </a:ext>
            </a:extLst>
          </p:cNvPr>
          <p:cNvSpPr txBox="1">
            <a:spLocks/>
          </p:cNvSpPr>
          <p:nvPr/>
        </p:nvSpPr>
        <p:spPr>
          <a:xfrm>
            <a:off x="518616" y="365126"/>
            <a:ext cx="10105842" cy="999218"/>
          </a:xfrm>
          <a:prstGeom prst="rect">
            <a:avLst/>
          </a:prstGeom>
        </p:spPr>
        <p:txBody>
          <a:bodyPr vert="horz" lIns="91440" tIns="45720" rIns="91440" bIns="45720" rtlCol="0" anchor="ctr">
            <a:noAutofit/>
          </a:bodyPr>
          <a:lstStyle>
            <a:lvl1pPr algn="r" defTabSz="914400" rtl="1"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r>
              <a:rPr lang="he-IL" sz="3600" b="1">
                <a:latin typeface="Simpler Black" panose="00000A00000000000000" pitchFamily="50" charset="-79"/>
                <a:cs typeface="Simpler Black" panose="00000A00000000000000" pitchFamily="50" charset="-79"/>
              </a:rPr>
              <a:t>משימה: התאימו אתגר </a:t>
            </a:r>
            <a:br>
              <a:rPr lang="he-IL" sz="3600" b="1">
                <a:latin typeface="Simpler Black" panose="00000A00000000000000" pitchFamily="50" charset="-79"/>
                <a:cs typeface="Simpler Black" panose="00000A00000000000000" pitchFamily="50" charset="-79"/>
              </a:rPr>
            </a:br>
            <a:r>
              <a:rPr lang="he-IL" sz="3600" b="1">
                <a:latin typeface="Simpler Black" panose="00000A00000000000000" pitchFamily="50" charset="-79"/>
                <a:cs typeface="Simpler Black" panose="00000A00000000000000" pitchFamily="50" charset="-79"/>
              </a:rPr>
              <a:t>לפתרון מהטבע!</a:t>
            </a:r>
            <a:endParaRPr lang="he-IL" sz="3600" b="1" dirty="0">
              <a:latin typeface="Simpler Black" panose="00000A00000000000000" pitchFamily="50" charset="-79"/>
              <a:cs typeface="Simpler Black" panose="00000A00000000000000" pitchFamily="50" charset="-79"/>
            </a:endParaRPr>
          </a:p>
        </p:txBody>
      </p:sp>
      <p:sp>
        <p:nvSpPr>
          <p:cNvPr id="30" name="TextBox 29">
            <a:extLst>
              <a:ext uri="{FF2B5EF4-FFF2-40B4-BE49-F238E27FC236}">
                <a16:creationId xmlns:a16="http://schemas.microsoft.com/office/drawing/2014/main" id="{8FB4158B-7277-46F4-AE65-4D73FE0B0654}"/>
              </a:ext>
            </a:extLst>
          </p:cNvPr>
          <p:cNvSpPr txBox="1"/>
          <p:nvPr/>
        </p:nvSpPr>
        <p:spPr>
          <a:xfrm>
            <a:off x="271032" y="223779"/>
            <a:ext cx="7388352" cy="461665"/>
          </a:xfrm>
          <a:prstGeom prst="rect">
            <a:avLst/>
          </a:prstGeom>
          <a:noFill/>
        </p:spPr>
        <p:txBody>
          <a:bodyPr wrap="square">
            <a:spAutoFit/>
          </a:bodyPr>
          <a:lstStyle/>
          <a:p>
            <a:pPr marL="0" indent="0">
              <a:buNone/>
            </a:pPr>
            <a:r>
              <a:rPr lang="he-IL" sz="2400" b="1" dirty="0">
                <a:solidFill>
                  <a:srgbClr val="1F4E79"/>
                </a:solidFill>
                <a:latin typeface="SimplerPro Black" panose="00000A00000000000000" pitchFamily="2" charset="-79"/>
                <a:cs typeface="SimplerPro Black" panose="00000A00000000000000" pitchFamily="2" charset="-79"/>
              </a:rPr>
              <a:t>מי מהם היה ההשראה לפתרון?</a:t>
            </a:r>
          </a:p>
        </p:txBody>
      </p:sp>
      <p:pic>
        <p:nvPicPr>
          <p:cNvPr id="38" name="Picture 2" descr="צילום: flickr, Mathias Appel">
            <a:extLst>
              <a:ext uri="{FF2B5EF4-FFF2-40B4-BE49-F238E27FC236}">
                <a16:creationId xmlns:a16="http://schemas.microsoft.com/office/drawing/2014/main" id="{67144DB3-B9AC-44BC-8ED1-1D788943043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0767" r="15563"/>
          <a:stretch/>
        </p:blipFill>
        <p:spPr bwMode="auto">
          <a:xfrm>
            <a:off x="421228" y="5280414"/>
            <a:ext cx="1516758" cy="1363993"/>
          </a:xfrm>
          <a:prstGeom prst="roundRect">
            <a:avLst/>
          </a:prstGeom>
          <a:solidFill>
            <a:srgbClr val="FFFFFF">
              <a:shade val="85000"/>
            </a:srgbClr>
          </a:solidFill>
          <a:ln w="142875">
            <a:solidFill>
              <a:srgbClr val="1F4E79"/>
            </a:solidFill>
          </a:ln>
          <a:effectLst/>
        </p:spPr>
      </p:pic>
      <p:sp>
        <p:nvSpPr>
          <p:cNvPr id="42" name="TextBox 41">
            <a:extLst>
              <a:ext uri="{FF2B5EF4-FFF2-40B4-BE49-F238E27FC236}">
                <a16:creationId xmlns:a16="http://schemas.microsoft.com/office/drawing/2014/main" id="{C3718800-8376-40D9-B78E-355B760FABE0}"/>
              </a:ext>
            </a:extLst>
          </p:cNvPr>
          <p:cNvSpPr txBox="1"/>
          <p:nvPr/>
        </p:nvSpPr>
        <p:spPr>
          <a:xfrm>
            <a:off x="2390626" y="750581"/>
            <a:ext cx="2592094" cy="369332"/>
          </a:xfrm>
          <a:prstGeom prst="rect">
            <a:avLst/>
          </a:prstGeom>
          <a:noFill/>
        </p:spPr>
        <p:txBody>
          <a:bodyPr wrap="square">
            <a:spAutoFit/>
          </a:bodyPr>
          <a:lstStyle/>
          <a:p>
            <a:pPr algn="r" rtl="1"/>
            <a:r>
              <a:rPr lang="he-IL" b="1" dirty="0">
                <a:cs typeface="Calibri Light" panose="020F0302020204030204" pitchFamily="34" charset="0"/>
              </a:rPr>
              <a:t>תעופה שקטה של  דורס לילה </a:t>
            </a:r>
            <a:endParaRPr lang="he-IL" dirty="0"/>
          </a:p>
        </p:txBody>
      </p:sp>
      <p:sp>
        <p:nvSpPr>
          <p:cNvPr id="43" name="TextBox 42">
            <a:extLst>
              <a:ext uri="{FF2B5EF4-FFF2-40B4-BE49-F238E27FC236}">
                <a16:creationId xmlns:a16="http://schemas.microsoft.com/office/drawing/2014/main" id="{54E8D2A2-A431-4213-AC51-6299BA229B74}"/>
              </a:ext>
            </a:extLst>
          </p:cNvPr>
          <p:cNvSpPr txBox="1"/>
          <p:nvPr/>
        </p:nvSpPr>
        <p:spPr>
          <a:xfrm>
            <a:off x="123607" y="2789588"/>
            <a:ext cx="1715124" cy="369332"/>
          </a:xfrm>
          <a:prstGeom prst="rect">
            <a:avLst/>
          </a:prstGeom>
          <a:noFill/>
        </p:spPr>
        <p:txBody>
          <a:bodyPr wrap="square">
            <a:spAutoFit/>
          </a:bodyPr>
          <a:lstStyle/>
          <a:p>
            <a:pPr algn="r" rtl="1"/>
            <a:r>
              <a:rPr lang="he-IL" b="1" dirty="0">
                <a:cs typeface="Calibri Light" panose="020F0302020204030204" pitchFamily="34" charset="0"/>
              </a:rPr>
              <a:t>דבק של צדפות</a:t>
            </a:r>
            <a:endParaRPr lang="he-IL" dirty="0"/>
          </a:p>
        </p:txBody>
      </p:sp>
      <p:sp>
        <p:nvSpPr>
          <p:cNvPr id="44" name="TextBox 43">
            <a:extLst>
              <a:ext uri="{FF2B5EF4-FFF2-40B4-BE49-F238E27FC236}">
                <a16:creationId xmlns:a16="http://schemas.microsoft.com/office/drawing/2014/main" id="{8521F3B6-570B-4963-A886-615F86A1FCFF}"/>
              </a:ext>
            </a:extLst>
          </p:cNvPr>
          <p:cNvSpPr txBox="1"/>
          <p:nvPr/>
        </p:nvSpPr>
        <p:spPr>
          <a:xfrm>
            <a:off x="351296" y="4843577"/>
            <a:ext cx="1408864" cy="369332"/>
          </a:xfrm>
          <a:prstGeom prst="rect">
            <a:avLst/>
          </a:prstGeom>
          <a:noFill/>
        </p:spPr>
        <p:txBody>
          <a:bodyPr wrap="square">
            <a:spAutoFit/>
          </a:bodyPr>
          <a:lstStyle/>
          <a:p>
            <a:pPr algn="r" rtl="1"/>
            <a:r>
              <a:rPr lang="he-IL" b="1" dirty="0">
                <a:cs typeface="Calibri Light" panose="020F0302020204030204" pitchFamily="34" charset="0"/>
              </a:rPr>
              <a:t>עור של לוטרה</a:t>
            </a:r>
          </a:p>
        </p:txBody>
      </p:sp>
      <p:sp>
        <p:nvSpPr>
          <p:cNvPr id="45" name="TextBox 44">
            <a:extLst>
              <a:ext uri="{FF2B5EF4-FFF2-40B4-BE49-F238E27FC236}">
                <a16:creationId xmlns:a16="http://schemas.microsoft.com/office/drawing/2014/main" id="{49FF05E9-57BB-4049-91FC-A0E2254B8DAE}"/>
              </a:ext>
            </a:extLst>
          </p:cNvPr>
          <p:cNvSpPr txBox="1"/>
          <p:nvPr/>
        </p:nvSpPr>
        <p:spPr>
          <a:xfrm>
            <a:off x="3085143" y="4870932"/>
            <a:ext cx="1408864" cy="369332"/>
          </a:xfrm>
          <a:prstGeom prst="rect">
            <a:avLst/>
          </a:prstGeom>
          <a:noFill/>
        </p:spPr>
        <p:txBody>
          <a:bodyPr wrap="square">
            <a:spAutoFit/>
          </a:bodyPr>
          <a:lstStyle/>
          <a:p>
            <a:r>
              <a:rPr lang="he-IL" b="1" dirty="0">
                <a:cs typeface="Calibri Light" panose="020F0302020204030204" pitchFamily="34" charset="0"/>
              </a:rPr>
              <a:t>עור של כריש</a:t>
            </a:r>
          </a:p>
        </p:txBody>
      </p:sp>
      <p:sp>
        <p:nvSpPr>
          <p:cNvPr id="46" name="TextBox 45">
            <a:extLst>
              <a:ext uri="{FF2B5EF4-FFF2-40B4-BE49-F238E27FC236}">
                <a16:creationId xmlns:a16="http://schemas.microsoft.com/office/drawing/2014/main" id="{3073087F-D049-4985-B3EA-A603C756378C}"/>
              </a:ext>
            </a:extLst>
          </p:cNvPr>
          <p:cNvSpPr txBox="1"/>
          <p:nvPr/>
        </p:nvSpPr>
        <p:spPr>
          <a:xfrm>
            <a:off x="2788917" y="2779059"/>
            <a:ext cx="1759540" cy="408623"/>
          </a:xfrm>
          <a:prstGeom prst="roundRect">
            <a:avLst/>
          </a:prstGeom>
          <a:noFill/>
          <a:ln>
            <a:noFill/>
          </a:ln>
        </p:spPr>
        <p:txBody>
          <a:bodyPr wrap="square">
            <a:spAutoFit/>
          </a:bodyPr>
          <a:lstStyle/>
          <a:p>
            <a:pPr algn="r" rtl="1"/>
            <a:r>
              <a:rPr lang="he-IL" b="1" dirty="0">
                <a:cs typeface="Calibri Light" panose="020F0302020204030204" pitchFamily="34" charset="0"/>
              </a:rPr>
              <a:t>תעופת נחיל ארבה</a:t>
            </a:r>
          </a:p>
        </p:txBody>
      </p:sp>
      <p:sp>
        <p:nvSpPr>
          <p:cNvPr id="47" name="TextBox 46">
            <a:extLst>
              <a:ext uri="{FF2B5EF4-FFF2-40B4-BE49-F238E27FC236}">
                <a16:creationId xmlns:a16="http://schemas.microsoft.com/office/drawing/2014/main" id="{332A1126-80FF-4D47-B475-52D91C597001}"/>
              </a:ext>
            </a:extLst>
          </p:cNvPr>
          <p:cNvSpPr txBox="1"/>
          <p:nvPr/>
        </p:nvSpPr>
        <p:spPr>
          <a:xfrm>
            <a:off x="-90347" y="750581"/>
            <a:ext cx="2480973" cy="369332"/>
          </a:xfrm>
          <a:prstGeom prst="rect">
            <a:avLst/>
          </a:prstGeom>
          <a:noFill/>
        </p:spPr>
        <p:txBody>
          <a:bodyPr wrap="square">
            <a:spAutoFit/>
          </a:bodyPr>
          <a:lstStyle/>
          <a:p>
            <a:pPr algn="r" rtl="1"/>
            <a:r>
              <a:rPr lang="he-IL" b="1" dirty="0">
                <a:cs typeface="Calibri Light" panose="020F0302020204030204" pitchFamily="34" charset="0"/>
              </a:rPr>
              <a:t>כריות ההצמדה של שממיות</a:t>
            </a:r>
            <a:r>
              <a:rPr lang="he-IL" b="1" dirty="0">
                <a:solidFill>
                  <a:schemeClr val="bg1"/>
                </a:solidFill>
                <a:effectLst>
                  <a:outerShdw blurRad="38100" dist="38100" dir="2700000" algn="tl">
                    <a:srgbClr val="000000">
                      <a:alpha val="43137"/>
                    </a:srgbClr>
                  </a:outerShdw>
                </a:effectLst>
                <a:cs typeface="Calibri Light" panose="020F0302020204030204" pitchFamily="34" charset="0"/>
              </a:rPr>
              <a:t> </a:t>
            </a:r>
            <a:endParaRPr lang="he-IL" dirty="0"/>
          </a:p>
        </p:txBody>
      </p:sp>
    </p:spTree>
    <p:extLst>
      <p:ext uri="{BB962C8B-B14F-4D97-AF65-F5344CB8AC3E}">
        <p14:creationId xmlns:p14="http://schemas.microsoft.com/office/powerpoint/2010/main" val="7876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5000" fill="hold" nodeType="clickEffect">
                                  <p:stCondLst>
                                    <p:cond delay="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17D49-7F7B-4AF7-B189-64C73743EE6C}"/>
              </a:ext>
            </a:extLst>
          </p:cNvPr>
          <p:cNvSpPr>
            <a:spLocks noGrp="1"/>
          </p:cNvSpPr>
          <p:nvPr>
            <p:ph type="title"/>
          </p:nvPr>
        </p:nvSpPr>
        <p:spPr/>
        <p:txBody>
          <a:bodyPr/>
          <a:lstStyle/>
          <a:p>
            <a:endParaRPr lang="he-IL"/>
          </a:p>
        </p:txBody>
      </p:sp>
      <p:grpSp>
        <p:nvGrpSpPr>
          <p:cNvPr id="4" name="Group 2">
            <a:extLst>
              <a:ext uri="{FF2B5EF4-FFF2-40B4-BE49-F238E27FC236}">
                <a16:creationId xmlns:a16="http://schemas.microsoft.com/office/drawing/2014/main" id="{2B80C3EC-E052-4BB6-A45F-21BA8FE02488}"/>
              </a:ext>
            </a:extLst>
          </p:cNvPr>
          <p:cNvGrpSpPr>
            <a:grpSpLocks noChangeAspect="1"/>
          </p:cNvGrpSpPr>
          <p:nvPr/>
        </p:nvGrpSpPr>
        <p:grpSpPr>
          <a:xfrm>
            <a:off x="6405992" y="365126"/>
            <a:ext cx="4514690" cy="2022701"/>
            <a:chOff x="0" y="0"/>
            <a:chExt cx="9748879" cy="4333955"/>
          </a:xfrm>
        </p:grpSpPr>
        <p:pic>
          <p:nvPicPr>
            <p:cNvPr id="5" name="Picture 3">
              <a:extLst>
                <a:ext uri="{FF2B5EF4-FFF2-40B4-BE49-F238E27FC236}">
                  <a16:creationId xmlns:a16="http://schemas.microsoft.com/office/drawing/2014/main" id="{B86C65AD-C27A-450F-8BB5-C93442AEB03F}"/>
                </a:ext>
              </a:extLst>
            </p:cNvPr>
            <p:cNvPicPr>
              <a:picLocks noChangeAspect="1"/>
            </p:cNvPicPr>
            <p:nvPr/>
          </p:nvPicPr>
          <p:blipFill>
            <a:blip r:embed="rId3"/>
            <a:srcRect t="20362" b="20362"/>
            <a:stretch>
              <a:fillRect/>
            </a:stretch>
          </p:blipFill>
          <p:spPr>
            <a:xfrm>
              <a:off x="0" y="0"/>
              <a:ext cx="9748879" cy="4333955"/>
            </a:xfrm>
            <a:prstGeom prst="rect">
              <a:avLst/>
            </a:prstGeom>
          </p:spPr>
        </p:pic>
      </p:grpSp>
      <p:grpSp>
        <p:nvGrpSpPr>
          <p:cNvPr id="6" name="Group 4">
            <a:extLst>
              <a:ext uri="{FF2B5EF4-FFF2-40B4-BE49-F238E27FC236}">
                <a16:creationId xmlns:a16="http://schemas.microsoft.com/office/drawing/2014/main" id="{D7C3B3B4-D5C8-4538-AB70-A72B7475A03F}"/>
              </a:ext>
            </a:extLst>
          </p:cNvPr>
          <p:cNvGrpSpPr>
            <a:grpSpLocks noChangeAspect="1"/>
          </p:cNvGrpSpPr>
          <p:nvPr/>
        </p:nvGrpSpPr>
        <p:grpSpPr>
          <a:xfrm>
            <a:off x="3880160" y="358269"/>
            <a:ext cx="2384222" cy="2022701"/>
            <a:chOff x="0" y="0"/>
            <a:chExt cx="5108576" cy="4333955"/>
          </a:xfrm>
        </p:grpSpPr>
        <p:pic>
          <p:nvPicPr>
            <p:cNvPr id="7" name="Picture 5">
              <a:extLst>
                <a:ext uri="{FF2B5EF4-FFF2-40B4-BE49-F238E27FC236}">
                  <a16:creationId xmlns:a16="http://schemas.microsoft.com/office/drawing/2014/main" id="{C7F8885B-186C-410B-A1E0-80FF30F7AE1C}"/>
                </a:ext>
              </a:extLst>
            </p:cNvPr>
            <p:cNvPicPr>
              <a:picLocks noChangeAspect="1"/>
            </p:cNvPicPr>
            <p:nvPr/>
          </p:nvPicPr>
          <p:blipFill>
            <a:blip r:embed="rId4"/>
            <a:srcRect l="10659" r="10659"/>
            <a:stretch>
              <a:fillRect/>
            </a:stretch>
          </p:blipFill>
          <p:spPr>
            <a:xfrm>
              <a:off x="0" y="0"/>
              <a:ext cx="5108576" cy="4333955"/>
            </a:xfrm>
            <a:prstGeom prst="rect">
              <a:avLst/>
            </a:prstGeom>
          </p:spPr>
        </p:pic>
      </p:grpSp>
      <p:grpSp>
        <p:nvGrpSpPr>
          <p:cNvPr id="8" name="Group 6">
            <a:extLst>
              <a:ext uri="{FF2B5EF4-FFF2-40B4-BE49-F238E27FC236}">
                <a16:creationId xmlns:a16="http://schemas.microsoft.com/office/drawing/2014/main" id="{F858FCB4-9B76-4BCB-8F50-0ECC4EBB806B}"/>
              </a:ext>
            </a:extLst>
          </p:cNvPr>
          <p:cNvGrpSpPr>
            <a:grpSpLocks noChangeAspect="1"/>
          </p:cNvGrpSpPr>
          <p:nvPr/>
        </p:nvGrpSpPr>
        <p:grpSpPr>
          <a:xfrm>
            <a:off x="162081" y="4515293"/>
            <a:ext cx="3522562" cy="2022701"/>
            <a:chOff x="0" y="0"/>
            <a:chExt cx="7547637" cy="4333955"/>
          </a:xfrm>
        </p:grpSpPr>
        <p:pic>
          <p:nvPicPr>
            <p:cNvPr id="9" name="Picture 7">
              <a:extLst>
                <a:ext uri="{FF2B5EF4-FFF2-40B4-BE49-F238E27FC236}">
                  <a16:creationId xmlns:a16="http://schemas.microsoft.com/office/drawing/2014/main" id="{F4A71B0D-3109-4D7D-B0B2-8EB67F44C602}"/>
                </a:ext>
              </a:extLst>
            </p:cNvPr>
            <p:cNvPicPr>
              <a:picLocks noChangeAspect="1"/>
            </p:cNvPicPr>
            <p:nvPr/>
          </p:nvPicPr>
          <p:blipFill>
            <a:blip r:embed="rId5"/>
            <a:srcRect l="14653" r="14653" b="22124"/>
            <a:stretch>
              <a:fillRect/>
            </a:stretch>
          </p:blipFill>
          <p:spPr>
            <a:xfrm>
              <a:off x="0" y="0"/>
              <a:ext cx="7547637" cy="4333955"/>
            </a:xfrm>
            <a:prstGeom prst="rect">
              <a:avLst/>
            </a:prstGeom>
          </p:spPr>
        </p:pic>
      </p:grpSp>
      <p:grpSp>
        <p:nvGrpSpPr>
          <p:cNvPr id="10" name="Group 8">
            <a:extLst>
              <a:ext uri="{FF2B5EF4-FFF2-40B4-BE49-F238E27FC236}">
                <a16:creationId xmlns:a16="http://schemas.microsoft.com/office/drawing/2014/main" id="{50044F7C-1F1A-4E43-978C-E624894740AE}"/>
              </a:ext>
            </a:extLst>
          </p:cNvPr>
          <p:cNvGrpSpPr>
            <a:grpSpLocks noChangeAspect="1"/>
          </p:cNvGrpSpPr>
          <p:nvPr/>
        </p:nvGrpSpPr>
        <p:grpSpPr>
          <a:xfrm>
            <a:off x="217107" y="365126"/>
            <a:ext cx="3525833" cy="3933235"/>
            <a:chOff x="0" y="0"/>
            <a:chExt cx="7554645" cy="8427566"/>
          </a:xfrm>
        </p:grpSpPr>
        <p:pic>
          <p:nvPicPr>
            <p:cNvPr id="11" name="Picture 9">
              <a:extLst>
                <a:ext uri="{FF2B5EF4-FFF2-40B4-BE49-F238E27FC236}">
                  <a16:creationId xmlns:a16="http://schemas.microsoft.com/office/drawing/2014/main" id="{97A79565-0F78-4984-B054-B5E75380A5C5}"/>
                </a:ext>
              </a:extLst>
            </p:cNvPr>
            <p:cNvPicPr>
              <a:picLocks noChangeAspect="1"/>
            </p:cNvPicPr>
            <p:nvPr/>
          </p:nvPicPr>
          <p:blipFill>
            <a:blip r:embed="rId6"/>
            <a:srcRect l="20137" r="20137"/>
            <a:stretch>
              <a:fillRect/>
            </a:stretch>
          </p:blipFill>
          <p:spPr>
            <a:xfrm>
              <a:off x="0" y="0"/>
              <a:ext cx="7554645" cy="8427566"/>
            </a:xfrm>
            <a:prstGeom prst="rect">
              <a:avLst/>
            </a:prstGeom>
          </p:spPr>
        </p:pic>
      </p:grpSp>
      <p:grpSp>
        <p:nvGrpSpPr>
          <p:cNvPr id="12" name="Group 10">
            <a:extLst>
              <a:ext uri="{FF2B5EF4-FFF2-40B4-BE49-F238E27FC236}">
                <a16:creationId xmlns:a16="http://schemas.microsoft.com/office/drawing/2014/main" id="{367ADBF5-9E42-4F86-AABC-BEEFC5C3BE09}"/>
              </a:ext>
            </a:extLst>
          </p:cNvPr>
          <p:cNvGrpSpPr>
            <a:grpSpLocks noChangeAspect="1"/>
          </p:cNvGrpSpPr>
          <p:nvPr/>
        </p:nvGrpSpPr>
        <p:grpSpPr>
          <a:xfrm>
            <a:off x="8689682" y="4538011"/>
            <a:ext cx="2198183" cy="2022701"/>
            <a:chOff x="0" y="0"/>
            <a:chExt cx="4380264" cy="4333955"/>
          </a:xfrm>
        </p:grpSpPr>
        <p:pic>
          <p:nvPicPr>
            <p:cNvPr id="13" name="Picture 11">
              <a:extLst>
                <a:ext uri="{FF2B5EF4-FFF2-40B4-BE49-F238E27FC236}">
                  <a16:creationId xmlns:a16="http://schemas.microsoft.com/office/drawing/2014/main" id="{66BC5BBD-1538-4205-BB6D-2728A3E971EB}"/>
                </a:ext>
              </a:extLst>
            </p:cNvPr>
            <p:cNvPicPr>
              <a:picLocks noChangeAspect="1"/>
            </p:cNvPicPr>
            <p:nvPr/>
          </p:nvPicPr>
          <p:blipFill>
            <a:blip r:embed="rId7"/>
            <a:srcRect l="16268" r="16268"/>
            <a:stretch>
              <a:fillRect/>
            </a:stretch>
          </p:blipFill>
          <p:spPr>
            <a:xfrm>
              <a:off x="0" y="0"/>
              <a:ext cx="4380264" cy="4333955"/>
            </a:xfrm>
            <a:prstGeom prst="rect">
              <a:avLst/>
            </a:prstGeom>
          </p:spPr>
        </p:pic>
      </p:grpSp>
      <p:grpSp>
        <p:nvGrpSpPr>
          <p:cNvPr id="14" name="Group 12">
            <a:extLst>
              <a:ext uri="{FF2B5EF4-FFF2-40B4-BE49-F238E27FC236}">
                <a16:creationId xmlns:a16="http://schemas.microsoft.com/office/drawing/2014/main" id="{D53C1FE9-D60D-4466-8A1D-05C8DE53A341}"/>
              </a:ext>
            </a:extLst>
          </p:cNvPr>
          <p:cNvGrpSpPr>
            <a:grpSpLocks noChangeAspect="1"/>
          </p:cNvGrpSpPr>
          <p:nvPr/>
        </p:nvGrpSpPr>
        <p:grpSpPr>
          <a:xfrm>
            <a:off x="5858665" y="4527851"/>
            <a:ext cx="2751936" cy="2022701"/>
            <a:chOff x="0" y="0"/>
            <a:chExt cx="5896455" cy="4333955"/>
          </a:xfrm>
        </p:grpSpPr>
        <p:pic>
          <p:nvPicPr>
            <p:cNvPr id="15" name="Picture 13">
              <a:extLst>
                <a:ext uri="{FF2B5EF4-FFF2-40B4-BE49-F238E27FC236}">
                  <a16:creationId xmlns:a16="http://schemas.microsoft.com/office/drawing/2014/main" id="{37106573-640D-4D9D-8ED4-EECF6E8D9633}"/>
                </a:ext>
              </a:extLst>
            </p:cNvPr>
            <p:cNvPicPr>
              <a:picLocks noChangeAspect="1"/>
            </p:cNvPicPr>
            <p:nvPr/>
          </p:nvPicPr>
          <p:blipFill>
            <a:blip r:embed="rId8"/>
            <a:srcRect l="4847" r="4847"/>
            <a:stretch>
              <a:fillRect/>
            </a:stretch>
          </p:blipFill>
          <p:spPr>
            <a:xfrm>
              <a:off x="0" y="0"/>
              <a:ext cx="5896455" cy="4333955"/>
            </a:xfrm>
            <a:prstGeom prst="rect">
              <a:avLst/>
            </a:prstGeom>
          </p:spPr>
        </p:pic>
      </p:grpSp>
      <p:grpSp>
        <p:nvGrpSpPr>
          <p:cNvPr id="16" name="Group 14">
            <a:extLst>
              <a:ext uri="{FF2B5EF4-FFF2-40B4-BE49-F238E27FC236}">
                <a16:creationId xmlns:a16="http://schemas.microsoft.com/office/drawing/2014/main" id="{E469D351-AFDF-47A0-A02C-06F0DB2DF12F}"/>
              </a:ext>
            </a:extLst>
          </p:cNvPr>
          <p:cNvGrpSpPr>
            <a:grpSpLocks noChangeAspect="1"/>
          </p:cNvGrpSpPr>
          <p:nvPr/>
        </p:nvGrpSpPr>
        <p:grpSpPr>
          <a:xfrm>
            <a:off x="3774585" y="4516212"/>
            <a:ext cx="1985488" cy="2022701"/>
            <a:chOff x="0" y="0"/>
            <a:chExt cx="4254217" cy="4333955"/>
          </a:xfrm>
        </p:grpSpPr>
        <p:pic>
          <p:nvPicPr>
            <p:cNvPr id="17" name="Picture 15">
              <a:extLst>
                <a:ext uri="{FF2B5EF4-FFF2-40B4-BE49-F238E27FC236}">
                  <a16:creationId xmlns:a16="http://schemas.microsoft.com/office/drawing/2014/main" id="{B56D535C-09D5-4142-B69F-EFDE420FFE0D}"/>
                </a:ext>
              </a:extLst>
            </p:cNvPr>
            <p:cNvPicPr>
              <a:picLocks noChangeAspect="1"/>
            </p:cNvPicPr>
            <p:nvPr/>
          </p:nvPicPr>
          <p:blipFill>
            <a:blip r:embed="rId9"/>
            <a:srcRect l="13189" r="13189"/>
            <a:stretch>
              <a:fillRect/>
            </a:stretch>
          </p:blipFill>
          <p:spPr>
            <a:xfrm>
              <a:off x="0" y="0"/>
              <a:ext cx="4254217" cy="4333955"/>
            </a:xfrm>
            <a:prstGeom prst="rect">
              <a:avLst/>
            </a:prstGeom>
          </p:spPr>
        </p:pic>
      </p:grpSp>
      <p:grpSp>
        <p:nvGrpSpPr>
          <p:cNvPr id="18" name="Group 16">
            <a:extLst>
              <a:ext uri="{FF2B5EF4-FFF2-40B4-BE49-F238E27FC236}">
                <a16:creationId xmlns:a16="http://schemas.microsoft.com/office/drawing/2014/main" id="{2EC11229-D1D3-4359-B508-0BA9435E743E}"/>
              </a:ext>
            </a:extLst>
          </p:cNvPr>
          <p:cNvGrpSpPr>
            <a:grpSpLocks noChangeAspect="1"/>
          </p:cNvGrpSpPr>
          <p:nvPr/>
        </p:nvGrpSpPr>
        <p:grpSpPr>
          <a:xfrm>
            <a:off x="3890163" y="2536856"/>
            <a:ext cx="7065731" cy="1809688"/>
            <a:chOff x="0" y="0"/>
            <a:chExt cx="2977429" cy="756937"/>
          </a:xfrm>
        </p:grpSpPr>
        <p:sp>
          <p:nvSpPr>
            <p:cNvPr id="19" name="Freeform 17">
              <a:extLst>
                <a:ext uri="{FF2B5EF4-FFF2-40B4-BE49-F238E27FC236}">
                  <a16:creationId xmlns:a16="http://schemas.microsoft.com/office/drawing/2014/main" id="{B8260C16-EE9D-4ACD-9422-E9DB97427F86}"/>
                </a:ext>
              </a:extLst>
            </p:cNvPr>
            <p:cNvSpPr/>
            <p:nvPr/>
          </p:nvSpPr>
          <p:spPr>
            <a:xfrm>
              <a:off x="0" y="0"/>
              <a:ext cx="2977429" cy="756937"/>
            </a:xfrm>
            <a:custGeom>
              <a:avLst/>
              <a:gdLst/>
              <a:ahLst/>
              <a:cxnLst/>
              <a:rect l="l" t="t" r="r" b="b"/>
              <a:pathLst>
                <a:path w="2977429" h="756937">
                  <a:moveTo>
                    <a:pt x="0" y="0"/>
                  </a:moveTo>
                  <a:lnTo>
                    <a:pt x="2977429" y="0"/>
                  </a:lnTo>
                  <a:lnTo>
                    <a:pt x="2977429" y="756937"/>
                  </a:lnTo>
                  <a:lnTo>
                    <a:pt x="0" y="756937"/>
                  </a:lnTo>
                  <a:close/>
                </a:path>
              </a:pathLst>
            </a:custGeom>
            <a:solidFill>
              <a:srgbClr val="FEE0BA"/>
            </a:solidFill>
          </p:spPr>
          <p:txBody>
            <a:bodyPr/>
            <a:lstStyle/>
            <a:p>
              <a:endParaRPr lang="en-IL"/>
            </a:p>
          </p:txBody>
        </p:sp>
        <p:sp>
          <p:nvSpPr>
            <p:cNvPr id="20" name="TextBox 18">
              <a:extLst>
                <a:ext uri="{FF2B5EF4-FFF2-40B4-BE49-F238E27FC236}">
                  <a16:creationId xmlns:a16="http://schemas.microsoft.com/office/drawing/2014/main" id="{FCFF4D1A-E31A-4393-9FD0-161573BD50E1}"/>
                </a:ext>
              </a:extLst>
            </p:cNvPr>
            <p:cNvSpPr txBox="1"/>
            <p:nvPr/>
          </p:nvSpPr>
          <p:spPr>
            <a:xfrm>
              <a:off x="0" y="-47625"/>
              <a:ext cx="2977429" cy="804562"/>
            </a:xfrm>
            <a:prstGeom prst="rect">
              <a:avLst/>
            </a:prstGeom>
          </p:spPr>
          <p:txBody>
            <a:bodyPr lIns="72580" tIns="72580" rIns="72580" bIns="72580" rtlCol="0" anchor="ctr"/>
            <a:lstStyle/>
            <a:p>
              <a:pPr algn="ctr">
                <a:lnSpc>
                  <a:spcPts val="2800"/>
                </a:lnSpc>
                <a:spcBef>
                  <a:spcPct val="0"/>
                </a:spcBef>
              </a:pPr>
              <a:endParaRPr/>
            </a:p>
          </p:txBody>
        </p:sp>
      </p:grpSp>
      <p:sp>
        <p:nvSpPr>
          <p:cNvPr id="21" name="Freeform 19">
            <a:extLst>
              <a:ext uri="{FF2B5EF4-FFF2-40B4-BE49-F238E27FC236}">
                <a16:creationId xmlns:a16="http://schemas.microsoft.com/office/drawing/2014/main" id="{AFE95B0E-1DE1-4ECB-8550-38B601C3ED82}"/>
              </a:ext>
            </a:extLst>
          </p:cNvPr>
          <p:cNvSpPr>
            <a:spLocks noChangeAspect="1"/>
          </p:cNvSpPr>
          <p:nvPr/>
        </p:nvSpPr>
        <p:spPr>
          <a:xfrm>
            <a:off x="76478" y="5165203"/>
            <a:ext cx="883079" cy="1605597"/>
          </a:xfrm>
          <a:custGeom>
            <a:avLst/>
            <a:gdLst/>
            <a:ahLst/>
            <a:cxnLst/>
            <a:rect l="l" t="t" r="r" b="b"/>
            <a:pathLst>
              <a:path w="1419101" h="2580183">
                <a:moveTo>
                  <a:pt x="0" y="0"/>
                </a:moveTo>
                <a:lnTo>
                  <a:pt x="1419101" y="0"/>
                </a:lnTo>
                <a:lnTo>
                  <a:pt x="1419101" y="2580184"/>
                </a:lnTo>
                <a:lnTo>
                  <a:pt x="0" y="25801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L"/>
          </a:p>
        </p:txBody>
      </p:sp>
      <p:sp>
        <p:nvSpPr>
          <p:cNvPr id="22" name="Freeform 20">
            <a:extLst>
              <a:ext uri="{FF2B5EF4-FFF2-40B4-BE49-F238E27FC236}">
                <a16:creationId xmlns:a16="http://schemas.microsoft.com/office/drawing/2014/main" id="{793C5F75-4F7B-40E7-B992-737E5178A3B0}"/>
              </a:ext>
            </a:extLst>
          </p:cNvPr>
          <p:cNvSpPr>
            <a:spLocks noChangeAspect="1"/>
          </p:cNvSpPr>
          <p:nvPr/>
        </p:nvSpPr>
        <p:spPr>
          <a:xfrm flipH="1" flipV="1">
            <a:off x="9838540" y="6057"/>
            <a:ext cx="883079" cy="1605597"/>
          </a:xfrm>
          <a:custGeom>
            <a:avLst/>
            <a:gdLst/>
            <a:ahLst/>
            <a:cxnLst/>
            <a:rect l="l" t="t" r="r" b="b"/>
            <a:pathLst>
              <a:path w="1419101" h="2580183">
                <a:moveTo>
                  <a:pt x="1419101" y="2580184"/>
                </a:moveTo>
                <a:lnTo>
                  <a:pt x="0" y="2580184"/>
                </a:lnTo>
                <a:lnTo>
                  <a:pt x="0" y="0"/>
                </a:lnTo>
                <a:lnTo>
                  <a:pt x="1419101" y="0"/>
                </a:lnTo>
                <a:lnTo>
                  <a:pt x="1419101" y="2580184"/>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IL"/>
          </a:p>
        </p:txBody>
      </p:sp>
      <p:sp>
        <p:nvSpPr>
          <p:cNvPr id="23" name="TextBox 21">
            <a:extLst>
              <a:ext uri="{FF2B5EF4-FFF2-40B4-BE49-F238E27FC236}">
                <a16:creationId xmlns:a16="http://schemas.microsoft.com/office/drawing/2014/main" id="{5F4AE260-52B9-47B9-AFCB-16CD5FD01079}"/>
              </a:ext>
            </a:extLst>
          </p:cNvPr>
          <p:cNvSpPr txBox="1">
            <a:spLocks noChangeAspect="1"/>
          </p:cNvSpPr>
          <p:nvPr/>
        </p:nvSpPr>
        <p:spPr>
          <a:xfrm>
            <a:off x="3802234" y="2960626"/>
            <a:ext cx="7118447" cy="615553"/>
          </a:xfrm>
          <a:prstGeom prst="rect">
            <a:avLst/>
          </a:prstGeom>
        </p:spPr>
        <p:txBody>
          <a:bodyPr wrap="square" lIns="0" tIns="0" rIns="0" bIns="0" rtlCol="0" anchor="t">
            <a:spAutoFit/>
          </a:bodyPr>
          <a:lstStyle/>
          <a:p>
            <a:pPr algn="ctr" rtl="1"/>
            <a:r>
              <a:rPr lang="he-IL" sz="4000" b="1" dirty="0">
                <a:solidFill>
                  <a:srgbClr val="000000"/>
                </a:solidFill>
                <a:latin typeface="Simpler Black" panose="00000A00000000000000" pitchFamily="50" charset="-79"/>
                <a:ea typeface="Canva Sans Bold"/>
                <a:cs typeface="Simpler Black" panose="00000A00000000000000" pitchFamily="50" charset="-79"/>
                <a:sym typeface="Canva Sans Bold"/>
                <a:rtl/>
              </a:rPr>
              <a:t>עולם הטבע - אין סוף להשראה</a:t>
            </a:r>
            <a:r>
              <a:rPr lang="he-IL" sz="3200" b="1" dirty="0">
                <a:solidFill>
                  <a:srgbClr val="000000"/>
                </a:solidFill>
                <a:latin typeface="Simpler Black" panose="00000A00000000000000" pitchFamily="50" charset="-79"/>
                <a:ea typeface="Canva Sans Bold"/>
                <a:cs typeface="Simpler Black" panose="00000A00000000000000" pitchFamily="50" charset="-79"/>
                <a:sym typeface="Canva Sans Bold"/>
                <a:rtl/>
              </a:rPr>
              <a:t>...</a:t>
            </a:r>
            <a:endParaRPr lang="he-IL" sz="4000" b="1" dirty="0">
              <a:solidFill>
                <a:srgbClr val="000000"/>
              </a:solidFill>
              <a:latin typeface="Simpler Black" panose="00000A00000000000000" pitchFamily="50" charset="-79"/>
              <a:ea typeface="Canva Sans Bold"/>
              <a:cs typeface="Simpler Black" panose="00000A00000000000000" pitchFamily="50" charset="-79"/>
              <a:sym typeface="Canva Sans Bold"/>
              <a:rtl/>
            </a:endParaRPr>
          </a:p>
        </p:txBody>
      </p:sp>
      <p:sp>
        <p:nvSpPr>
          <p:cNvPr id="25" name="Text Placeholder 3">
            <a:extLst>
              <a:ext uri="{FF2B5EF4-FFF2-40B4-BE49-F238E27FC236}">
                <a16:creationId xmlns:a16="http://schemas.microsoft.com/office/drawing/2014/main" id="{3C52B117-EBFA-4F57-BAE5-206BBE6D5B51}"/>
              </a:ext>
            </a:extLst>
          </p:cNvPr>
          <p:cNvSpPr txBox="1">
            <a:spLocks/>
          </p:cNvSpPr>
          <p:nvPr/>
        </p:nvSpPr>
        <p:spPr>
          <a:xfrm>
            <a:off x="7171528" y="2057869"/>
            <a:ext cx="3716337" cy="365125"/>
          </a:xfrm>
          <a:prstGeom prst="rect">
            <a:avLst/>
          </a:prstGeom>
        </p:spPr>
        <p:txBody>
          <a:bodyPr vert="horz" lIns="91440" tIns="45720" rIns="91440" bIns="45720" rtlCol="0">
            <a:noAutofit/>
          </a:bodyPr>
          <a:lstStyle>
            <a:lvl1pPr marL="0" indent="0" algn="r" defTabSz="914400" rtl="1" eaLnBrk="1" latinLnBrk="0" hangingPunct="1">
              <a:lnSpc>
                <a:spcPct val="90000"/>
              </a:lnSpc>
              <a:spcBef>
                <a:spcPts val="1000"/>
              </a:spcBef>
              <a:buFont typeface="Arial" panose="020B0604020202020204" pitchFamily="34" charset="0"/>
              <a:buNone/>
              <a:defRPr sz="2000" kern="1200">
                <a:solidFill>
                  <a:schemeClr val="tx1"/>
                </a:solidFill>
                <a:latin typeface="Segoe UI Semilight" panose="020B0402040204020203" pitchFamily="34" charset="0"/>
                <a:ea typeface="+mn-ea"/>
                <a:cs typeface="Segoe UI Semilight" panose="020B0402040204020203" pitchFamily="34" charset="0"/>
              </a:defRPr>
            </a:lvl1pPr>
            <a:lvl2pPr marL="457200" indent="0" algn="r" defTabSz="914400" rtl="1" eaLnBrk="1" latinLnBrk="0" hangingPunct="1">
              <a:lnSpc>
                <a:spcPct val="90000"/>
              </a:lnSpc>
              <a:spcBef>
                <a:spcPts val="500"/>
              </a:spcBef>
              <a:buFont typeface="Arial" panose="020B0604020202020204" pitchFamily="34" charset="0"/>
              <a:buNone/>
              <a:defRPr sz="1800" kern="1200">
                <a:solidFill>
                  <a:schemeClr val="tx1"/>
                </a:solidFill>
                <a:latin typeface="Segoe UI Semilight" panose="020B0402040204020203" pitchFamily="34" charset="0"/>
                <a:ea typeface="+mn-ea"/>
                <a:cs typeface="Segoe UI Semilight" panose="020B0402040204020203" pitchFamily="34" charset="0"/>
              </a:defRPr>
            </a:lvl2pPr>
            <a:lvl3pPr marL="914400" indent="0" algn="r" defTabSz="914400" rtl="1" eaLnBrk="1" latinLnBrk="0" hangingPunct="1">
              <a:lnSpc>
                <a:spcPct val="90000"/>
              </a:lnSpc>
              <a:spcBef>
                <a:spcPts val="500"/>
              </a:spcBef>
              <a:buFont typeface="Arial" panose="020B0604020202020204" pitchFamily="34" charset="0"/>
              <a:buNone/>
              <a:defRPr sz="1600" kern="1200">
                <a:solidFill>
                  <a:schemeClr val="tx1"/>
                </a:solidFill>
                <a:latin typeface="Segoe UI Semilight" panose="020B0402040204020203" pitchFamily="34" charset="0"/>
                <a:ea typeface="+mn-ea"/>
                <a:cs typeface="Segoe UI Semilight" panose="020B0402040204020203" pitchFamily="34" charset="0"/>
              </a:defRPr>
            </a:lvl3pPr>
            <a:lvl4pPr marL="1371600" indent="0" algn="r" defTabSz="914400" rtl="1" eaLnBrk="1" latinLnBrk="0" hangingPunct="1">
              <a:lnSpc>
                <a:spcPct val="90000"/>
              </a:lnSpc>
              <a:spcBef>
                <a:spcPts val="500"/>
              </a:spcBef>
              <a:buFont typeface="Arial" panose="020B0604020202020204" pitchFamily="34" charset="0"/>
              <a:buNone/>
              <a:defRPr sz="1400" kern="1200">
                <a:solidFill>
                  <a:schemeClr val="tx1"/>
                </a:solidFill>
                <a:latin typeface="Segoe UI Semilight" panose="020B0402040204020203" pitchFamily="34" charset="0"/>
                <a:ea typeface="+mn-ea"/>
                <a:cs typeface="Segoe UI Semilight" panose="020B0402040204020203" pitchFamily="34" charset="0"/>
              </a:defRPr>
            </a:lvl4pPr>
            <a:lvl5pPr marL="1828800" indent="0" algn="r" defTabSz="914400" rtl="1" eaLnBrk="1" latinLnBrk="0" hangingPunct="1">
              <a:lnSpc>
                <a:spcPct val="90000"/>
              </a:lnSpc>
              <a:spcBef>
                <a:spcPts val="500"/>
              </a:spcBef>
              <a:buFont typeface="Arial" panose="020B0604020202020204" pitchFamily="34" charset="0"/>
              <a:buNone/>
              <a:defRPr sz="140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e-IL" sz="1800" b="1" dirty="0" err="1">
                <a:solidFill>
                  <a:schemeClr val="bg1"/>
                </a:solidFill>
              </a:rPr>
              <a:t>סלביניה</a:t>
            </a:r>
            <a:endParaRPr lang="he-IL" sz="1800" b="1" dirty="0">
              <a:solidFill>
                <a:schemeClr val="bg1"/>
              </a:solidFill>
            </a:endParaRPr>
          </a:p>
        </p:txBody>
      </p:sp>
      <p:sp>
        <p:nvSpPr>
          <p:cNvPr id="26" name="Text Placeholder 3">
            <a:extLst>
              <a:ext uri="{FF2B5EF4-FFF2-40B4-BE49-F238E27FC236}">
                <a16:creationId xmlns:a16="http://schemas.microsoft.com/office/drawing/2014/main" id="{B774D792-F4ED-418F-9BE4-E8065CBE3D74}"/>
              </a:ext>
            </a:extLst>
          </p:cNvPr>
          <p:cNvSpPr txBox="1">
            <a:spLocks/>
          </p:cNvSpPr>
          <p:nvPr/>
        </p:nvSpPr>
        <p:spPr>
          <a:xfrm>
            <a:off x="2616043" y="2032116"/>
            <a:ext cx="3716337" cy="365125"/>
          </a:xfrm>
          <a:prstGeom prst="rect">
            <a:avLst/>
          </a:prstGeom>
        </p:spPr>
        <p:txBody>
          <a:bodyPr vert="horz" lIns="91440" tIns="45720" rIns="91440" bIns="45720" rtlCol="0">
            <a:noAutofit/>
          </a:bodyPr>
          <a:lstStyle>
            <a:lvl1pPr marL="0" indent="0" algn="r" defTabSz="914400" rtl="1" eaLnBrk="1" latinLnBrk="0" hangingPunct="1">
              <a:lnSpc>
                <a:spcPct val="90000"/>
              </a:lnSpc>
              <a:spcBef>
                <a:spcPts val="1000"/>
              </a:spcBef>
              <a:buFont typeface="Arial" panose="020B0604020202020204" pitchFamily="34" charset="0"/>
              <a:buNone/>
              <a:defRPr sz="2000" kern="1200">
                <a:solidFill>
                  <a:schemeClr val="tx1"/>
                </a:solidFill>
                <a:latin typeface="Segoe UI Semilight" panose="020B0402040204020203" pitchFamily="34" charset="0"/>
                <a:ea typeface="+mn-ea"/>
                <a:cs typeface="Segoe UI Semilight" panose="020B0402040204020203" pitchFamily="34" charset="0"/>
              </a:defRPr>
            </a:lvl1pPr>
            <a:lvl2pPr marL="457200" indent="0" algn="r" defTabSz="914400" rtl="1" eaLnBrk="1" latinLnBrk="0" hangingPunct="1">
              <a:lnSpc>
                <a:spcPct val="90000"/>
              </a:lnSpc>
              <a:spcBef>
                <a:spcPts val="500"/>
              </a:spcBef>
              <a:buFont typeface="Arial" panose="020B0604020202020204" pitchFamily="34" charset="0"/>
              <a:buNone/>
              <a:defRPr sz="1800" kern="1200">
                <a:solidFill>
                  <a:schemeClr val="tx1"/>
                </a:solidFill>
                <a:latin typeface="Segoe UI Semilight" panose="020B0402040204020203" pitchFamily="34" charset="0"/>
                <a:ea typeface="+mn-ea"/>
                <a:cs typeface="Segoe UI Semilight" panose="020B0402040204020203" pitchFamily="34" charset="0"/>
              </a:defRPr>
            </a:lvl2pPr>
            <a:lvl3pPr marL="914400" indent="0" algn="r" defTabSz="914400" rtl="1" eaLnBrk="1" latinLnBrk="0" hangingPunct="1">
              <a:lnSpc>
                <a:spcPct val="90000"/>
              </a:lnSpc>
              <a:spcBef>
                <a:spcPts val="500"/>
              </a:spcBef>
              <a:buFont typeface="Arial" panose="020B0604020202020204" pitchFamily="34" charset="0"/>
              <a:buNone/>
              <a:defRPr sz="1600" kern="1200">
                <a:solidFill>
                  <a:schemeClr val="tx1"/>
                </a:solidFill>
                <a:latin typeface="Segoe UI Semilight" panose="020B0402040204020203" pitchFamily="34" charset="0"/>
                <a:ea typeface="+mn-ea"/>
                <a:cs typeface="Segoe UI Semilight" panose="020B0402040204020203" pitchFamily="34" charset="0"/>
              </a:defRPr>
            </a:lvl3pPr>
            <a:lvl4pPr marL="1371600" indent="0" algn="r" defTabSz="914400" rtl="1" eaLnBrk="1" latinLnBrk="0" hangingPunct="1">
              <a:lnSpc>
                <a:spcPct val="90000"/>
              </a:lnSpc>
              <a:spcBef>
                <a:spcPts val="500"/>
              </a:spcBef>
              <a:buFont typeface="Arial" panose="020B0604020202020204" pitchFamily="34" charset="0"/>
              <a:buNone/>
              <a:defRPr sz="1400" kern="1200">
                <a:solidFill>
                  <a:schemeClr val="tx1"/>
                </a:solidFill>
                <a:latin typeface="Segoe UI Semilight" panose="020B0402040204020203" pitchFamily="34" charset="0"/>
                <a:ea typeface="+mn-ea"/>
                <a:cs typeface="Segoe UI Semilight" panose="020B0402040204020203" pitchFamily="34" charset="0"/>
              </a:defRPr>
            </a:lvl4pPr>
            <a:lvl5pPr marL="1828800" indent="0" algn="r" defTabSz="914400" rtl="1" eaLnBrk="1" latinLnBrk="0" hangingPunct="1">
              <a:lnSpc>
                <a:spcPct val="90000"/>
              </a:lnSpc>
              <a:spcBef>
                <a:spcPts val="500"/>
              </a:spcBef>
              <a:buFont typeface="Arial" panose="020B0604020202020204" pitchFamily="34" charset="0"/>
              <a:buNone/>
              <a:defRPr sz="140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e-IL" sz="1800" b="1" dirty="0">
                <a:solidFill>
                  <a:schemeClr val="bg1"/>
                </a:solidFill>
              </a:rPr>
              <a:t>דורבן</a:t>
            </a:r>
          </a:p>
        </p:txBody>
      </p:sp>
      <p:sp>
        <p:nvSpPr>
          <p:cNvPr id="27" name="Text Placeholder 3">
            <a:extLst>
              <a:ext uri="{FF2B5EF4-FFF2-40B4-BE49-F238E27FC236}">
                <a16:creationId xmlns:a16="http://schemas.microsoft.com/office/drawing/2014/main" id="{E7D92BE7-53A7-4661-9134-17EAD75C4D12}"/>
              </a:ext>
            </a:extLst>
          </p:cNvPr>
          <p:cNvSpPr txBox="1">
            <a:spLocks/>
          </p:cNvSpPr>
          <p:nvPr/>
        </p:nvSpPr>
        <p:spPr>
          <a:xfrm>
            <a:off x="-31694" y="3927884"/>
            <a:ext cx="3716337" cy="365125"/>
          </a:xfrm>
          <a:prstGeom prst="rect">
            <a:avLst/>
          </a:prstGeom>
        </p:spPr>
        <p:txBody>
          <a:bodyPr vert="horz" lIns="91440" tIns="45720" rIns="91440" bIns="45720" rtlCol="0">
            <a:noAutofit/>
          </a:bodyPr>
          <a:lstStyle>
            <a:lvl1pPr marL="0" indent="0" algn="r" defTabSz="914400" rtl="1" eaLnBrk="1" latinLnBrk="0" hangingPunct="1">
              <a:lnSpc>
                <a:spcPct val="90000"/>
              </a:lnSpc>
              <a:spcBef>
                <a:spcPts val="1000"/>
              </a:spcBef>
              <a:buFont typeface="Arial" panose="020B0604020202020204" pitchFamily="34" charset="0"/>
              <a:buNone/>
              <a:defRPr sz="2000" kern="1200">
                <a:solidFill>
                  <a:schemeClr val="tx1"/>
                </a:solidFill>
                <a:latin typeface="Segoe UI Semilight" panose="020B0402040204020203" pitchFamily="34" charset="0"/>
                <a:ea typeface="+mn-ea"/>
                <a:cs typeface="Segoe UI Semilight" panose="020B0402040204020203" pitchFamily="34" charset="0"/>
              </a:defRPr>
            </a:lvl1pPr>
            <a:lvl2pPr marL="457200" indent="0" algn="r" defTabSz="914400" rtl="1" eaLnBrk="1" latinLnBrk="0" hangingPunct="1">
              <a:lnSpc>
                <a:spcPct val="90000"/>
              </a:lnSpc>
              <a:spcBef>
                <a:spcPts val="500"/>
              </a:spcBef>
              <a:buFont typeface="Arial" panose="020B0604020202020204" pitchFamily="34" charset="0"/>
              <a:buNone/>
              <a:defRPr sz="1800" kern="1200">
                <a:solidFill>
                  <a:schemeClr val="tx1"/>
                </a:solidFill>
                <a:latin typeface="Segoe UI Semilight" panose="020B0402040204020203" pitchFamily="34" charset="0"/>
                <a:ea typeface="+mn-ea"/>
                <a:cs typeface="Segoe UI Semilight" panose="020B0402040204020203" pitchFamily="34" charset="0"/>
              </a:defRPr>
            </a:lvl2pPr>
            <a:lvl3pPr marL="914400" indent="0" algn="r" defTabSz="914400" rtl="1" eaLnBrk="1" latinLnBrk="0" hangingPunct="1">
              <a:lnSpc>
                <a:spcPct val="90000"/>
              </a:lnSpc>
              <a:spcBef>
                <a:spcPts val="500"/>
              </a:spcBef>
              <a:buFont typeface="Arial" panose="020B0604020202020204" pitchFamily="34" charset="0"/>
              <a:buNone/>
              <a:defRPr sz="1600" kern="1200">
                <a:solidFill>
                  <a:schemeClr val="tx1"/>
                </a:solidFill>
                <a:latin typeface="Segoe UI Semilight" panose="020B0402040204020203" pitchFamily="34" charset="0"/>
                <a:ea typeface="+mn-ea"/>
                <a:cs typeface="Segoe UI Semilight" panose="020B0402040204020203" pitchFamily="34" charset="0"/>
              </a:defRPr>
            </a:lvl3pPr>
            <a:lvl4pPr marL="1371600" indent="0" algn="r" defTabSz="914400" rtl="1" eaLnBrk="1" latinLnBrk="0" hangingPunct="1">
              <a:lnSpc>
                <a:spcPct val="90000"/>
              </a:lnSpc>
              <a:spcBef>
                <a:spcPts val="500"/>
              </a:spcBef>
              <a:buFont typeface="Arial" panose="020B0604020202020204" pitchFamily="34" charset="0"/>
              <a:buNone/>
              <a:defRPr sz="1400" kern="1200">
                <a:solidFill>
                  <a:schemeClr val="tx1"/>
                </a:solidFill>
                <a:latin typeface="Segoe UI Semilight" panose="020B0402040204020203" pitchFamily="34" charset="0"/>
                <a:ea typeface="+mn-ea"/>
                <a:cs typeface="Segoe UI Semilight" panose="020B0402040204020203" pitchFamily="34" charset="0"/>
              </a:defRPr>
            </a:lvl4pPr>
            <a:lvl5pPr marL="1828800" indent="0" algn="r" defTabSz="914400" rtl="1" eaLnBrk="1" latinLnBrk="0" hangingPunct="1">
              <a:lnSpc>
                <a:spcPct val="90000"/>
              </a:lnSpc>
              <a:spcBef>
                <a:spcPts val="500"/>
              </a:spcBef>
              <a:buFont typeface="Arial" panose="020B0604020202020204" pitchFamily="34" charset="0"/>
              <a:buNone/>
              <a:defRPr sz="140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e-IL" sz="1800" b="1" dirty="0" err="1">
                <a:solidFill>
                  <a:schemeClr val="bg1"/>
                </a:solidFill>
              </a:rPr>
              <a:t>נתוזית</a:t>
            </a:r>
            <a:endParaRPr lang="he-IL" sz="1800" b="1" dirty="0">
              <a:solidFill>
                <a:schemeClr val="bg1"/>
              </a:solidFill>
            </a:endParaRPr>
          </a:p>
        </p:txBody>
      </p:sp>
      <p:sp>
        <p:nvSpPr>
          <p:cNvPr id="28" name="Text Placeholder 3">
            <a:extLst>
              <a:ext uri="{FF2B5EF4-FFF2-40B4-BE49-F238E27FC236}">
                <a16:creationId xmlns:a16="http://schemas.microsoft.com/office/drawing/2014/main" id="{7B3F4051-3CAE-4DF0-9B18-A59ED651AB13}"/>
              </a:ext>
            </a:extLst>
          </p:cNvPr>
          <p:cNvSpPr txBox="1">
            <a:spLocks/>
          </p:cNvSpPr>
          <p:nvPr/>
        </p:nvSpPr>
        <p:spPr>
          <a:xfrm>
            <a:off x="7204344" y="6160169"/>
            <a:ext cx="3716337" cy="365125"/>
          </a:xfrm>
          <a:prstGeom prst="rect">
            <a:avLst/>
          </a:prstGeom>
        </p:spPr>
        <p:txBody>
          <a:bodyPr vert="horz" lIns="91440" tIns="45720" rIns="91440" bIns="45720" rtlCol="0">
            <a:noAutofit/>
          </a:bodyPr>
          <a:lstStyle>
            <a:lvl1pPr marL="0" indent="0" algn="r" defTabSz="914400" rtl="1" eaLnBrk="1" latinLnBrk="0" hangingPunct="1">
              <a:lnSpc>
                <a:spcPct val="90000"/>
              </a:lnSpc>
              <a:spcBef>
                <a:spcPts val="1000"/>
              </a:spcBef>
              <a:buFont typeface="Arial" panose="020B0604020202020204" pitchFamily="34" charset="0"/>
              <a:buNone/>
              <a:defRPr sz="2000" kern="1200">
                <a:solidFill>
                  <a:schemeClr val="tx1"/>
                </a:solidFill>
                <a:latin typeface="Segoe UI Semilight" panose="020B0402040204020203" pitchFamily="34" charset="0"/>
                <a:ea typeface="+mn-ea"/>
                <a:cs typeface="Segoe UI Semilight" panose="020B0402040204020203" pitchFamily="34" charset="0"/>
              </a:defRPr>
            </a:lvl1pPr>
            <a:lvl2pPr marL="457200" indent="0" algn="r" defTabSz="914400" rtl="1" eaLnBrk="1" latinLnBrk="0" hangingPunct="1">
              <a:lnSpc>
                <a:spcPct val="90000"/>
              </a:lnSpc>
              <a:spcBef>
                <a:spcPts val="500"/>
              </a:spcBef>
              <a:buFont typeface="Arial" panose="020B0604020202020204" pitchFamily="34" charset="0"/>
              <a:buNone/>
              <a:defRPr sz="1800" kern="1200">
                <a:solidFill>
                  <a:schemeClr val="tx1"/>
                </a:solidFill>
                <a:latin typeface="Segoe UI Semilight" panose="020B0402040204020203" pitchFamily="34" charset="0"/>
                <a:ea typeface="+mn-ea"/>
                <a:cs typeface="Segoe UI Semilight" panose="020B0402040204020203" pitchFamily="34" charset="0"/>
              </a:defRPr>
            </a:lvl2pPr>
            <a:lvl3pPr marL="914400" indent="0" algn="r" defTabSz="914400" rtl="1" eaLnBrk="1" latinLnBrk="0" hangingPunct="1">
              <a:lnSpc>
                <a:spcPct val="90000"/>
              </a:lnSpc>
              <a:spcBef>
                <a:spcPts val="500"/>
              </a:spcBef>
              <a:buFont typeface="Arial" panose="020B0604020202020204" pitchFamily="34" charset="0"/>
              <a:buNone/>
              <a:defRPr sz="1600" kern="1200">
                <a:solidFill>
                  <a:schemeClr val="tx1"/>
                </a:solidFill>
                <a:latin typeface="Segoe UI Semilight" panose="020B0402040204020203" pitchFamily="34" charset="0"/>
                <a:ea typeface="+mn-ea"/>
                <a:cs typeface="Segoe UI Semilight" panose="020B0402040204020203" pitchFamily="34" charset="0"/>
              </a:defRPr>
            </a:lvl3pPr>
            <a:lvl4pPr marL="1371600" indent="0" algn="r" defTabSz="914400" rtl="1" eaLnBrk="1" latinLnBrk="0" hangingPunct="1">
              <a:lnSpc>
                <a:spcPct val="90000"/>
              </a:lnSpc>
              <a:spcBef>
                <a:spcPts val="500"/>
              </a:spcBef>
              <a:buFont typeface="Arial" panose="020B0604020202020204" pitchFamily="34" charset="0"/>
              <a:buNone/>
              <a:defRPr sz="1400" kern="1200">
                <a:solidFill>
                  <a:schemeClr val="tx1"/>
                </a:solidFill>
                <a:latin typeface="Segoe UI Semilight" panose="020B0402040204020203" pitchFamily="34" charset="0"/>
                <a:ea typeface="+mn-ea"/>
                <a:cs typeface="Segoe UI Semilight" panose="020B0402040204020203" pitchFamily="34" charset="0"/>
              </a:defRPr>
            </a:lvl4pPr>
            <a:lvl5pPr marL="1828800" indent="0" algn="r" defTabSz="914400" rtl="1" eaLnBrk="1" latinLnBrk="0" hangingPunct="1">
              <a:lnSpc>
                <a:spcPct val="90000"/>
              </a:lnSpc>
              <a:spcBef>
                <a:spcPts val="500"/>
              </a:spcBef>
              <a:buFont typeface="Arial" panose="020B0604020202020204" pitchFamily="34" charset="0"/>
              <a:buNone/>
              <a:defRPr sz="140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e-IL" sz="1800" b="1" dirty="0">
                <a:solidFill>
                  <a:schemeClr val="bg1"/>
                </a:solidFill>
              </a:rPr>
              <a:t>נוצות טווס</a:t>
            </a:r>
          </a:p>
        </p:txBody>
      </p:sp>
      <p:sp>
        <p:nvSpPr>
          <p:cNvPr id="29" name="Text Placeholder 3">
            <a:extLst>
              <a:ext uri="{FF2B5EF4-FFF2-40B4-BE49-F238E27FC236}">
                <a16:creationId xmlns:a16="http://schemas.microsoft.com/office/drawing/2014/main" id="{2F68EC4A-813D-4EE2-9B12-A82857ABAF83}"/>
              </a:ext>
            </a:extLst>
          </p:cNvPr>
          <p:cNvSpPr txBox="1">
            <a:spLocks/>
          </p:cNvSpPr>
          <p:nvPr/>
        </p:nvSpPr>
        <p:spPr>
          <a:xfrm>
            <a:off x="4894264" y="6179847"/>
            <a:ext cx="3716337" cy="365125"/>
          </a:xfrm>
          <a:prstGeom prst="rect">
            <a:avLst/>
          </a:prstGeom>
        </p:spPr>
        <p:txBody>
          <a:bodyPr vert="horz" lIns="91440" tIns="45720" rIns="91440" bIns="45720" rtlCol="0">
            <a:noAutofit/>
          </a:bodyPr>
          <a:lstStyle>
            <a:lvl1pPr marL="0" indent="0" algn="r" defTabSz="914400" rtl="1" eaLnBrk="1" latinLnBrk="0" hangingPunct="1">
              <a:lnSpc>
                <a:spcPct val="90000"/>
              </a:lnSpc>
              <a:spcBef>
                <a:spcPts val="1000"/>
              </a:spcBef>
              <a:buFont typeface="Arial" panose="020B0604020202020204" pitchFamily="34" charset="0"/>
              <a:buNone/>
              <a:defRPr sz="2000" kern="1200">
                <a:solidFill>
                  <a:schemeClr val="tx1"/>
                </a:solidFill>
                <a:latin typeface="Segoe UI Semilight" panose="020B0402040204020203" pitchFamily="34" charset="0"/>
                <a:ea typeface="+mn-ea"/>
                <a:cs typeface="Segoe UI Semilight" panose="020B0402040204020203" pitchFamily="34" charset="0"/>
              </a:defRPr>
            </a:lvl1pPr>
            <a:lvl2pPr marL="457200" indent="0" algn="r" defTabSz="914400" rtl="1" eaLnBrk="1" latinLnBrk="0" hangingPunct="1">
              <a:lnSpc>
                <a:spcPct val="90000"/>
              </a:lnSpc>
              <a:spcBef>
                <a:spcPts val="500"/>
              </a:spcBef>
              <a:buFont typeface="Arial" panose="020B0604020202020204" pitchFamily="34" charset="0"/>
              <a:buNone/>
              <a:defRPr sz="1800" kern="1200">
                <a:solidFill>
                  <a:schemeClr val="tx1"/>
                </a:solidFill>
                <a:latin typeface="Segoe UI Semilight" panose="020B0402040204020203" pitchFamily="34" charset="0"/>
                <a:ea typeface="+mn-ea"/>
                <a:cs typeface="Segoe UI Semilight" panose="020B0402040204020203" pitchFamily="34" charset="0"/>
              </a:defRPr>
            </a:lvl2pPr>
            <a:lvl3pPr marL="914400" indent="0" algn="r" defTabSz="914400" rtl="1" eaLnBrk="1" latinLnBrk="0" hangingPunct="1">
              <a:lnSpc>
                <a:spcPct val="90000"/>
              </a:lnSpc>
              <a:spcBef>
                <a:spcPts val="500"/>
              </a:spcBef>
              <a:buFont typeface="Arial" panose="020B0604020202020204" pitchFamily="34" charset="0"/>
              <a:buNone/>
              <a:defRPr sz="1600" kern="1200">
                <a:solidFill>
                  <a:schemeClr val="tx1"/>
                </a:solidFill>
                <a:latin typeface="Segoe UI Semilight" panose="020B0402040204020203" pitchFamily="34" charset="0"/>
                <a:ea typeface="+mn-ea"/>
                <a:cs typeface="Segoe UI Semilight" panose="020B0402040204020203" pitchFamily="34" charset="0"/>
              </a:defRPr>
            </a:lvl3pPr>
            <a:lvl4pPr marL="1371600" indent="0" algn="r" defTabSz="914400" rtl="1" eaLnBrk="1" latinLnBrk="0" hangingPunct="1">
              <a:lnSpc>
                <a:spcPct val="90000"/>
              </a:lnSpc>
              <a:spcBef>
                <a:spcPts val="500"/>
              </a:spcBef>
              <a:buFont typeface="Arial" panose="020B0604020202020204" pitchFamily="34" charset="0"/>
              <a:buNone/>
              <a:defRPr sz="1400" kern="1200">
                <a:solidFill>
                  <a:schemeClr val="tx1"/>
                </a:solidFill>
                <a:latin typeface="Segoe UI Semilight" panose="020B0402040204020203" pitchFamily="34" charset="0"/>
                <a:ea typeface="+mn-ea"/>
                <a:cs typeface="Segoe UI Semilight" panose="020B0402040204020203" pitchFamily="34" charset="0"/>
              </a:defRPr>
            </a:lvl4pPr>
            <a:lvl5pPr marL="1828800" indent="0" algn="r" defTabSz="914400" rtl="1" eaLnBrk="1" latinLnBrk="0" hangingPunct="1">
              <a:lnSpc>
                <a:spcPct val="90000"/>
              </a:lnSpc>
              <a:spcBef>
                <a:spcPts val="500"/>
              </a:spcBef>
              <a:buFont typeface="Arial" panose="020B0604020202020204" pitchFamily="34" charset="0"/>
              <a:buNone/>
              <a:defRPr sz="140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e-IL" sz="1800" b="1" dirty="0">
                <a:solidFill>
                  <a:schemeClr val="bg1"/>
                </a:solidFill>
              </a:rPr>
              <a:t>אצטרובל</a:t>
            </a:r>
          </a:p>
        </p:txBody>
      </p:sp>
      <p:sp>
        <p:nvSpPr>
          <p:cNvPr id="30" name="Text Placeholder 3">
            <a:extLst>
              <a:ext uri="{FF2B5EF4-FFF2-40B4-BE49-F238E27FC236}">
                <a16:creationId xmlns:a16="http://schemas.microsoft.com/office/drawing/2014/main" id="{9B201DED-8A96-4C65-8BE4-633175C5A996}"/>
              </a:ext>
            </a:extLst>
          </p:cNvPr>
          <p:cNvSpPr txBox="1">
            <a:spLocks/>
          </p:cNvSpPr>
          <p:nvPr/>
        </p:nvSpPr>
        <p:spPr>
          <a:xfrm>
            <a:off x="2079236" y="6230505"/>
            <a:ext cx="3716337" cy="365125"/>
          </a:xfrm>
          <a:prstGeom prst="rect">
            <a:avLst/>
          </a:prstGeom>
        </p:spPr>
        <p:txBody>
          <a:bodyPr vert="horz" lIns="91440" tIns="45720" rIns="91440" bIns="45720" rtlCol="0">
            <a:noAutofit/>
          </a:bodyPr>
          <a:lstStyle>
            <a:lvl1pPr marL="0" indent="0" algn="r" defTabSz="914400" rtl="1" eaLnBrk="1" latinLnBrk="0" hangingPunct="1">
              <a:lnSpc>
                <a:spcPct val="90000"/>
              </a:lnSpc>
              <a:spcBef>
                <a:spcPts val="1000"/>
              </a:spcBef>
              <a:buFont typeface="Arial" panose="020B0604020202020204" pitchFamily="34" charset="0"/>
              <a:buNone/>
              <a:defRPr sz="2000" kern="1200">
                <a:solidFill>
                  <a:schemeClr val="tx1"/>
                </a:solidFill>
                <a:latin typeface="Segoe UI Semilight" panose="020B0402040204020203" pitchFamily="34" charset="0"/>
                <a:ea typeface="+mn-ea"/>
                <a:cs typeface="Segoe UI Semilight" panose="020B0402040204020203" pitchFamily="34" charset="0"/>
              </a:defRPr>
            </a:lvl1pPr>
            <a:lvl2pPr marL="457200" indent="0" algn="r" defTabSz="914400" rtl="1" eaLnBrk="1" latinLnBrk="0" hangingPunct="1">
              <a:lnSpc>
                <a:spcPct val="90000"/>
              </a:lnSpc>
              <a:spcBef>
                <a:spcPts val="500"/>
              </a:spcBef>
              <a:buFont typeface="Arial" panose="020B0604020202020204" pitchFamily="34" charset="0"/>
              <a:buNone/>
              <a:defRPr sz="1800" kern="1200">
                <a:solidFill>
                  <a:schemeClr val="tx1"/>
                </a:solidFill>
                <a:latin typeface="Segoe UI Semilight" panose="020B0402040204020203" pitchFamily="34" charset="0"/>
                <a:ea typeface="+mn-ea"/>
                <a:cs typeface="Segoe UI Semilight" panose="020B0402040204020203" pitchFamily="34" charset="0"/>
              </a:defRPr>
            </a:lvl2pPr>
            <a:lvl3pPr marL="914400" indent="0" algn="r" defTabSz="914400" rtl="1" eaLnBrk="1" latinLnBrk="0" hangingPunct="1">
              <a:lnSpc>
                <a:spcPct val="90000"/>
              </a:lnSpc>
              <a:spcBef>
                <a:spcPts val="500"/>
              </a:spcBef>
              <a:buFont typeface="Arial" panose="020B0604020202020204" pitchFamily="34" charset="0"/>
              <a:buNone/>
              <a:defRPr sz="1600" kern="1200">
                <a:solidFill>
                  <a:schemeClr val="tx1"/>
                </a:solidFill>
                <a:latin typeface="Segoe UI Semilight" panose="020B0402040204020203" pitchFamily="34" charset="0"/>
                <a:ea typeface="+mn-ea"/>
                <a:cs typeface="Segoe UI Semilight" panose="020B0402040204020203" pitchFamily="34" charset="0"/>
              </a:defRPr>
            </a:lvl3pPr>
            <a:lvl4pPr marL="1371600" indent="0" algn="r" defTabSz="914400" rtl="1" eaLnBrk="1" latinLnBrk="0" hangingPunct="1">
              <a:lnSpc>
                <a:spcPct val="90000"/>
              </a:lnSpc>
              <a:spcBef>
                <a:spcPts val="500"/>
              </a:spcBef>
              <a:buFont typeface="Arial" panose="020B0604020202020204" pitchFamily="34" charset="0"/>
              <a:buNone/>
              <a:defRPr sz="1400" kern="1200">
                <a:solidFill>
                  <a:schemeClr val="tx1"/>
                </a:solidFill>
                <a:latin typeface="Segoe UI Semilight" panose="020B0402040204020203" pitchFamily="34" charset="0"/>
                <a:ea typeface="+mn-ea"/>
                <a:cs typeface="Segoe UI Semilight" panose="020B0402040204020203" pitchFamily="34" charset="0"/>
              </a:defRPr>
            </a:lvl4pPr>
            <a:lvl5pPr marL="1828800" indent="0" algn="r" defTabSz="914400" rtl="1" eaLnBrk="1" latinLnBrk="0" hangingPunct="1">
              <a:lnSpc>
                <a:spcPct val="90000"/>
              </a:lnSpc>
              <a:spcBef>
                <a:spcPts val="500"/>
              </a:spcBef>
              <a:buFont typeface="Arial" panose="020B0604020202020204" pitchFamily="34" charset="0"/>
              <a:buNone/>
              <a:defRPr sz="140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e-IL" sz="1800" b="1" dirty="0">
                <a:solidFill>
                  <a:schemeClr val="bg1"/>
                </a:solidFill>
              </a:rPr>
              <a:t>שינן רפואי</a:t>
            </a:r>
          </a:p>
        </p:txBody>
      </p:sp>
      <p:sp>
        <p:nvSpPr>
          <p:cNvPr id="31" name="Text Placeholder 3">
            <a:extLst>
              <a:ext uri="{FF2B5EF4-FFF2-40B4-BE49-F238E27FC236}">
                <a16:creationId xmlns:a16="http://schemas.microsoft.com/office/drawing/2014/main" id="{269D6680-B87C-412C-B807-1CBCE456039B}"/>
              </a:ext>
            </a:extLst>
          </p:cNvPr>
          <p:cNvSpPr txBox="1">
            <a:spLocks/>
          </p:cNvSpPr>
          <p:nvPr/>
        </p:nvSpPr>
        <p:spPr>
          <a:xfrm>
            <a:off x="-130817" y="6138459"/>
            <a:ext cx="3716337" cy="365125"/>
          </a:xfrm>
          <a:prstGeom prst="rect">
            <a:avLst/>
          </a:prstGeom>
        </p:spPr>
        <p:txBody>
          <a:bodyPr vert="horz" lIns="91440" tIns="45720" rIns="91440" bIns="45720" rtlCol="0">
            <a:noAutofit/>
          </a:bodyPr>
          <a:lstStyle>
            <a:lvl1pPr marL="0" indent="0" algn="r" defTabSz="914400" rtl="1" eaLnBrk="1" latinLnBrk="0" hangingPunct="1">
              <a:lnSpc>
                <a:spcPct val="90000"/>
              </a:lnSpc>
              <a:spcBef>
                <a:spcPts val="1000"/>
              </a:spcBef>
              <a:buFont typeface="Arial" panose="020B0604020202020204" pitchFamily="34" charset="0"/>
              <a:buNone/>
              <a:defRPr sz="2000" kern="1200">
                <a:solidFill>
                  <a:schemeClr val="tx1"/>
                </a:solidFill>
                <a:latin typeface="Segoe UI Semilight" panose="020B0402040204020203" pitchFamily="34" charset="0"/>
                <a:ea typeface="+mn-ea"/>
                <a:cs typeface="Segoe UI Semilight" panose="020B0402040204020203" pitchFamily="34" charset="0"/>
              </a:defRPr>
            </a:lvl1pPr>
            <a:lvl2pPr marL="457200" indent="0" algn="r" defTabSz="914400" rtl="1" eaLnBrk="1" latinLnBrk="0" hangingPunct="1">
              <a:lnSpc>
                <a:spcPct val="90000"/>
              </a:lnSpc>
              <a:spcBef>
                <a:spcPts val="500"/>
              </a:spcBef>
              <a:buFont typeface="Arial" panose="020B0604020202020204" pitchFamily="34" charset="0"/>
              <a:buNone/>
              <a:defRPr sz="1800" kern="1200">
                <a:solidFill>
                  <a:schemeClr val="tx1"/>
                </a:solidFill>
                <a:latin typeface="Segoe UI Semilight" panose="020B0402040204020203" pitchFamily="34" charset="0"/>
                <a:ea typeface="+mn-ea"/>
                <a:cs typeface="Segoe UI Semilight" panose="020B0402040204020203" pitchFamily="34" charset="0"/>
              </a:defRPr>
            </a:lvl2pPr>
            <a:lvl3pPr marL="914400" indent="0" algn="r" defTabSz="914400" rtl="1" eaLnBrk="1" latinLnBrk="0" hangingPunct="1">
              <a:lnSpc>
                <a:spcPct val="90000"/>
              </a:lnSpc>
              <a:spcBef>
                <a:spcPts val="500"/>
              </a:spcBef>
              <a:buFont typeface="Arial" panose="020B0604020202020204" pitchFamily="34" charset="0"/>
              <a:buNone/>
              <a:defRPr sz="1600" kern="1200">
                <a:solidFill>
                  <a:schemeClr val="tx1"/>
                </a:solidFill>
                <a:latin typeface="Segoe UI Semilight" panose="020B0402040204020203" pitchFamily="34" charset="0"/>
                <a:ea typeface="+mn-ea"/>
                <a:cs typeface="Segoe UI Semilight" panose="020B0402040204020203" pitchFamily="34" charset="0"/>
              </a:defRPr>
            </a:lvl3pPr>
            <a:lvl4pPr marL="1371600" indent="0" algn="r" defTabSz="914400" rtl="1" eaLnBrk="1" latinLnBrk="0" hangingPunct="1">
              <a:lnSpc>
                <a:spcPct val="90000"/>
              </a:lnSpc>
              <a:spcBef>
                <a:spcPts val="500"/>
              </a:spcBef>
              <a:buFont typeface="Arial" panose="020B0604020202020204" pitchFamily="34" charset="0"/>
              <a:buNone/>
              <a:defRPr sz="1400" kern="1200">
                <a:solidFill>
                  <a:schemeClr val="tx1"/>
                </a:solidFill>
                <a:latin typeface="Segoe UI Semilight" panose="020B0402040204020203" pitchFamily="34" charset="0"/>
                <a:ea typeface="+mn-ea"/>
                <a:cs typeface="Segoe UI Semilight" panose="020B0402040204020203" pitchFamily="34" charset="0"/>
              </a:defRPr>
            </a:lvl4pPr>
            <a:lvl5pPr marL="1828800" indent="0" algn="r" defTabSz="914400" rtl="1" eaLnBrk="1" latinLnBrk="0" hangingPunct="1">
              <a:lnSpc>
                <a:spcPct val="90000"/>
              </a:lnSpc>
              <a:spcBef>
                <a:spcPts val="500"/>
              </a:spcBef>
              <a:buFont typeface="Arial" panose="020B0604020202020204" pitchFamily="34" charset="0"/>
              <a:buNone/>
              <a:defRPr sz="140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e-IL" sz="1800" b="1" dirty="0">
                <a:solidFill>
                  <a:schemeClr val="bg1"/>
                </a:solidFill>
              </a:rPr>
              <a:t>צפרדע מייצרת קצף אנטיביוטי</a:t>
            </a:r>
          </a:p>
        </p:txBody>
      </p:sp>
      <p:sp>
        <p:nvSpPr>
          <p:cNvPr id="3" name="Slide Number Placeholder 2">
            <a:extLst>
              <a:ext uri="{FF2B5EF4-FFF2-40B4-BE49-F238E27FC236}">
                <a16:creationId xmlns:a16="http://schemas.microsoft.com/office/drawing/2014/main" id="{0AE9A8D4-2FB5-47CF-B424-6C3B2721DF27}"/>
              </a:ext>
            </a:extLst>
          </p:cNvPr>
          <p:cNvSpPr>
            <a:spLocks noGrp="1"/>
          </p:cNvSpPr>
          <p:nvPr>
            <p:ph type="sldNum" sz="quarter" idx="12"/>
          </p:nvPr>
        </p:nvSpPr>
        <p:spPr/>
        <p:txBody>
          <a:bodyPr/>
          <a:lstStyle/>
          <a:p>
            <a:fld id="{031B56D8-AA3C-4AB4-B32B-055D4EBFAE03}" type="slidenum">
              <a:rPr lang="he-IL" smtClean="0"/>
              <a:t>16</a:t>
            </a:fld>
            <a:endParaRPr lang="he-IL"/>
          </a:p>
        </p:txBody>
      </p:sp>
    </p:spTree>
    <p:extLst>
      <p:ext uri="{BB962C8B-B14F-4D97-AF65-F5344CB8AC3E}">
        <p14:creationId xmlns:p14="http://schemas.microsoft.com/office/powerpoint/2010/main" val="3718367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1136" t="925" b="3311"/>
          <a:stretch/>
        </p:blipFill>
        <p:spPr>
          <a:xfrm>
            <a:off x="5344049" y="2101755"/>
            <a:ext cx="5435935" cy="4101152"/>
          </a:xfrm>
          <a:prstGeom prst="rect">
            <a:avLst/>
          </a:prstGeom>
        </p:spPr>
      </p:pic>
      <p:pic>
        <p:nvPicPr>
          <p:cNvPr id="8" name="Picture 7"/>
          <p:cNvPicPr>
            <a:picLocks noChangeAspect="1"/>
          </p:cNvPicPr>
          <p:nvPr/>
        </p:nvPicPr>
        <p:blipFill>
          <a:blip r:embed="rId4"/>
          <a:stretch>
            <a:fillRect/>
          </a:stretch>
        </p:blipFill>
        <p:spPr>
          <a:xfrm>
            <a:off x="-122832" y="0"/>
            <a:ext cx="5243119" cy="6858000"/>
          </a:xfrm>
          <a:prstGeom prst="rect">
            <a:avLst/>
          </a:prstGeom>
        </p:spPr>
      </p:pic>
      <p:sp>
        <p:nvSpPr>
          <p:cNvPr id="9" name="Title 1">
            <a:extLst>
              <a:ext uri="{FF2B5EF4-FFF2-40B4-BE49-F238E27FC236}">
                <a16:creationId xmlns:a16="http://schemas.microsoft.com/office/drawing/2014/main" id="{8E5187DC-3FC5-4F4C-82D5-545131DD2AA3}"/>
              </a:ext>
            </a:extLst>
          </p:cNvPr>
          <p:cNvSpPr txBox="1">
            <a:spLocks/>
          </p:cNvSpPr>
          <p:nvPr/>
        </p:nvSpPr>
        <p:spPr>
          <a:xfrm>
            <a:off x="990600" y="517526"/>
            <a:ext cx="9786257" cy="999218"/>
          </a:xfrm>
          <a:prstGeom prst="rect">
            <a:avLst/>
          </a:prstGeom>
        </p:spPr>
        <p:txBody>
          <a:bodyPr vert="horz" lIns="91440" tIns="45720" rIns="91440" bIns="45720" rtlCol="0" anchor="ctr">
            <a:normAutofit/>
          </a:bodyPr>
          <a:lstStyle>
            <a:lvl1pPr algn="r" defTabSz="914400" rtl="1"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r>
              <a:rPr lang="he-IL" sz="4800" b="1">
                <a:latin typeface="Simpler Black" panose="00000A00000000000000" pitchFamily="50" charset="-79"/>
                <a:cs typeface="Simpler Black" panose="00000A00000000000000" pitchFamily="50" charset="-79"/>
              </a:rPr>
              <a:t>מהי השראה מהטבע?</a:t>
            </a:r>
            <a:endParaRPr lang="he-IL" sz="4800" b="1" dirty="0">
              <a:latin typeface="Simpler Black" panose="00000A00000000000000" pitchFamily="50" charset="-79"/>
              <a:cs typeface="Simpler Black" panose="00000A00000000000000" pitchFamily="50" charset="-79"/>
            </a:endParaRPr>
          </a:p>
        </p:txBody>
      </p:sp>
      <p:sp>
        <p:nvSpPr>
          <p:cNvPr id="2" name="Slide Number Placeholder 1">
            <a:extLst>
              <a:ext uri="{FF2B5EF4-FFF2-40B4-BE49-F238E27FC236}">
                <a16:creationId xmlns:a16="http://schemas.microsoft.com/office/drawing/2014/main" id="{A77ADC40-EAE3-4C4D-AA51-C53500A3B2DF}"/>
              </a:ext>
            </a:extLst>
          </p:cNvPr>
          <p:cNvSpPr>
            <a:spLocks noGrp="1"/>
          </p:cNvSpPr>
          <p:nvPr>
            <p:ph type="sldNum" sz="quarter" idx="12"/>
          </p:nvPr>
        </p:nvSpPr>
        <p:spPr/>
        <p:txBody>
          <a:bodyPr/>
          <a:lstStyle/>
          <a:p>
            <a:fld id="{031B56D8-AA3C-4AB4-B32B-055D4EBFAE03}" type="slidenum">
              <a:rPr lang="he-IL" smtClean="0"/>
              <a:t>2</a:t>
            </a:fld>
            <a:endParaRPr lang="he-IL"/>
          </a:p>
        </p:txBody>
      </p:sp>
    </p:spTree>
    <p:extLst>
      <p:ext uri="{BB962C8B-B14F-4D97-AF65-F5344CB8AC3E}">
        <p14:creationId xmlns:p14="http://schemas.microsoft.com/office/powerpoint/2010/main" val="765855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 y="2441584"/>
            <a:ext cx="11041039" cy="4416416"/>
          </a:xfrm>
          <a:prstGeom prst="rect">
            <a:avLst/>
          </a:prstGeom>
        </p:spPr>
      </p:pic>
      <p:sp>
        <p:nvSpPr>
          <p:cNvPr id="2" name="Title 1"/>
          <p:cNvSpPr>
            <a:spLocks noGrp="1"/>
          </p:cNvSpPr>
          <p:nvPr>
            <p:ph type="title"/>
          </p:nvPr>
        </p:nvSpPr>
        <p:spPr/>
        <p:txBody>
          <a:bodyPr vert="horz" lIns="91440" tIns="45720" rIns="91440" bIns="45720" rtlCol="0" anchor="ctr">
            <a:normAutofit/>
          </a:bodyPr>
          <a:lstStyle/>
          <a:p>
            <a:r>
              <a:rPr lang="he-IL" sz="4800" b="1" dirty="0">
                <a:latin typeface="Simpler Black" panose="00000A00000000000000" pitchFamily="50" charset="-79"/>
                <a:cs typeface="Simpler Black" panose="00000A00000000000000" pitchFamily="50" charset="-79"/>
              </a:rPr>
              <a:t>השראה מהטבע – גם בטכנולוגיה</a:t>
            </a:r>
          </a:p>
        </p:txBody>
      </p:sp>
      <p:sp>
        <p:nvSpPr>
          <p:cNvPr id="3" name="Content Placeholder 2"/>
          <p:cNvSpPr>
            <a:spLocks noGrp="1"/>
          </p:cNvSpPr>
          <p:nvPr>
            <p:ph idx="1"/>
          </p:nvPr>
        </p:nvSpPr>
        <p:spPr>
          <a:xfrm>
            <a:off x="-195072" y="1706881"/>
            <a:ext cx="11041039" cy="4944490"/>
          </a:xfrm>
        </p:spPr>
        <p:txBody>
          <a:bodyPr>
            <a:normAutofit/>
          </a:bodyPr>
          <a:lstStyle/>
          <a:p>
            <a:pPr marL="0" marR="0" indent="0" algn="r" rtl="1">
              <a:lnSpc>
                <a:spcPct val="150000"/>
              </a:lnSpc>
              <a:spcBef>
                <a:spcPts val="0"/>
              </a:spcBef>
              <a:spcAft>
                <a:spcPts val="600"/>
              </a:spcAft>
              <a:buNone/>
            </a:pPr>
            <a:r>
              <a:rPr lang="he-IL" sz="2200" dirty="0">
                <a:effectLst/>
                <a:latin typeface="Calibri" panose="020F0502020204030204" pitchFamily="34" charset="0"/>
                <a:ea typeface="Times New Roman" panose="02020603050405020304" pitchFamily="18" charset="0"/>
                <a:cs typeface="Calibri Light" panose="020F0302020204030204" pitchFamily="34" charset="0"/>
              </a:rPr>
              <a:t>בעידן הטכנולוגי, בני האדם פונים אל הטבע וחוקרים אותו לצורך קבלת השראה לפיתוח טכנולוגיות חדשות. </a:t>
            </a:r>
            <a:endParaRPr lang="en-US" sz="2200" dirty="0">
              <a:effectLst/>
              <a:latin typeface="Calibri" panose="020F0502020204030204" pitchFamily="34" charset="0"/>
              <a:ea typeface="Times New Roman" panose="02020603050405020304" pitchFamily="18" charset="0"/>
              <a:cs typeface="Arial" panose="020B0604020202020204" pitchFamily="34" charset="0"/>
            </a:endParaRPr>
          </a:p>
          <a:p>
            <a:pPr marL="0" indent="0">
              <a:buNone/>
            </a:pPr>
            <a:endParaRPr lang="he-IL" sz="2200" dirty="0">
              <a:latin typeface="Simpler Light" panose="00000500000000000000" pitchFamily="50" charset="-79"/>
              <a:cs typeface="Simpler Light" panose="00000500000000000000" pitchFamily="50" charset="-79"/>
            </a:endParaRPr>
          </a:p>
        </p:txBody>
      </p:sp>
      <p:sp>
        <p:nvSpPr>
          <p:cNvPr id="4" name="Text Placeholder 3"/>
          <p:cNvSpPr>
            <a:spLocks noGrp="1"/>
          </p:cNvSpPr>
          <p:nvPr>
            <p:ph type="body" sz="quarter" idx="13"/>
          </p:nvPr>
        </p:nvSpPr>
        <p:spPr>
          <a:xfrm>
            <a:off x="8481882" y="6450916"/>
            <a:ext cx="3188017" cy="365125"/>
          </a:xfrm>
        </p:spPr>
        <p:txBody>
          <a:bodyPr/>
          <a:lstStyle/>
          <a:p>
            <a:pPr algn="l"/>
            <a:r>
              <a:rPr lang="he-IL" sz="1600" dirty="0">
                <a:solidFill>
                  <a:schemeClr val="bg1"/>
                </a:solidFill>
              </a:rPr>
              <a:t>זרוע רובוטית של חברת </a:t>
            </a:r>
            <a:r>
              <a:rPr lang="en-US" sz="1600" dirty="0" err="1">
                <a:solidFill>
                  <a:schemeClr val="bg1"/>
                </a:solidFill>
              </a:rPr>
              <a:t>Festo</a:t>
            </a:r>
            <a:endParaRPr lang="he-IL" sz="1600" dirty="0">
              <a:solidFill>
                <a:schemeClr val="bg1"/>
              </a:solidFill>
            </a:endParaRPr>
          </a:p>
        </p:txBody>
      </p:sp>
      <p:sp>
        <p:nvSpPr>
          <p:cNvPr id="5" name="Slide Number Placeholder 4">
            <a:extLst>
              <a:ext uri="{FF2B5EF4-FFF2-40B4-BE49-F238E27FC236}">
                <a16:creationId xmlns:a16="http://schemas.microsoft.com/office/drawing/2014/main" id="{1FB27684-9D7F-4CBC-955D-0705C05D8B17}"/>
              </a:ext>
            </a:extLst>
          </p:cNvPr>
          <p:cNvSpPr>
            <a:spLocks noGrp="1"/>
          </p:cNvSpPr>
          <p:nvPr>
            <p:ph type="sldNum" sz="quarter" idx="12"/>
          </p:nvPr>
        </p:nvSpPr>
        <p:spPr/>
        <p:txBody>
          <a:bodyPr/>
          <a:lstStyle/>
          <a:p>
            <a:fld id="{031B56D8-AA3C-4AB4-B32B-055D4EBFAE03}" type="slidenum">
              <a:rPr lang="he-IL" smtClean="0"/>
              <a:t>3</a:t>
            </a:fld>
            <a:endParaRPr lang="he-IL"/>
          </a:p>
        </p:txBody>
      </p:sp>
    </p:spTree>
    <p:extLst>
      <p:ext uri="{BB962C8B-B14F-4D97-AF65-F5344CB8AC3E}">
        <p14:creationId xmlns:p14="http://schemas.microsoft.com/office/powerpoint/2010/main" val="788115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04B7E50-FCE5-4B9A-9E35-E1E33580615F}"/>
              </a:ext>
            </a:extLst>
          </p:cNvPr>
          <p:cNvPicPr>
            <a:picLocks noChangeAspect="1"/>
          </p:cNvPicPr>
          <p:nvPr/>
        </p:nvPicPr>
        <p:blipFill>
          <a:blip r:embed="rId3">
            <a:alphaModFix amt="20000"/>
          </a:blip>
          <a:stretch>
            <a:fillRect/>
          </a:stretch>
        </p:blipFill>
        <p:spPr>
          <a:xfrm>
            <a:off x="-37695" y="2441584"/>
            <a:ext cx="11041039" cy="4416416"/>
          </a:xfrm>
          <a:prstGeom prst="rect">
            <a:avLst/>
          </a:prstGeom>
        </p:spPr>
      </p:pic>
      <p:sp>
        <p:nvSpPr>
          <p:cNvPr id="2" name="Title 1"/>
          <p:cNvSpPr>
            <a:spLocks noGrp="1"/>
          </p:cNvSpPr>
          <p:nvPr>
            <p:ph type="title"/>
          </p:nvPr>
        </p:nvSpPr>
        <p:spPr/>
        <p:txBody>
          <a:bodyPr vert="horz" lIns="91440" tIns="45720" rIns="91440" bIns="45720" rtlCol="0" anchor="ctr">
            <a:normAutofit/>
          </a:bodyPr>
          <a:lstStyle/>
          <a:p>
            <a:r>
              <a:rPr lang="he-IL" sz="4800" b="1" dirty="0">
                <a:latin typeface="Simpler Black" panose="00000A00000000000000" pitchFamily="50" charset="-79"/>
                <a:cs typeface="Simpler Black" panose="00000A00000000000000" pitchFamily="50" charset="-79"/>
              </a:rPr>
              <a:t>השראה מהטבע – גם בטכנולוגיה</a:t>
            </a:r>
          </a:p>
        </p:txBody>
      </p:sp>
      <p:sp>
        <p:nvSpPr>
          <p:cNvPr id="3" name="Content Placeholder 2"/>
          <p:cNvSpPr>
            <a:spLocks noGrp="1"/>
          </p:cNvSpPr>
          <p:nvPr>
            <p:ph idx="1"/>
          </p:nvPr>
        </p:nvSpPr>
        <p:spPr>
          <a:xfrm>
            <a:off x="341194" y="1687511"/>
            <a:ext cx="10283263" cy="4805363"/>
          </a:xfrm>
        </p:spPr>
        <p:txBody>
          <a:bodyPr>
            <a:normAutofit/>
          </a:bodyPr>
          <a:lstStyle/>
          <a:p>
            <a:pPr marL="0" marR="0" indent="0" algn="r" rtl="1">
              <a:lnSpc>
                <a:spcPct val="150000"/>
              </a:lnSpc>
              <a:spcBef>
                <a:spcPts val="0"/>
              </a:spcBef>
              <a:spcAft>
                <a:spcPts val="600"/>
              </a:spcAft>
              <a:buNone/>
            </a:pPr>
            <a:r>
              <a:rPr lang="he-IL" sz="2800" dirty="0">
                <a:effectLst/>
                <a:latin typeface="Calibri" panose="020F0502020204030204" pitchFamily="34" charset="0"/>
                <a:ea typeface="Times New Roman" panose="02020603050405020304" pitchFamily="18" charset="0"/>
                <a:cs typeface="Calibri Light" panose="020F0302020204030204" pitchFamily="34" charset="0"/>
              </a:rPr>
              <a:t>האם שמעתם פעם על פיתוח טכנולוגי שהומצא בהשראת בעל חיים או צמח?</a:t>
            </a:r>
            <a:endParaRPr lang="en-US" sz="2800" dirty="0">
              <a:effectLst/>
              <a:latin typeface="Calibri" panose="020F0502020204030204" pitchFamily="34" charset="0"/>
              <a:ea typeface="Times New Roman" panose="02020603050405020304" pitchFamily="18" charset="0"/>
              <a:cs typeface="Arial" panose="020B0604020202020204" pitchFamily="34" charset="0"/>
            </a:endParaRPr>
          </a:p>
          <a:p>
            <a:endParaRPr lang="he-IL" sz="3600" dirty="0">
              <a:latin typeface="Simpler Light" panose="00000500000000000000" pitchFamily="50" charset="-79"/>
              <a:cs typeface="Simpler Light" panose="00000500000000000000" pitchFamily="50" charset="-79"/>
            </a:endParaRPr>
          </a:p>
        </p:txBody>
      </p:sp>
      <p:sp>
        <p:nvSpPr>
          <p:cNvPr id="8" name="Title 1">
            <a:extLst>
              <a:ext uri="{FF2B5EF4-FFF2-40B4-BE49-F238E27FC236}">
                <a16:creationId xmlns:a16="http://schemas.microsoft.com/office/drawing/2014/main" id="{649EE095-5254-4969-BF27-B54DA37E53D6}"/>
              </a:ext>
            </a:extLst>
          </p:cNvPr>
          <p:cNvSpPr txBox="1">
            <a:spLocks/>
          </p:cNvSpPr>
          <p:nvPr/>
        </p:nvSpPr>
        <p:spPr>
          <a:xfrm>
            <a:off x="838199" y="2929390"/>
            <a:ext cx="9786257" cy="1667323"/>
          </a:xfrm>
          <a:prstGeom prst="rect">
            <a:avLst/>
          </a:prstGeom>
        </p:spPr>
        <p:txBody>
          <a:bodyPr vert="horz" lIns="91440" tIns="45720" rIns="91440" bIns="45720" rtlCol="0" anchor="ctr">
            <a:normAutofit fontScale="77500" lnSpcReduction="20000"/>
          </a:bodyPr>
          <a:lstStyle>
            <a:lvl1pPr algn="r" defTabSz="914400" rtl="1"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pPr algn="ctr"/>
            <a:r>
              <a:rPr lang="he-IL" sz="9300" b="1" dirty="0">
                <a:latin typeface="Simpler Black" panose="00000A00000000000000" pitchFamily="50" charset="-79"/>
                <a:cs typeface="Simpler Black" panose="00000A00000000000000" pitchFamily="50" charset="-79"/>
              </a:rPr>
              <a:t>ביו-</a:t>
            </a:r>
            <a:r>
              <a:rPr lang="he-IL" sz="9300" b="1" dirty="0" err="1">
                <a:latin typeface="Simpler Black" panose="00000A00000000000000" pitchFamily="50" charset="-79"/>
                <a:cs typeface="Simpler Black" panose="00000A00000000000000" pitchFamily="50" charset="-79"/>
              </a:rPr>
              <a:t>מימיקרי</a:t>
            </a:r>
            <a:endParaRPr lang="he-IL" sz="9300" b="1" dirty="0">
              <a:latin typeface="Simpler Black" panose="00000A00000000000000" pitchFamily="50" charset="-79"/>
              <a:cs typeface="Simpler Black" panose="00000A00000000000000" pitchFamily="50" charset="-79"/>
            </a:endParaRPr>
          </a:p>
          <a:p>
            <a:pPr algn="ctr">
              <a:lnSpc>
                <a:spcPct val="170000"/>
              </a:lnSpc>
            </a:pPr>
            <a:r>
              <a:rPr lang="he-IL" sz="4700" b="1" dirty="0">
                <a:latin typeface="Simpler Black" panose="00000A00000000000000" pitchFamily="50" charset="-79"/>
                <a:cs typeface="Simpler Black" panose="00000A00000000000000" pitchFamily="50" charset="-79"/>
              </a:rPr>
              <a:t>ביו= חיים, </a:t>
            </a:r>
            <a:r>
              <a:rPr lang="he-IL" sz="4700" b="1" dirty="0" err="1">
                <a:latin typeface="Simpler Black" panose="00000A00000000000000" pitchFamily="50" charset="-79"/>
                <a:cs typeface="Simpler Black" panose="00000A00000000000000" pitchFamily="50" charset="-79"/>
              </a:rPr>
              <a:t>מימיקרי</a:t>
            </a:r>
            <a:r>
              <a:rPr lang="he-IL" sz="4700" b="1" dirty="0">
                <a:latin typeface="Simpler Black" panose="00000A00000000000000" pitchFamily="50" charset="-79"/>
                <a:cs typeface="Simpler Black" panose="00000A00000000000000" pitchFamily="50" charset="-79"/>
              </a:rPr>
              <a:t>= חיקוי</a:t>
            </a:r>
          </a:p>
        </p:txBody>
      </p:sp>
      <p:sp>
        <p:nvSpPr>
          <p:cNvPr id="4" name="Slide Number Placeholder 3">
            <a:extLst>
              <a:ext uri="{FF2B5EF4-FFF2-40B4-BE49-F238E27FC236}">
                <a16:creationId xmlns:a16="http://schemas.microsoft.com/office/drawing/2014/main" id="{6E675A94-7708-4DB6-8802-0514ECD35EC7}"/>
              </a:ext>
            </a:extLst>
          </p:cNvPr>
          <p:cNvSpPr>
            <a:spLocks noGrp="1"/>
          </p:cNvSpPr>
          <p:nvPr>
            <p:ph type="sldNum" sz="quarter" idx="12"/>
          </p:nvPr>
        </p:nvSpPr>
        <p:spPr/>
        <p:txBody>
          <a:bodyPr/>
          <a:lstStyle/>
          <a:p>
            <a:fld id="{031B56D8-AA3C-4AB4-B32B-055D4EBFAE03}" type="slidenum">
              <a:rPr lang="he-IL" smtClean="0"/>
              <a:t>4</a:t>
            </a:fld>
            <a:endParaRPr lang="he-IL"/>
          </a:p>
        </p:txBody>
      </p:sp>
    </p:spTree>
    <p:extLst>
      <p:ext uri="{BB962C8B-B14F-4D97-AF65-F5344CB8AC3E}">
        <p14:creationId xmlns:p14="http://schemas.microsoft.com/office/powerpoint/2010/main" val="216349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10">
            <a:extLst>
              <a:ext uri="{FF2B5EF4-FFF2-40B4-BE49-F238E27FC236}">
                <a16:creationId xmlns:a16="http://schemas.microsoft.com/office/drawing/2014/main" id="{0BD977AE-815C-4B99-8E46-1237D2951599}"/>
              </a:ext>
            </a:extLst>
          </p:cNvPr>
          <p:cNvSpPr/>
          <p:nvPr/>
        </p:nvSpPr>
        <p:spPr>
          <a:xfrm>
            <a:off x="7886929" y="4964138"/>
            <a:ext cx="2962401" cy="1745689"/>
          </a:xfrm>
          <a:custGeom>
            <a:avLst/>
            <a:gdLst/>
            <a:ahLst/>
            <a:cxnLst/>
            <a:rect l="l" t="t" r="r" b="b"/>
            <a:pathLst>
              <a:path w="5342601" h="3819960">
                <a:moveTo>
                  <a:pt x="0" y="0"/>
                </a:moveTo>
                <a:lnTo>
                  <a:pt x="5342602" y="0"/>
                </a:lnTo>
                <a:lnTo>
                  <a:pt x="5342602" y="3819960"/>
                </a:lnTo>
                <a:lnTo>
                  <a:pt x="0" y="3819960"/>
                </a:lnTo>
                <a:lnTo>
                  <a:pt x="0" y="0"/>
                </a:lnTo>
                <a:close/>
              </a:path>
            </a:pathLst>
          </a:custGeom>
          <a:blipFill>
            <a:blip r:embed="rId3">
              <a:alphaModFix amt="40000"/>
              <a:extLst>
                <a:ext uri="{BEBA8EAE-BF5A-486C-A8C5-ECC9F3942E4B}">
                  <a14:imgProps xmlns:a14="http://schemas.microsoft.com/office/drawing/2010/main">
                    <a14:imgLayer r:embed="rId4">
                      <a14:imgEffect>
                        <a14:sharpenSoften amount="-50000"/>
                      </a14:imgEffect>
                      <a14:imgEffect>
                        <a14:saturation sat="33000"/>
                      </a14:imgEffect>
                    </a14:imgLayer>
                  </a14:imgProps>
                </a:ext>
              </a:extLst>
            </a:blip>
            <a:stretch>
              <a:fillRect/>
            </a:stretch>
          </a:blipFill>
        </p:spPr>
        <p:txBody>
          <a:bodyPr/>
          <a:lstStyle/>
          <a:p>
            <a:endParaRPr lang="en-IL"/>
          </a:p>
        </p:txBody>
      </p:sp>
      <p:sp>
        <p:nvSpPr>
          <p:cNvPr id="32" name="Freeform 10">
            <a:extLst>
              <a:ext uri="{FF2B5EF4-FFF2-40B4-BE49-F238E27FC236}">
                <a16:creationId xmlns:a16="http://schemas.microsoft.com/office/drawing/2014/main" id="{DDAAEA21-C571-4BF1-8B23-C275B87F48A4}"/>
              </a:ext>
            </a:extLst>
          </p:cNvPr>
          <p:cNvSpPr/>
          <p:nvPr/>
        </p:nvSpPr>
        <p:spPr>
          <a:xfrm>
            <a:off x="5094622" y="4964137"/>
            <a:ext cx="2002755" cy="1745689"/>
          </a:xfrm>
          <a:custGeom>
            <a:avLst/>
            <a:gdLst/>
            <a:ahLst/>
            <a:cxnLst/>
            <a:rect l="l" t="t" r="r" b="b"/>
            <a:pathLst>
              <a:path w="5342601" h="3819960">
                <a:moveTo>
                  <a:pt x="0" y="0"/>
                </a:moveTo>
                <a:lnTo>
                  <a:pt x="5342602" y="0"/>
                </a:lnTo>
                <a:lnTo>
                  <a:pt x="5342602" y="3819960"/>
                </a:lnTo>
                <a:lnTo>
                  <a:pt x="0" y="3819960"/>
                </a:lnTo>
                <a:lnTo>
                  <a:pt x="0" y="0"/>
                </a:lnTo>
                <a:close/>
              </a:path>
            </a:pathLst>
          </a:custGeom>
          <a:blipFill>
            <a:blip r:embed="rId3">
              <a:alphaModFix amt="40000"/>
              <a:extLst>
                <a:ext uri="{BEBA8EAE-BF5A-486C-A8C5-ECC9F3942E4B}">
                  <a14:imgProps xmlns:a14="http://schemas.microsoft.com/office/drawing/2010/main">
                    <a14:imgLayer r:embed="rId4">
                      <a14:imgEffect>
                        <a14:sharpenSoften amount="-50000"/>
                      </a14:imgEffect>
                      <a14:imgEffect>
                        <a14:saturation sat="33000"/>
                      </a14:imgEffect>
                    </a14:imgLayer>
                  </a14:imgProps>
                </a:ext>
              </a:extLst>
            </a:blip>
            <a:stretch>
              <a:fillRect/>
            </a:stretch>
          </a:blipFill>
        </p:spPr>
        <p:txBody>
          <a:bodyPr/>
          <a:lstStyle/>
          <a:p>
            <a:endParaRPr lang="he-IL" dirty="0"/>
          </a:p>
        </p:txBody>
      </p:sp>
      <p:sp>
        <p:nvSpPr>
          <p:cNvPr id="34" name="Freeform 2">
            <a:extLst>
              <a:ext uri="{FF2B5EF4-FFF2-40B4-BE49-F238E27FC236}">
                <a16:creationId xmlns:a16="http://schemas.microsoft.com/office/drawing/2014/main" id="{3078250A-E99A-418C-A3CF-EEF0E8A8D3C0}"/>
              </a:ext>
            </a:extLst>
          </p:cNvPr>
          <p:cNvSpPr/>
          <p:nvPr/>
        </p:nvSpPr>
        <p:spPr>
          <a:xfrm rot="2486411">
            <a:off x="-4343711" y="6861334"/>
            <a:ext cx="15613996" cy="4079156"/>
          </a:xfrm>
          <a:custGeom>
            <a:avLst/>
            <a:gdLst/>
            <a:ahLst/>
            <a:cxnLst/>
            <a:rect l="l" t="t" r="r" b="b"/>
            <a:pathLst>
              <a:path w="15613996" h="4079156">
                <a:moveTo>
                  <a:pt x="0" y="0"/>
                </a:moveTo>
                <a:lnTo>
                  <a:pt x="15613996" y="0"/>
                </a:lnTo>
                <a:lnTo>
                  <a:pt x="15613996" y="4079157"/>
                </a:lnTo>
                <a:lnTo>
                  <a:pt x="0" y="4079157"/>
                </a:lnTo>
                <a:lnTo>
                  <a:pt x="0" y="0"/>
                </a:lnTo>
                <a:close/>
              </a:path>
            </a:pathLst>
          </a:custGeom>
          <a:blipFill>
            <a:blip r:embed="rId5">
              <a:alphaModFix amt="4000"/>
              <a:extLst>
                <a:ext uri="{96DAC541-7B7A-43D3-8B79-37D633B846F1}">
                  <asvg:svgBlip xmlns:asvg="http://schemas.microsoft.com/office/drawing/2016/SVG/main" r:embed="rId6"/>
                </a:ext>
              </a:extLst>
            </a:blip>
            <a:stretch>
              <a:fillRect/>
            </a:stretch>
          </a:blipFill>
        </p:spPr>
        <p:txBody>
          <a:bodyPr/>
          <a:lstStyle/>
          <a:p>
            <a:endParaRPr lang="en-IL"/>
          </a:p>
        </p:txBody>
      </p:sp>
      <p:sp>
        <p:nvSpPr>
          <p:cNvPr id="28" name="Freeform 10">
            <a:extLst>
              <a:ext uri="{FF2B5EF4-FFF2-40B4-BE49-F238E27FC236}">
                <a16:creationId xmlns:a16="http://schemas.microsoft.com/office/drawing/2014/main" id="{5BE46943-6293-45B2-B9C9-97BD51BA05ED}"/>
              </a:ext>
            </a:extLst>
          </p:cNvPr>
          <p:cNvSpPr/>
          <p:nvPr/>
        </p:nvSpPr>
        <p:spPr>
          <a:xfrm>
            <a:off x="1329773" y="4983934"/>
            <a:ext cx="2962401" cy="1745689"/>
          </a:xfrm>
          <a:custGeom>
            <a:avLst/>
            <a:gdLst/>
            <a:ahLst/>
            <a:cxnLst/>
            <a:rect l="l" t="t" r="r" b="b"/>
            <a:pathLst>
              <a:path w="5342601" h="3819960">
                <a:moveTo>
                  <a:pt x="0" y="0"/>
                </a:moveTo>
                <a:lnTo>
                  <a:pt x="5342602" y="0"/>
                </a:lnTo>
                <a:lnTo>
                  <a:pt x="5342602" y="3819960"/>
                </a:lnTo>
                <a:lnTo>
                  <a:pt x="0" y="3819960"/>
                </a:lnTo>
                <a:lnTo>
                  <a:pt x="0" y="0"/>
                </a:lnTo>
                <a:close/>
              </a:path>
            </a:pathLst>
          </a:custGeom>
          <a:blipFill>
            <a:blip r:embed="rId3">
              <a:alphaModFix amt="40000"/>
              <a:extLst>
                <a:ext uri="{BEBA8EAE-BF5A-486C-A8C5-ECC9F3942E4B}">
                  <a14:imgProps xmlns:a14="http://schemas.microsoft.com/office/drawing/2010/main">
                    <a14:imgLayer r:embed="rId4">
                      <a14:imgEffect>
                        <a14:sharpenSoften amount="-50000"/>
                      </a14:imgEffect>
                      <a14:imgEffect>
                        <a14:saturation sat="33000"/>
                      </a14:imgEffect>
                    </a14:imgLayer>
                  </a14:imgProps>
                </a:ext>
              </a:extLst>
            </a:blip>
            <a:stretch>
              <a:fillRect/>
            </a:stretch>
          </a:blipFill>
        </p:spPr>
        <p:txBody>
          <a:bodyPr/>
          <a:lstStyle/>
          <a:p>
            <a:endParaRPr lang="en-IL"/>
          </a:p>
        </p:txBody>
      </p:sp>
      <p:sp>
        <p:nvSpPr>
          <p:cNvPr id="2" name="Title 1"/>
          <p:cNvSpPr>
            <a:spLocks noGrp="1"/>
          </p:cNvSpPr>
          <p:nvPr>
            <p:ph type="title"/>
          </p:nvPr>
        </p:nvSpPr>
        <p:spPr/>
        <p:txBody>
          <a:bodyPr/>
          <a:lstStyle/>
          <a:p>
            <a:r>
              <a:rPr lang="he-IL" sz="4800" b="1" dirty="0">
                <a:latin typeface="Simpler Black" panose="00000A00000000000000" pitchFamily="50" charset="-79"/>
                <a:cs typeface="Simpler Black" panose="00000A00000000000000" pitchFamily="50" charset="-79"/>
              </a:rPr>
              <a:t>הטבע</a:t>
            </a:r>
            <a:r>
              <a:rPr lang="he-IL" dirty="0"/>
              <a:t> </a:t>
            </a:r>
            <a:r>
              <a:rPr lang="he-IL" sz="4800" b="1" dirty="0">
                <a:latin typeface="Simpler Black" panose="00000A00000000000000" pitchFamily="50" charset="-79"/>
                <a:cs typeface="Simpler Black" panose="00000A00000000000000" pitchFamily="50" charset="-79"/>
              </a:rPr>
              <a:t>כמקור</a:t>
            </a:r>
            <a:r>
              <a:rPr lang="he-IL" dirty="0"/>
              <a:t> </a:t>
            </a:r>
            <a:r>
              <a:rPr lang="he-IL" sz="4800" b="1" dirty="0">
                <a:latin typeface="Simpler Black" panose="00000A00000000000000" pitchFamily="50" charset="-79"/>
                <a:cs typeface="Simpler Black" panose="00000A00000000000000" pitchFamily="50" charset="-79"/>
              </a:rPr>
              <a:t>השראה</a:t>
            </a:r>
          </a:p>
        </p:txBody>
      </p:sp>
      <p:sp>
        <p:nvSpPr>
          <p:cNvPr id="4" name="Text Placeholder 3"/>
          <p:cNvSpPr>
            <a:spLocks noGrp="1"/>
          </p:cNvSpPr>
          <p:nvPr>
            <p:ph type="body" sz="quarter" idx="13"/>
          </p:nvPr>
        </p:nvSpPr>
        <p:spPr>
          <a:xfrm>
            <a:off x="10979085" y="4572442"/>
            <a:ext cx="1108672" cy="656240"/>
          </a:xfrm>
        </p:spPr>
        <p:txBody>
          <a:bodyPr/>
          <a:lstStyle/>
          <a:p>
            <a:pPr>
              <a:lnSpc>
                <a:spcPct val="100000"/>
              </a:lnSpc>
              <a:spcBef>
                <a:spcPts val="0"/>
              </a:spcBef>
            </a:pPr>
            <a:endParaRPr lang="en-US" sz="1200" dirty="0">
              <a:solidFill>
                <a:schemeClr val="bg1">
                  <a:lumMod val="95000"/>
                </a:schemeClr>
              </a:solidFill>
            </a:endParaRPr>
          </a:p>
          <a:p>
            <a:pPr>
              <a:lnSpc>
                <a:spcPct val="100000"/>
              </a:lnSpc>
              <a:spcBef>
                <a:spcPts val="0"/>
              </a:spcBef>
            </a:pPr>
            <a:r>
              <a:rPr lang="he-IL" sz="1200" dirty="0">
                <a:solidFill>
                  <a:schemeClr val="bg1">
                    <a:lumMod val="95000"/>
                  </a:schemeClr>
                </a:solidFill>
              </a:rPr>
              <a:t>ימין: </a:t>
            </a:r>
            <a:r>
              <a:rPr lang="en-US" sz="1200" dirty="0">
                <a:solidFill>
                  <a:schemeClr val="bg1">
                    <a:lumMod val="95000"/>
                  </a:schemeClr>
                </a:solidFill>
              </a:rPr>
              <a:t>James </a:t>
            </a:r>
            <a:r>
              <a:rPr lang="en-US" sz="1200" dirty="0" err="1">
                <a:solidFill>
                  <a:schemeClr val="bg1">
                    <a:lumMod val="95000"/>
                  </a:schemeClr>
                </a:solidFill>
              </a:rPr>
              <a:t>Gathany</a:t>
            </a:r>
            <a:r>
              <a:rPr lang="en-US" sz="1200" dirty="0">
                <a:solidFill>
                  <a:schemeClr val="bg1">
                    <a:lumMod val="95000"/>
                  </a:schemeClr>
                </a:solidFill>
              </a:rPr>
              <a:t> </a:t>
            </a:r>
            <a:endParaRPr lang="he-IL" sz="1200" dirty="0">
              <a:solidFill>
                <a:schemeClr val="bg1">
                  <a:lumMod val="95000"/>
                </a:schemeClr>
              </a:solidFill>
            </a:endParaRPr>
          </a:p>
          <a:p>
            <a:pPr>
              <a:lnSpc>
                <a:spcPct val="100000"/>
              </a:lnSpc>
              <a:spcBef>
                <a:spcPts val="0"/>
              </a:spcBef>
            </a:pPr>
            <a:r>
              <a:rPr lang="he-IL" sz="1200" dirty="0">
                <a:solidFill>
                  <a:schemeClr val="bg1">
                    <a:lumMod val="95000"/>
                  </a:schemeClr>
                </a:solidFill>
              </a:rPr>
              <a:t>מרכז: </a:t>
            </a:r>
            <a:r>
              <a:rPr lang="en-US" sz="1200" dirty="0">
                <a:solidFill>
                  <a:schemeClr val="bg1">
                    <a:lumMod val="95000"/>
                  </a:schemeClr>
                </a:solidFill>
              </a:rPr>
              <a:t>Katja Schulz</a:t>
            </a:r>
            <a:endParaRPr lang="he-IL" sz="1200" dirty="0">
              <a:solidFill>
                <a:schemeClr val="bg1">
                  <a:lumMod val="95000"/>
                </a:schemeClr>
              </a:solidFill>
            </a:endParaRPr>
          </a:p>
          <a:p>
            <a:pPr>
              <a:lnSpc>
                <a:spcPct val="100000"/>
              </a:lnSpc>
              <a:spcBef>
                <a:spcPts val="0"/>
              </a:spcBef>
            </a:pPr>
            <a:r>
              <a:rPr lang="he-IL" sz="1200" dirty="0">
                <a:solidFill>
                  <a:schemeClr val="bg1">
                    <a:lumMod val="95000"/>
                  </a:schemeClr>
                </a:solidFill>
              </a:rPr>
              <a:t>שמאל: עוז </a:t>
            </a:r>
            <a:r>
              <a:rPr lang="he-IL" sz="1200" dirty="0" err="1">
                <a:solidFill>
                  <a:schemeClr val="bg1">
                    <a:lumMod val="95000"/>
                  </a:schemeClr>
                </a:solidFill>
              </a:rPr>
              <a:t>ריטנר</a:t>
            </a:r>
            <a:endParaRPr lang="en-US" sz="1200" dirty="0">
              <a:solidFill>
                <a:schemeClr val="bg1">
                  <a:lumMod val="95000"/>
                </a:schemeClr>
              </a:solidFill>
            </a:endParaRPr>
          </a:p>
        </p:txBody>
      </p:sp>
      <p:pic>
        <p:nvPicPr>
          <p:cNvPr id="5" name="Picture 4"/>
          <p:cNvPicPr>
            <a:picLocks noChangeAspect="1"/>
          </p:cNvPicPr>
          <p:nvPr/>
        </p:nvPicPr>
        <p:blipFill rotWithShape="1">
          <a:blip r:embed="rId7"/>
          <a:srcRect l="17203" r="23307"/>
          <a:stretch/>
        </p:blipFill>
        <p:spPr>
          <a:xfrm>
            <a:off x="4624003" y="1446187"/>
            <a:ext cx="1900200" cy="4258905"/>
          </a:xfrm>
          <a:prstGeom prst="roundRect">
            <a:avLst>
              <a:gd name="adj" fmla="val 8594"/>
            </a:avLst>
          </a:prstGeom>
          <a:solidFill>
            <a:srgbClr val="FFFFFF">
              <a:shade val="85000"/>
            </a:srgbClr>
          </a:solidFill>
          <a:ln w="142875">
            <a:solidFill>
              <a:srgbClr val="005271"/>
            </a:solidFill>
          </a:ln>
          <a:effectLst/>
        </p:spPr>
      </p:pic>
      <p:pic>
        <p:nvPicPr>
          <p:cNvPr id="6" name="Picture 5"/>
          <p:cNvPicPr>
            <a:picLocks noChangeAspect="1"/>
          </p:cNvPicPr>
          <p:nvPr/>
        </p:nvPicPr>
        <p:blipFill>
          <a:blip r:embed="rId8"/>
          <a:stretch>
            <a:fillRect/>
          </a:stretch>
        </p:blipFill>
        <p:spPr>
          <a:xfrm rot="5400000">
            <a:off x="6755106" y="2155397"/>
            <a:ext cx="4303682" cy="2890533"/>
          </a:xfrm>
          <a:prstGeom prst="roundRect">
            <a:avLst>
              <a:gd name="adj" fmla="val 8594"/>
            </a:avLst>
          </a:prstGeom>
          <a:solidFill>
            <a:srgbClr val="FFFFFF">
              <a:shade val="85000"/>
            </a:srgbClr>
          </a:solidFill>
          <a:ln w="142875">
            <a:solidFill>
              <a:srgbClr val="005271"/>
            </a:solidFill>
          </a:ln>
          <a:effectLst/>
        </p:spPr>
      </p:pic>
      <p:pic>
        <p:nvPicPr>
          <p:cNvPr id="7" name="Picture 6"/>
          <p:cNvPicPr>
            <a:picLocks noChangeAspect="1"/>
          </p:cNvPicPr>
          <p:nvPr/>
        </p:nvPicPr>
        <p:blipFill>
          <a:blip r:embed="rId9"/>
          <a:stretch>
            <a:fillRect/>
          </a:stretch>
        </p:blipFill>
        <p:spPr>
          <a:xfrm rot="5400000">
            <a:off x="249231" y="2066299"/>
            <a:ext cx="4258905" cy="2889504"/>
          </a:xfrm>
          <a:prstGeom prst="roundRect">
            <a:avLst>
              <a:gd name="adj" fmla="val 8594"/>
            </a:avLst>
          </a:prstGeom>
          <a:solidFill>
            <a:srgbClr val="FFFFFF">
              <a:shade val="85000"/>
            </a:srgbClr>
          </a:solidFill>
          <a:ln w="142875">
            <a:solidFill>
              <a:srgbClr val="005271"/>
            </a:solidFill>
          </a:ln>
          <a:effectLst/>
        </p:spPr>
      </p:pic>
      <p:sp>
        <p:nvSpPr>
          <p:cNvPr id="8" name="TextBox 7"/>
          <p:cNvSpPr txBox="1"/>
          <p:nvPr/>
        </p:nvSpPr>
        <p:spPr>
          <a:xfrm>
            <a:off x="8112480" y="6037537"/>
            <a:ext cx="2387192" cy="400110"/>
          </a:xfrm>
          <a:prstGeom prst="rect">
            <a:avLst/>
          </a:prstGeom>
          <a:noFill/>
        </p:spPr>
        <p:txBody>
          <a:bodyPr wrap="none" rtlCol="1">
            <a:spAutoFit/>
          </a:bodyPr>
          <a:lstStyle/>
          <a:p>
            <a:r>
              <a:rPr lang="he-IL" sz="2000" dirty="0">
                <a:latin typeface="Segoe UI Semilight" panose="020B0402040204020203" pitchFamily="34" charset="0"/>
                <a:cs typeface="Segoe UI Semilight" panose="020B0402040204020203" pitchFamily="34" charset="0"/>
              </a:rPr>
              <a:t>דקירה שאינה כואבת</a:t>
            </a:r>
          </a:p>
        </p:txBody>
      </p:sp>
      <p:sp>
        <p:nvSpPr>
          <p:cNvPr id="9" name="TextBox 8"/>
          <p:cNvSpPr txBox="1"/>
          <p:nvPr/>
        </p:nvSpPr>
        <p:spPr>
          <a:xfrm>
            <a:off x="5574103" y="6033858"/>
            <a:ext cx="1330814" cy="400110"/>
          </a:xfrm>
          <a:prstGeom prst="rect">
            <a:avLst/>
          </a:prstGeom>
          <a:noFill/>
        </p:spPr>
        <p:txBody>
          <a:bodyPr wrap="none" rtlCol="1">
            <a:spAutoFit/>
          </a:bodyPr>
          <a:lstStyle/>
          <a:p>
            <a:r>
              <a:rPr lang="he-IL" sz="2000" dirty="0">
                <a:latin typeface="Segoe UI Semilight" panose="020B0402040204020203" pitchFamily="34" charset="0"/>
                <a:cs typeface="Segoe UI Semilight" panose="020B0402040204020203" pitchFamily="34" charset="0"/>
              </a:rPr>
              <a:t>אגירת מים</a:t>
            </a:r>
          </a:p>
        </p:txBody>
      </p:sp>
      <p:sp>
        <p:nvSpPr>
          <p:cNvPr id="10" name="TextBox 9"/>
          <p:cNvSpPr txBox="1"/>
          <p:nvPr/>
        </p:nvSpPr>
        <p:spPr>
          <a:xfrm>
            <a:off x="1433040" y="6037537"/>
            <a:ext cx="2646878" cy="400110"/>
          </a:xfrm>
          <a:prstGeom prst="rect">
            <a:avLst/>
          </a:prstGeom>
          <a:noFill/>
        </p:spPr>
        <p:txBody>
          <a:bodyPr wrap="none" rtlCol="1">
            <a:spAutoFit/>
          </a:bodyPr>
          <a:lstStyle>
            <a:defPPr>
              <a:defRPr lang="he-IL"/>
            </a:defPPr>
            <a:lvl1pPr>
              <a:defRPr sz="2000">
                <a:latin typeface="Segoe UI Semilight" panose="020B0402040204020203" pitchFamily="34" charset="0"/>
                <a:cs typeface="Segoe UI Semilight" panose="020B0402040204020203" pitchFamily="34" charset="0"/>
              </a:defRPr>
            </a:lvl1pPr>
          </a:lstStyle>
          <a:p>
            <a:r>
              <a:rPr lang="he-IL" dirty="0"/>
              <a:t>חומרים חזקים וגמישים</a:t>
            </a:r>
          </a:p>
        </p:txBody>
      </p:sp>
      <p:sp>
        <p:nvSpPr>
          <p:cNvPr id="3" name="Slide Number Placeholder 2">
            <a:extLst>
              <a:ext uri="{FF2B5EF4-FFF2-40B4-BE49-F238E27FC236}">
                <a16:creationId xmlns:a16="http://schemas.microsoft.com/office/drawing/2014/main" id="{0717459A-ECD9-4AD3-8EE1-B60185F7CEFE}"/>
              </a:ext>
            </a:extLst>
          </p:cNvPr>
          <p:cNvSpPr>
            <a:spLocks noGrp="1"/>
          </p:cNvSpPr>
          <p:nvPr>
            <p:ph type="sldNum" sz="quarter" idx="12"/>
          </p:nvPr>
        </p:nvSpPr>
        <p:spPr/>
        <p:txBody>
          <a:bodyPr/>
          <a:lstStyle/>
          <a:p>
            <a:fld id="{031B56D8-AA3C-4AB4-B32B-055D4EBFAE03}" type="slidenum">
              <a:rPr lang="he-IL" smtClean="0"/>
              <a:t>5</a:t>
            </a:fld>
            <a:endParaRPr lang="he-IL"/>
          </a:p>
        </p:txBody>
      </p:sp>
    </p:spTree>
    <p:extLst>
      <p:ext uri="{BB962C8B-B14F-4D97-AF65-F5344CB8AC3E}">
        <p14:creationId xmlns:p14="http://schemas.microsoft.com/office/powerpoint/2010/main" val="903494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84503" y="2062491"/>
            <a:ext cx="9789971" cy="3552307"/>
            <a:chOff x="271196" y="2052957"/>
            <a:chExt cx="8558479" cy="3105458"/>
          </a:xfrm>
        </p:grpSpPr>
        <p:pic>
          <p:nvPicPr>
            <p:cNvPr id="5" name="Picture 4"/>
            <p:cNvPicPr>
              <a:picLocks noChangeAspect="1"/>
            </p:cNvPicPr>
            <p:nvPr/>
          </p:nvPicPr>
          <p:blipFill>
            <a:blip r:embed="rId3"/>
            <a:stretch>
              <a:fillRect/>
            </a:stretch>
          </p:blipFill>
          <p:spPr>
            <a:xfrm>
              <a:off x="4551045" y="2052957"/>
              <a:ext cx="4278630" cy="3105458"/>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55019" t="17377" r="8482" b="10830"/>
            <a:stretch/>
          </p:blipFill>
          <p:spPr>
            <a:xfrm rot="5400000">
              <a:off x="796187" y="1527966"/>
              <a:ext cx="3105457" cy="4155440"/>
            </a:xfrm>
            <a:prstGeom prst="rect">
              <a:avLst/>
            </a:prstGeom>
          </p:spPr>
        </p:pic>
      </p:grpSp>
      <p:sp>
        <p:nvSpPr>
          <p:cNvPr id="16" name="Freeform 35">
            <a:extLst>
              <a:ext uri="{FF2B5EF4-FFF2-40B4-BE49-F238E27FC236}">
                <a16:creationId xmlns:a16="http://schemas.microsoft.com/office/drawing/2014/main" id="{54845FAE-18AF-4D36-8F63-8616583343CC}"/>
              </a:ext>
            </a:extLst>
          </p:cNvPr>
          <p:cNvSpPr/>
          <p:nvPr/>
        </p:nvSpPr>
        <p:spPr>
          <a:xfrm>
            <a:off x="8155564" y="954429"/>
            <a:ext cx="1785961" cy="1783728"/>
          </a:xfrm>
          <a:custGeom>
            <a:avLst/>
            <a:gdLst/>
            <a:ahLst/>
            <a:cxnLst/>
            <a:rect l="l" t="t" r="r" b="b"/>
            <a:pathLst>
              <a:path w="2595839" h="2592594">
                <a:moveTo>
                  <a:pt x="0" y="0"/>
                </a:moveTo>
                <a:lnTo>
                  <a:pt x="2595839" y="0"/>
                </a:lnTo>
                <a:lnTo>
                  <a:pt x="2595839" y="2592594"/>
                </a:lnTo>
                <a:lnTo>
                  <a:pt x="0" y="2592594"/>
                </a:lnTo>
                <a:lnTo>
                  <a:pt x="0" y="0"/>
                </a:lnTo>
                <a:close/>
              </a:path>
            </a:pathLst>
          </a:custGeom>
          <a:blipFill>
            <a:blip r:embed="rId5"/>
            <a:stretch>
              <a:fillRect/>
            </a:stretch>
          </a:blipFill>
        </p:spPr>
        <p:txBody>
          <a:bodyPr/>
          <a:lstStyle/>
          <a:p>
            <a:endParaRPr lang="en-IL"/>
          </a:p>
        </p:txBody>
      </p:sp>
      <p:sp>
        <p:nvSpPr>
          <p:cNvPr id="2" name="Title 1"/>
          <p:cNvSpPr>
            <a:spLocks noGrp="1"/>
          </p:cNvSpPr>
          <p:nvPr>
            <p:ph type="title"/>
          </p:nvPr>
        </p:nvSpPr>
        <p:spPr>
          <a:xfrm>
            <a:off x="1838325" y="365127"/>
            <a:ext cx="8515350" cy="1325563"/>
          </a:xfrm>
        </p:spPr>
        <p:txBody>
          <a:bodyPr vert="horz" lIns="91440" tIns="45720" rIns="91440" bIns="45720" rtlCol="0" anchor="ctr">
            <a:normAutofit fontScale="90000"/>
          </a:bodyPr>
          <a:lstStyle/>
          <a:p>
            <a:r>
              <a:rPr lang="he-IL" sz="4800" b="1" dirty="0">
                <a:latin typeface="Simpler Black" panose="00000A00000000000000" pitchFamily="50" charset="-79"/>
                <a:cs typeface="Simpler Black" panose="00000A00000000000000" pitchFamily="50" charset="-79"/>
              </a:rPr>
              <a:t>השראה מהטבע לאורך ההיסטוריה</a:t>
            </a:r>
          </a:p>
        </p:txBody>
      </p:sp>
      <p:sp>
        <p:nvSpPr>
          <p:cNvPr id="4" name="Text Placeholder 3"/>
          <p:cNvSpPr>
            <a:spLocks noGrp="1"/>
          </p:cNvSpPr>
          <p:nvPr>
            <p:ph type="body" sz="quarter" idx="13"/>
          </p:nvPr>
        </p:nvSpPr>
        <p:spPr>
          <a:xfrm>
            <a:off x="7524358" y="5655791"/>
            <a:ext cx="3050116" cy="365125"/>
          </a:xfrm>
        </p:spPr>
        <p:txBody>
          <a:bodyPr>
            <a:normAutofit/>
          </a:bodyPr>
          <a:lstStyle/>
          <a:p>
            <a:r>
              <a:rPr lang="he-IL" sz="1800" dirty="0">
                <a:solidFill>
                  <a:schemeClr val="bg1">
                    <a:lumMod val="50000"/>
                  </a:schemeClr>
                </a:solidFill>
              </a:rPr>
              <a:t>צילום: אורן פלס</a:t>
            </a:r>
          </a:p>
        </p:txBody>
      </p:sp>
      <p:sp>
        <p:nvSpPr>
          <p:cNvPr id="11" name="Text Placeholder 10"/>
          <p:cNvSpPr txBox="1">
            <a:spLocks/>
          </p:cNvSpPr>
          <p:nvPr/>
        </p:nvSpPr>
        <p:spPr>
          <a:xfrm>
            <a:off x="1795196" y="4867768"/>
            <a:ext cx="1635759" cy="365125"/>
          </a:xfrm>
          <a:prstGeom prst="rect">
            <a:avLst/>
          </a:prstGeom>
        </p:spPr>
        <p:txBody>
          <a:bodyPr vert="horz" lIns="91440" tIns="45720" rIns="91440" bIns="45720" rtlCol="0">
            <a:noAutofit/>
          </a:bodyPr>
          <a:lstStyle>
            <a:lvl1pPr marL="0" indent="0" algn="r" defTabSz="914400" rtl="1" eaLnBrk="1" latinLnBrk="0" hangingPunct="1">
              <a:lnSpc>
                <a:spcPct val="90000"/>
              </a:lnSpc>
              <a:spcBef>
                <a:spcPts val="1000"/>
              </a:spcBef>
              <a:buFont typeface="Arial" panose="020B0604020202020204" pitchFamily="34" charset="0"/>
              <a:buNone/>
              <a:defRPr sz="2000" kern="1200">
                <a:solidFill>
                  <a:schemeClr val="tx1"/>
                </a:solidFill>
                <a:latin typeface="Segoe UI Semilight" panose="020B0402040204020203" pitchFamily="34" charset="0"/>
                <a:ea typeface="+mn-ea"/>
                <a:cs typeface="Segoe UI Semilight" panose="020B0402040204020203" pitchFamily="34" charset="0"/>
              </a:defRPr>
            </a:lvl1pPr>
            <a:lvl2pPr marL="457200" indent="0" algn="r" defTabSz="914400" rtl="1" eaLnBrk="1" latinLnBrk="0" hangingPunct="1">
              <a:lnSpc>
                <a:spcPct val="90000"/>
              </a:lnSpc>
              <a:spcBef>
                <a:spcPts val="500"/>
              </a:spcBef>
              <a:buFont typeface="Arial" panose="020B0604020202020204" pitchFamily="34" charset="0"/>
              <a:buNone/>
              <a:defRPr sz="1800" kern="1200">
                <a:solidFill>
                  <a:schemeClr val="tx1"/>
                </a:solidFill>
                <a:latin typeface="Segoe UI Semilight" panose="020B0402040204020203" pitchFamily="34" charset="0"/>
                <a:ea typeface="+mn-ea"/>
                <a:cs typeface="Segoe UI Semilight" panose="020B0402040204020203" pitchFamily="34" charset="0"/>
              </a:defRPr>
            </a:lvl2pPr>
            <a:lvl3pPr marL="914400" indent="0" algn="r" defTabSz="914400" rtl="1" eaLnBrk="1" latinLnBrk="0" hangingPunct="1">
              <a:lnSpc>
                <a:spcPct val="90000"/>
              </a:lnSpc>
              <a:spcBef>
                <a:spcPts val="500"/>
              </a:spcBef>
              <a:buFont typeface="Arial" panose="020B0604020202020204" pitchFamily="34" charset="0"/>
              <a:buNone/>
              <a:defRPr sz="1600" kern="1200">
                <a:solidFill>
                  <a:schemeClr val="tx1"/>
                </a:solidFill>
                <a:latin typeface="Segoe UI Semilight" panose="020B0402040204020203" pitchFamily="34" charset="0"/>
                <a:ea typeface="+mn-ea"/>
                <a:cs typeface="Segoe UI Semilight" panose="020B0402040204020203" pitchFamily="34" charset="0"/>
              </a:defRPr>
            </a:lvl3pPr>
            <a:lvl4pPr marL="1371600" indent="0" algn="r" defTabSz="914400" rtl="1" eaLnBrk="1" latinLnBrk="0" hangingPunct="1">
              <a:lnSpc>
                <a:spcPct val="90000"/>
              </a:lnSpc>
              <a:spcBef>
                <a:spcPts val="500"/>
              </a:spcBef>
              <a:buFont typeface="Arial" panose="020B0604020202020204" pitchFamily="34" charset="0"/>
              <a:buNone/>
              <a:defRPr sz="1400" kern="1200">
                <a:solidFill>
                  <a:schemeClr val="tx1"/>
                </a:solidFill>
                <a:latin typeface="Segoe UI Semilight" panose="020B0402040204020203" pitchFamily="34" charset="0"/>
                <a:ea typeface="+mn-ea"/>
                <a:cs typeface="Segoe UI Semilight" panose="020B0402040204020203" pitchFamily="34" charset="0"/>
              </a:defRPr>
            </a:lvl4pPr>
            <a:lvl5pPr marL="1828800" indent="0" algn="r" defTabSz="914400" rtl="1" eaLnBrk="1" latinLnBrk="0" hangingPunct="1">
              <a:lnSpc>
                <a:spcPct val="90000"/>
              </a:lnSpc>
              <a:spcBef>
                <a:spcPts val="500"/>
              </a:spcBef>
              <a:buFont typeface="Arial" panose="020B0604020202020204" pitchFamily="34" charset="0"/>
              <a:buNone/>
              <a:defRPr sz="140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he-IL" sz="1400" dirty="0">
                <a:solidFill>
                  <a:schemeClr val="bg1"/>
                </a:solidFill>
              </a:rPr>
              <a:t>עטלף פרי מצוי</a:t>
            </a:r>
            <a:endParaRPr lang="en-US" sz="1400" dirty="0">
              <a:solidFill>
                <a:schemeClr val="bg1"/>
              </a:solidFill>
            </a:endParaRPr>
          </a:p>
        </p:txBody>
      </p:sp>
      <p:sp>
        <p:nvSpPr>
          <p:cNvPr id="3" name="Rectangle 2"/>
          <p:cNvSpPr/>
          <p:nvPr/>
        </p:nvSpPr>
        <p:spPr>
          <a:xfrm>
            <a:off x="5788469" y="1646238"/>
            <a:ext cx="4471096" cy="400110"/>
          </a:xfrm>
          <a:prstGeom prst="rect">
            <a:avLst/>
          </a:prstGeom>
        </p:spPr>
        <p:txBody>
          <a:bodyPr wrap="none">
            <a:spAutoFit/>
          </a:bodyPr>
          <a:lstStyle/>
          <a:p>
            <a:r>
              <a:rPr lang="he-IL" sz="2000" dirty="0">
                <a:latin typeface="Segoe UI Semilight" panose="020B0402040204020203" pitchFamily="34" charset="0"/>
                <a:ea typeface="+mj-ea"/>
                <a:cs typeface="Segoe UI Semilight" panose="020B0402040204020203" pitchFamily="34" charset="0"/>
              </a:rPr>
              <a:t>מכונה מעופפת (ליאונרדו דה-וינצ'י, 1505)</a:t>
            </a:r>
          </a:p>
        </p:txBody>
      </p:sp>
      <p:sp>
        <p:nvSpPr>
          <p:cNvPr id="12" name="Rectangle 11"/>
          <p:cNvSpPr/>
          <p:nvPr/>
        </p:nvSpPr>
        <p:spPr>
          <a:xfrm>
            <a:off x="2807987" y="1639211"/>
            <a:ext cx="2568332" cy="400110"/>
          </a:xfrm>
          <a:prstGeom prst="rect">
            <a:avLst/>
          </a:prstGeom>
        </p:spPr>
        <p:txBody>
          <a:bodyPr wrap="none">
            <a:spAutoFit/>
          </a:bodyPr>
          <a:lstStyle/>
          <a:p>
            <a:r>
              <a:rPr lang="he-IL" sz="2000" dirty="0">
                <a:latin typeface="Segoe UI Semilight" panose="020B0402040204020203" pitchFamily="34" charset="0"/>
                <a:ea typeface="+mj-ea"/>
                <a:cs typeface="Segoe UI Semilight" panose="020B0402040204020203" pitchFamily="34" charset="0"/>
              </a:rPr>
              <a:t>מקור ההשראה: עטלף</a:t>
            </a:r>
          </a:p>
        </p:txBody>
      </p:sp>
      <p:grpSp>
        <p:nvGrpSpPr>
          <p:cNvPr id="10" name="Group 27">
            <a:extLst>
              <a:ext uri="{FF2B5EF4-FFF2-40B4-BE49-F238E27FC236}">
                <a16:creationId xmlns:a16="http://schemas.microsoft.com/office/drawing/2014/main" id="{F648AB99-8ECA-4446-A1C5-80288696C68B}"/>
              </a:ext>
            </a:extLst>
          </p:cNvPr>
          <p:cNvGrpSpPr/>
          <p:nvPr/>
        </p:nvGrpSpPr>
        <p:grpSpPr>
          <a:xfrm rot="8287351">
            <a:off x="-1428002" y="5115766"/>
            <a:ext cx="3195999" cy="4058275"/>
            <a:chOff x="0" y="0"/>
            <a:chExt cx="1223450" cy="1553535"/>
          </a:xfrm>
        </p:grpSpPr>
        <p:sp>
          <p:nvSpPr>
            <p:cNvPr id="13" name="Freeform 28">
              <a:extLst>
                <a:ext uri="{FF2B5EF4-FFF2-40B4-BE49-F238E27FC236}">
                  <a16:creationId xmlns:a16="http://schemas.microsoft.com/office/drawing/2014/main" id="{71859405-3B34-4BFA-98AD-09A86B4BC5F1}"/>
                </a:ext>
              </a:extLst>
            </p:cNvPr>
            <p:cNvSpPr/>
            <p:nvPr/>
          </p:nvSpPr>
          <p:spPr>
            <a:xfrm>
              <a:off x="0" y="0"/>
              <a:ext cx="1223450" cy="1553535"/>
            </a:xfrm>
            <a:custGeom>
              <a:avLst/>
              <a:gdLst/>
              <a:ahLst/>
              <a:cxnLst/>
              <a:rect l="l" t="t" r="r" b="b"/>
              <a:pathLst>
                <a:path w="1223450" h="1553535">
                  <a:moveTo>
                    <a:pt x="0" y="0"/>
                  </a:moveTo>
                  <a:lnTo>
                    <a:pt x="1223450" y="0"/>
                  </a:lnTo>
                  <a:lnTo>
                    <a:pt x="1223450" y="1553535"/>
                  </a:lnTo>
                  <a:lnTo>
                    <a:pt x="0" y="1553535"/>
                  </a:lnTo>
                  <a:close/>
                </a:path>
              </a:pathLst>
            </a:custGeom>
            <a:gradFill rotWithShape="1">
              <a:gsLst>
                <a:gs pos="0">
                  <a:srgbClr val="FFFFFF">
                    <a:alpha val="100000"/>
                  </a:srgbClr>
                </a:gs>
                <a:gs pos="50000">
                  <a:srgbClr val="FFFFFF">
                    <a:alpha val="71000"/>
                  </a:srgbClr>
                </a:gs>
                <a:gs pos="100000">
                  <a:srgbClr val="0B51AE">
                    <a:alpha val="0"/>
                  </a:srgbClr>
                </a:gs>
              </a:gsLst>
              <a:lin ang="5400000"/>
            </a:gradFill>
          </p:spPr>
          <p:txBody>
            <a:bodyPr/>
            <a:lstStyle/>
            <a:p>
              <a:endParaRPr lang="en-IL"/>
            </a:p>
          </p:txBody>
        </p:sp>
        <p:sp>
          <p:nvSpPr>
            <p:cNvPr id="14" name="TextBox 29">
              <a:extLst>
                <a:ext uri="{FF2B5EF4-FFF2-40B4-BE49-F238E27FC236}">
                  <a16:creationId xmlns:a16="http://schemas.microsoft.com/office/drawing/2014/main" id="{5740824F-E900-4098-8C12-5596C571083A}"/>
                </a:ext>
              </a:extLst>
            </p:cNvPr>
            <p:cNvSpPr txBox="1"/>
            <p:nvPr/>
          </p:nvSpPr>
          <p:spPr>
            <a:xfrm>
              <a:off x="0" y="-38100"/>
              <a:ext cx="1223450" cy="1591635"/>
            </a:xfrm>
            <a:prstGeom prst="rect">
              <a:avLst/>
            </a:prstGeom>
          </p:spPr>
          <p:txBody>
            <a:bodyPr lIns="50800" tIns="50800" rIns="50800" bIns="50800" rtlCol="0" anchor="ctr"/>
            <a:lstStyle/>
            <a:p>
              <a:pPr algn="ctr">
                <a:lnSpc>
                  <a:spcPts val="2659"/>
                </a:lnSpc>
              </a:pPr>
              <a:endParaRPr/>
            </a:p>
          </p:txBody>
        </p:sp>
      </p:grpSp>
      <p:sp>
        <p:nvSpPr>
          <p:cNvPr id="15" name="Freeform 22">
            <a:extLst>
              <a:ext uri="{FF2B5EF4-FFF2-40B4-BE49-F238E27FC236}">
                <a16:creationId xmlns:a16="http://schemas.microsoft.com/office/drawing/2014/main" id="{A2FFA486-918B-419E-A5B1-7D86A9E58426}"/>
              </a:ext>
            </a:extLst>
          </p:cNvPr>
          <p:cNvSpPr/>
          <p:nvPr/>
        </p:nvSpPr>
        <p:spPr>
          <a:xfrm>
            <a:off x="169998" y="109633"/>
            <a:ext cx="510987" cy="510987"/>
          </a:xfrm>
          <a:custGeom>
            <a:avLst/>
            <a:gdLst/>
            <a:ahLst/>
            <a:cxnLst/>
            <a:rect l="l" t="t" r="r" b="b"/>
            <a:pathLst>
              <a:path w="742704" h="742704">
                <a:moveTo>
                  <a:pt x="0" y="0"/>
                </a:moveTo>
                <a:lnTo>
                  <a:pt x="742704" y="0"/>
                </a:lnTo>
                <a:lnTo>
                  <a:pt x="742704" y="742704"/>
                </a:lnTo>
                <a:lnTo>
                  <a:pt x="0" y="742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L"/>
          </a:p>
        </p:txBody>
      </p:sp>
      <p:sp>
        <p:nvSpPr>
          <p:cNvPr id="17" name="Freeform 2">
            <a:extLst>
              <a:ext uri="{FF2B5EF4-FFF2-40B4-BE49-F238E27FC236}">
                <a16:creationId xmlns:a16="http://schemas.microsoft.com/office/drawing/2014/main" id="{12A43D37-7CD5-4A84-8764-58A3529A2E9E}"/>
              </a:ext>
            </a:extLst>
          </p:cNvPr>
          <p:cNvSpPr/>
          <p:nvPr/>
        </p:nvSpPr>
        <p:spPr>
          <a:xfrm rot="2486411">
            <a:off x="-2817361" y="5934577"/>
            <a:ext cx="15613996" cy="4079156"/>
          </a:xfrm>
          <a:custGeom>
            <a:avLst/>
            <a:gdLst/>
            <a:ahLst/>
            <a:cxnLst/>
            <a:rect l="l" t="t" r="r" b="b"/>
            <a:pathLst>
              <a:path w="15613996" h="4079156">
                <a:moveTo>
                  <a:pt x="0" y="0"/>
                </a:moveTo>
                <a:lnTo>
                  <a:pt x="15613996" y="0"/>
                </a:lnTo>
                <a:lnTo>
                  <a:pt x="15613996" y="4079157"/>
                </a:lnTo>
                <a:lnTo>
                  <a:pt x="0" y="4079157"/>
                </a:lnTo>
                <a:lnTo>
                  <a:pt x="0" y="0"/>
                </a:lnTo>
                <a:close/>
              </a:path>
            </a:pathLst>
          </a:custGeom>
          <a:blipFill>
            <a:blip r:embed="rId8">
              <a:alphaModFix amt="4000"/>
              <a:extLst>
                <a:ext uri="{96DAC541-7B7A-43D3-8B79-37D633B846F1}">
                  <asvg:svgBlip xmlns:asvg="http://schemas.microsoft.com/office/drawing/2016/SVG/main" r:embed="rId9"/>
                </a:ext>
              </a:extLst>
            </a:blip>
            <a:stretch>
              <a:fillRect/>
            </a:stretch>
          </a:blipFill>
        </p:spPr>
        <p:txBody>
          <a:bodyPr/>
          <a:lstStyle/>
          <a:p>
            <a:endParaRPr lang="en-IL"/>
          </a:p>
        </p:txBody>
      </p:sp>
      <p:grpSp>
        <p:nvGrpSpPr>
          <p:cNvPr id="18" name="Group 8">
            <a:extLst>
              <a:ext uri="{FF2B5EF4-FFF2-40B4-BE49-F238E27FC236}">
                <a16:creationId xmlns:a16="http://schemas.microsoft.com/office/drawing/2014/main" id="{980BEE05-0C95-47DD-B148-ECD3FF5331BD}"/>
              </a:ext>
            </a:extLst>
          </p:cNvPr>
          <p:cNvGrpSpPr/>
          <p:nvPr/>
        </p:nvGrpSpPr>
        <p:grpSpPr>
          <a:xfrm rot="-10800000">
            <a:off x="9908046" y="1969809"/>
            <a:ext cx="983461" cy="983461"/>
            <a:chOff x="0" y="0"/>
            <a:chExt cx="812800" cy="812800"/>
          </a:xfrm>
        </p:grpSpPr>
        <p:sp>
          <p:nvSpPr>
            <p:cNvPr id="19" name="Freeform 9">
              <a:extLst>
                <a:ext uri="{FF2B5EF4-FFF2-40B4-BE49-F238E27FC236}">
                  <a16:creationId xmlns:a16="http://schemas.microsoft.com/office/drawing/2014/main" id="{793021BD-75E6-44CF-B8EA-80783519673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78C8"/>
            </a:solidFill>
          </p:spPr>
          <p:txBody>
            <a:bodyPr/>
            <a:lstStyle/>
            <a:p>
              <a:endParaRPr lang="en-IL"/>
            </a:p>
          </p:txBody>
        </p:sp>
        <p:sp>
          <p:nvSpPr>
            <p:cNvPr id="20" name="TextBox 10">
              <a:extLst>
                <a:ext uri="{FF2B5EF4-FFF2-40B4-BE49-F238E27FC236}">
                  <a16:creationId xmlns:a16="http://schemas.microsoft.com/office/drawing/2014/main" id="{C42FB6D9-86DC-499B-A110-370AFB24A747}"/>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1" name="Freeform 15">
            <a:extLst>
              <a:ext uri="{FF2B5EF4-FFF2-40B4-BE49-F238E27FC236}">
                <a16:creationId xmlns:a16="http://schemas.microsoft.com/office/drawing/2014/main" id="{FC6DBE85-9236-416D-B113-517FAB2059FE}"/>
              </a:ext>
            </a:extLst>
          </p:cNvPr>
          <p:cNvSpPr/>
          <p:nvPr/>
        </p:nvSpPr>
        <p:spPr>
          <a:xfrm>
            <a:off x="10088454" y="2087341"/>
            <a:ext cx="692095" cy="685174"/>
          </a:xfrm>
          <a:custGeom>
            <a:avLst/>
            <a:gdLst/>
            <a:ahLst/>
            <a:cxnLst/>
            <a:rect l="l" t="t" r="r" b="b"/>
            <a:pathLst>
              <a:path w="659470" h="652875">
                <a:moveTo>
                  <a:pt x="0" y="0"/>
                </a:moveTo>
                <a:lnTo>
                  <a:pt x="659470" y="0"/>
                </a:lnTo>
                <a:lnTo>
                  <a:pt x="659470" y="652876"/>
                </a:lnTo>
                <a:lnTo>
                  <a:pt x="0" y="6528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L"/>
          </a:p>
        </p:txBody>
      </p:sp>
      <p:grpSp>
        <p:nvGrpSpPr>
          <p:cNvPr id="22" name="Group 22">
            <a:extLst>
              <a:ext uri="{FF2B5EF4-FFF2-40B4-BE49-F238E27FC236}">
                <a16:creationId xmlns:a16="http://schemas.microsoft.com/office/drawing/2014/main" id="{53CA3D37-04C7-4DB4-A65C-85BBE3A19DE4}"/>
              </a:ext>
            </a:extLst>
          </p:cNvPr>
          <p:cNvGrpSpPr/>
          <p:nvPr/>
        </p:nvGrpSpPr>
        <p:grpSpPr>
          <a:xfrm>
            <a:off x="4535081" y="5003448"/>
            <a:ext cx="1019050" cy="1214885"/>
            <a:chOff x="0" y="0"/>
            <a:chExt cx="571918" cy="681826"/>
          </a:xfrm>
        </p:grpSpPr>
        <p:sp>
          <p:nvSpPr>
            <p:cNvPr id="23" name="Freeform 23">
              <a:extLst>
                <a:ext uri="{FF2B5EF4-FFF2-40B4-BE49-F238E27FC236}">
                  <a16:creationId xmlns:a16="http://schemas.microsoft.com/office/drawing/2014/main" id="{D888D76F-412F-4C6B-9D0E-0BD86C674ECE}"/>
                </a:ext>
              </a:extLst>
            </p:cNvPr>
            <p:cNvSpPr/>
            <p:nvPr/>
          </p:nvSpPr>
          <p:spPr>
            <a:xfrm>
              <a:off x="0" y="0"/>
              <a:ext cx="571918" cy="681826"/>
            </a:xfrm>
            <a:custGeom>
              <a:avLst/>
              <a:gdLst/>
              <a:ahLst/>
              <a:cxnLst/>
              <a:rect l="l" t="t" r="r" b="b"/>
              <a:pathLst>
                <a:path w="571918" h="681826">
                  <a:moveTo>
                    <a:pt x="153305" y="0"/>
                  </a:moveTo>
                  <a:lnTo>
                    <a:pt x="418613" y="0"/>
                  </a:lnTo>
                  <a:cubicBezTo>
                    <a:pt x="459272" y="0"/>
                    <a:pt x="498266" y="16152"/>
                    <a:pt x="527016" y="44902"/>
                  </a:cubicBezTo>
                  <a:cubicBezTo>
                    <a:pt x="555766" y="73652"/>
                    <a:pt x="571918" y="112646"/>
                    <a:pt x="571918" y="153305"/>
                  </a:cubicBezTo>
                  <a:lnTo>
                    <a:pt x="571918" y="528521"/>
                  </a:lnTo>
                  <a:cubicBezTo>
                    <a:pt x="571918" y="569180"/>
                    <a:pt x="555766" y="608173"/>
                    <a:pt x="527016" y="636924"/>
                  </a:cubicBezTo>
                  <a:cubicBezTo>
                    <a:pt x="498266" y="665674"/>
                    <a:pt x="459272" y="681826"/>
                    <a:pt x="418613" y="681826"/>
                  </a:cubicBezTo>
                  <a:lnTo>
                    <a:pt x="153305" y="681826"/>
                  </a:lnTo>
                  <a:cubicBezTo>
                    <a:pt x="112646" y="681826"/>
                    <a:pt x="73652" y="665674"/>
                    <a:pt x="44902" y="636924"/>
                  </a:cubicBezTo>
                  <a:cubicBezTo>
                    <a:pt x="16152" y="608173"/>
                    <a:pt x="0" y="569180"/>
                    <a:pt x="0" y="528521"/>
                  </a:cubicBezTo>
                  <a:lnTo>
                    <a:pt x="0" y="153305"/>
                  </a:lnTo>
                  <a:cubicBezTo>
                    <a:pt x="0" y="112646"/>
                    <a:pt x="16152" y="73652"/>
                    <a:pt x="44902" y="44902"/>
                  </a:cubicBezTo>
                  <a:cubicBezTo>
                    <a:pt x="73652" y="16152"/>
                    <a:pt x="112646" y="0"/>
                    <a:pt x="153305" y="0"/>
                  </a:cubicBezTo>
                  <a:close/>
                </a:path>
              </a:pathLst>
            </a:custGeom>
            <a:solidFill>
              <a:srgbClr val="16599D"/>
            </a:solidFill>
          </p:spPr>
          <p:txBody>
            <a:bodyPr/>
            <a:lstStyle/>
            <a:p>
              <a:endParaRPr lang="en-IL"/>
            </a:p>
          </p:txBody>
        </p:sp>
        <p:sp>
          <p:nvSpPr>
            <p:cNvPr id="24" name="TextBox 24">
              <a:extLst>
                <a:ext uri="{FF2B5EF4-FFF2-40B4-BE49-F238E27FC236}">
                  <a16:creationId xmlns:a16="http://schemas.microsoft.com/office/drawing/2014/main" id="{521E4403-DA5F-40B3-BAEC-3F30DBE4F2D7}"/>
                </a:ext>
              </a:extLst>
            </p:cNvPr>
            <p:cNvSpPr txBox="1"/>
            <p:nvPr/>
          </p:nvSpPr>
          <p:spPr>
            <a:xfrm>
              <a:off x="0" y="-47625"/>
              <a:ext cx="571918" cy="729451"/>
            </a:xfrm>
            <a:prstGeom prst="rect">
              <a:avLst/>
            </a:prstGeom>
          </p:spPr>
          <p:txBody>
            <a:bodyPr lIns="50800" tIns="50800" rIns="50800" bIns="50800" rtlCol="0" anchor="ctr"/>
            <a:lstStyle/>
            <a:p>
              <a:pPr algn="ctr">
                <a:lnSpc>
                  <a:spcPts val="2659"/>
                </a:lnSpc>
              </a:pPr>
              <a:endParaRPr/>
            </a:p>
          </p:txBody>
        </p:sp>
      </p:grpSp>
      <p:sp>
        <p:nvSpPr>
          <p:cNvPr id="25" name="Freeform 25">
            <a:extLst>
              <a:ext uri="{FF2B5EF4-FFF2-40B4-BE49-F238E27FC236}">
                <a16:creationId xmlns:a16="http://schemas.microsoft.com/office/drawing/2014/main" id="{75CDA476-E5D3-4FF8-A79E-1FD5037DCA54}"/>
              </a:ext>
            </a:extLst>
          </p:cNvPr>
          <p:cNvSpPr/>
          <p:nvPr/>
        </p:nvSpPr>
        <p:spPr>
          <a:xfrm>
            <a:off x="4722677" y="5216255"/>
            <a:ext cx="707614" cy="776531"/>
          </a:xfrm>
          <a:custGeom>
            <a:avLst/>
            <a:gdLst/>
            <a:ahLst/>
            <a:cxnLst/>
            <a:rect l="l" t="t" r="r" b="b"/>
            <a:pathLst>
              <a:path w="1049071" h="1151244">
                <a:moveTo>
                  <a:pt x="0" y="0"/>
                </a:moveTo>
                <a:lnTo>
                  <a:pt x="1049071" y="0"/>
                </a:lnTo>
                <a:lnTo>
                  <a:pt x="1049071" y="1151244"/>
                </a:lnTo>
                <a:lnTo>
                  <a:pt x="0" y="115124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IL"/>
          </a:p>
        </p:txBody>
      </p:sp>
      <p:sp>
        <p:nvSpPr>
          <p:cNvPr id="6" name="Slide Number Placeholder 5">
            <a:extLst>
              <a:ext uri="{FF2B5EF4-FFF2-40B4-BE49-F238E27FC236}">
                <a16:creationId xmlns:a16="http://schemas.microsoft.com/office/drawing/2014/main" id="{9C0299CC-8A09-4F9A-9F29-BADA5C4BD5E9}"/>
              </a:ext>
            </a:extLst>
          </p:cNvPr>
          <p:cNvSpPr>
            <a:spLocks noGrp="1"/>
          </p:cNvSpPr>
          <p:nvPr>
            <p:ph type="sldNum" sz="quarter" idx="12"/>
          </p:nvPr>
        </p:nvSpPr>
        <p:spPr/>
        <p:txBody>
          <a:bodyPr/>
          <a:lstStyle/>
          <a:p>
            <a:fld id="{031B56D8-AA3C-4AB4-B32B-055D4EBFAE03}" type="slidenum">
              <a:rPr lang="he-IL" smtClean="0"/>
              <a:t>6</a:t>
            </a:fld>
            <a:endParaRPr lang="he-IL"/>
          </a:p>
        </p:txBody>
      </p:sp>
    </p:spTree>
    <p:extLst>
      <p:ext uri="{BB962C8B-B14F-4D97-AF65-F5344CB8AC3E}">
        <p14:creationId xmlns:p14="http://schemas.microsoft.com/office/powerpoint/2010/main" val="1047549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35">
            <a:extLst>
              <a:ext uri="{FF2B5EF4-FFF2-40B4-BE49-F238E27FC236}">
                <a16:creationId xmlns:a16="http://schemas.microsoft.com/office/drawing/2014/main" id="{B21EB108-00FB-4EE6-A342-839BEA34C06F}"/>
              </a:ext>
            </a:extLst>
          </p:cNvPr>
          <p:cNvSpPr/>
          <p:nvPr/>
        </p:nvSpPr>
        <p:spPr>
          <a:xfrm>
            <a:off x="9460694" y="1152319"/>
            <a:ext cx="1785961" cy="1783728"/>
          </a:xfrm>
          <a:custGeom>
            <a:avLst/>
            <a:gdLst/>
            <a:ahLst/>
            <a:cxnLst/>
            <a:rect l="l" t="t" r="r" b="b"/>
            <a:pathLst>
              <a:path w="2595839" h="2592594">
                <a:moveTo>
                  <a:pt x="0" y="0"/>
                </a:moveTo>
                <a:lnTo>
                  <a:pt x="2595839" y="0"/>
                </a:lnTo>
                <a:lnTo>
                  <a:pt x="2595839" y="2592594"/>
                </a:lnTo>
                <a:lnTo>
                  <a:pt x="0" y="2592594"/>
                </a:lnTo>
                <a:lnTo>
                  <a:pt x="0" y="0"/>
                </a:lnTo>
                <a:close/>
              </a:path>
            </a:pathLst>
          </a:custGeom>
          <a:blipFill>
            <a:blip r:embed="rId3"/>
            <a:stretch>
              <a:fillRect/>
            </a:stretch>
          </a:blipFill>
        </p:spPr>
        <p:txBody>
          <a:bodyPr/>
          <a:lstStyle/>
          <a:p>
            <a:endParaRPr lang="en-IL"/>
          </a:p>
        </p:txBody>
      </p:sp>
      <p:sp>
        <p:nvSpPr>
          <p:cNvPr id="2" name="Title 1"/>
          <p:cNvSpPr>
            <a:spLocks noGrp="1"/>
          </p:cNvSpPr>
          <p:nvPr>
            <p:ph type="title"/>
          </p:nvPr>
        </p:nvSpPr>
        <p:spPr>
          <a:xfrm>
            <a:off x="1838325" y="365127"/>
            <a:ext cx="8515350" cy="1325563"/>
          </a:xfrm>
        </p:spPr>
        <p:txBody>
          <a:bodyPr>
            <a:normAutofit/>
          </a:bodyPr>
          <a:lstStyle/>
          <a:p>
            <a:r>
              <a:rPr lang="he-IL" sz="4300" b="1" dirty="0">
                <a:latin typeface="Simpler Black" panose="00000A00000000000000" pitchFamily="50" charset="-79"/>
                <a:cs typeface="Simpler Black" panose="00000A00000000000000" pitchFamily="50" charset="-79"/>
              </a:rPr>
              <a:t>השראה מהטבע לאורך ההיסטוריה</a:t>
            </a:r>
          </a:p>
        </p:txBody>
      </p:sp>
      <p:sp>
        <p:nvSpPr>
          <p:cNvPr id="4" name="Text Placeholder 3"/>
          <p:cNvSpPr>
            <a:spLocks noGrp="1"/>
          </p:cNvSpPr>
          <p:nvPr>
            <p:ph type="body" sz="quarter" idx="13"/>
          </p:nvPr>
        </p:nvSpPr>
        <p:spPr>
          <a:xfrm>
            <a:off x="2059649" y="10138096"/>
            <a:ext cx="1995996" cy="314096"/>
          </a:xfrm>
        </p:spPr>
        <p:txBody>
          <a:bodyPr>
            <a:normAutofit fontScale="85000" lnSpcReduction="10000"/>
          </a:bodyPr>
          <a:lstStyle/>
          <a:p>
            <a:r>
              <a:rPr lang="he-IL" dirty="0"/>
              <a:t>צילום מימין: אורן פלס</a:t>
            </a:r>
          </a:p>
        </p:txBody>
      </p:sp>
      <p:pic>
        <p:nvPicPr>
          <p:cNvPr id="4098" name="Picture 2" descr="Arctium lappa. מקור: BioImage"/>
          <p:cNvPicPr>
            <a:picLocks noChangeAspect="1" noChangeArrowheads="1"/>
          </p:cNvPicPr>
          <p:nvPr/>
        </p:nvPicPr>
        <p:blipFill rotWithShape="1">
          <a:blip r:embed="rId4">
            <a:extLst>
              <a:ext uri="{28A0092B-C50C-407E-A947-70E740481C1C}">
                <a14:useLocalDpi xmlns:a14="http://schemas.microsoft.com/office/drawing/2010/main" val="0"/>
              </a:ext>
            </a:extLst>
          </a:blip>
          <a:srcRect l="-339" r="7312"/>
          <a:stretch/>
        </p:blipFill>
        <p:spPr bwMode="auto">
          <a:xfrm>
            <a:off x="661080" y="2075516"/>
            <a:ext cx="4793134" cy="3905558"/>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0"/>
          <p:cNvSpPr txBox="1">
            <a:spLocks/>
          </p:cNvSpPr>
          <p:nvPr/>
        </p:nvSpPr>
        <p:spPr>
          <a:xfrm>
            <a:off x="5800525" y="6183337"/>
            <a:ext cx="4807260" cy="365125"/>
          </a:xfrm>
          <a:prstGeom prst="rect">
            <a:avLst/>
          </a:prstGeom>
        </p:spPr>
        <p:txBody>
          <a:bodyPr vert="horz" lIns="91440" tIns="45720" rIns="91440" bIns="45720" rtlCol="0">
            <a:noAutofit/>
          </a:bodyPr>
          <a:lstStyle>
            <a:lvl1pPr marL="0" indent="0" algn="r" defTabSz="914400" rtl="1" eaLnBrk="1" latinLnBrk="0" hangingPunct="1">
              <a:lnSpc>
                <a:spcPct val="90000"/>
              </a:lnSpc>
              <a:spcBef>
                <a:spcPts val="1000"/>
              </a:spcBef>
              <a:buFont typeface="Arial" panose="020B0604020202020204" pitchFamily="34" charset="0"/>
              <a:buNone/>
              <a:defRPr sz="2000" kern="1200">
                <a:solidFill>
                  <a:schemeClr val="tx1"/>
                </a:solidFill>
                <a:latin typeface="Segoe UI Semilight" panose="020B0402040204020203" pitchFamily="34" charset="0"/>
                <a:ea typeface="+mn-ea"/>
                <a:cs typeface="Segoe UI Semilight" panose="020B0402040204020203" pitchFamily="34" charset="0"/>
              </a:defRPr>
            </a:lvl1pPr>
            <a:lvl2pPr marL="457200" indent="0" algn="r" defTabSz="914400" rtl="1" eaLnBrk="1" latinLnBrk="0" hangingPunct="1">
              <a:lnSpc>
                <a:spcPct val="90000"/>
              </a:lnSpc>
              <a:spcBef>
                <a:spcPts val="500"/>
              </a:spcBef>
              <a:buFont typeface="Arial" panose="020B0604020202020204" pitchFamily="34" charset="0"/>
              <a:buNone/>
              <a:defRPr sz="1800" kern="1200">
                <a:solidFill>
                  <a:schemeClr val="tx1"/>
                </a:solidFill>
                <a:latin typeface="Segoe UI Semilight" panose="020B0402040204020203" pitchFamily="34" charset="0"/>
                <a:ea typeface="+mn-ea"/>
                <a:cs typeface="Segoe UI Semilight" panose="020B0402040204020203" pitchFamily="34" charset="0"/>
              </a:defRPr>
            </a:lvl2pPr>
            <a:lvl3pPr marL="914400" indent="0" algn="r" defTabSz="914400" rtl="1" eaLnBrk="1" latinLnBrk="0" hangingPunct="1">
              <a:lnSpc>
                <a:spcPct val="90000"/>
              </a:lnSpc>
              <a:spcBef>
                <a:spcPts val="500"/>
              </a:spcBef>
              <a:buFont typeface="Arial" panose="020B0604020202020204" pitchFamily="34" charset="0"/>
              <a:buNone/>
              <a:defRPr sz="1600" kern="1200">
                <a:solidFill>
                  <a:schemeClr val="tx1"/>
                </a:solidFill>
                <a:latin typeface="Segoe UI Semilight" panose="020B0402040204020203" pitchFamily="34" charset="0"/>
                <a:ea typeface="+mn-ea"/>
                <a:cs typeface="Segoe UI Semilight" panose="020B0402040204020203" pitchFamily="34" charset="0"/>
              </a:defRPr>
            </a:lvl3pPr>
            <a:lvl4pPr marL="1371600" indent="0" algn="r" defTabSz="914400" rtl="1" eaLnBrk="1" latinLnBrk="0" hangingPunct="1">
              <a:lnSpc>
                <a:spcPct val="90000"/>
              </a:lnSpc>
              <a:spcBef>
                <a:spcPts val="500"/>
              </a:spcBef>
              <a:buFont typeface="Arial" panose="020B0604020202020204" pitchFamily="34" charset="0"/>
              <a:buNone/>
              <a:defRPr sz="1400" kern="1200">
                <a:solidFill>
                  <a:schemeClr val="tx1"/>
                </a:solidFill>
                <a:latin typeface="Segoe UI Semilight" panose="020B0402040204020203" pitchFamily="34" charset="0"/>
                <a:ea typeface="+mn-ea"/>
                <a:cs typeface="Segoe UI Semilight" panose="020B0402040204020203" pitchFamily="34" charset="0"/>
              </a:defRPr>
            </a:lvl4pPr>
            <a:lvl5pPr marL="1828800" indent="0" algn="r" defTabSz="914400" rtl="1" eaLnBrk="1" latinLnBrk="0" hangingPunct="1">
              <a:lnSpc>
                <a:spcPct val="90000"/>
              </a:lnSpc>
              <a:spcBef>
                <a:spcPts val="500"/>
              </a:spcBef>
              <a:buFont typeface="Arial" panose="020B0604020202020204" pitchFamily="34" charset="0"/>
              <a:buNone/>
              <a:defRPr sz="140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he-IL" sz="1400" dirty="0">
                <a:solidFill>
                  <a:schemeClr val="bg1">
                    <a:lumMod val="50000"/>
                  </a:schemeClr>
                </a:solidFill>
              </a:rPr>
              <a:t>מימין:  </a:t>
            </a:r>
            <a:r>
              <a:rPr lang="en-US" sz="1400" dirty="0">
                <a:solidFill>
                  <a:schemeClr val="bg1">
                    <a:lumMod val="50000"/>
                  </a:schemeClr>
                </a:solidFill>
              </a:rPr>
              <a:t>Flickr</a:t>
            </a:r>
            <a:r>
              <a:rPr lang="en-US" sz="1400" dirty="0">
                <a:solidFill>
                  <a:srgbClr val="0563C1"/>
                </a:solidFill>
              </a:rPr>
              <a:t>, </a:t>
            </a:r>
            <a:r>
              <a:rPr lang="en-US" sz="1400" dirty="0" err="1">
                <a:solidFill>
                  <a:schemeClr val="bg1">
                    <a:lumMod val="50000"/>
                  </a:schemeClr>
                </a:solidFill>
              </a:rPr>
              <a:t>davesneakers</a:t>
            </a:r>
            <a:endParaRPr lang="he-IL" sz="1400" dirty="0">
              <a:solidFill>
                <a:schemeClr val="bg1">
                  <a:lumMod val="50000"/>
                </a:schemeClr>
              </a:solidFill>
            </a:endParaRPr>
          </a:p>
          <a:p>
            <a:pPr>
              <a:lnSpc>
                <a:spcPct val="100000"/>
              </a:lnSpc>
            </a:pPr>
            <a:r>
              <a:rPr lang="he-IL" sz="1400" dirty="0">
                <a:solidFill>
                  <a:schemeClr val="bg1">
                    <a:lumMod val="50000"/>
                  </a:schemeClr>
                </a:solidFill>
              </a:rPr>
              <a:t>משמאל: </a:t>
            </a:r>
            <a:r>
              <a:rPr lang="en-US" sz="1400" dirty="0" err="1">
                <a:solidFill>
                  <a:schemeClr val="bg1">
                    <a:lumMod val="50000"/>
                  </a:schemeClr>
                </a:solidFill>
                <a:hlinkClick r:id="rId5">
                  <a:extLst>
                    <a:ext uri="{A12FA001-AC4F-418D-AE19-62706E023703}">
                      <ahyp:hlinkClr xmlns:ahyp="http://schemas.microsoft.com/office/drawing/2018/hyperlinkcolor" val="tx"/>
                    </a:ext>
                  </a:extLst>
                </a:hlinkClick>
              </a:rPr>
              <a:t>BioImage</a:t>
            </a:r>
            <a:endParaRPr lang="en-US" sz="1400" dirty="0">
              <a:solidFill>
                <a:schemeClr val="bg1">
                  <a:lumMod val="50000"/>
                </a:schemeClr>
              </a:solidFill>
            </a:endParaRPr>
          </a:p>
        </p:txBody>
      </p:sp>
      <p:sp>
        <p:nvSpPr>
          <p:cNvPr id="3" name="Rectangle 2"/>
          <p:cNvSpPr/>
          <p:nvPr/>
        </p:nvSpPr>
        <p:spPr>
          <a:xfrm>
            <a:off x="6191298" y="1644073"/>
            <a:ext cx="4451860" cy="400110"/>
          </a:xfrm>
          <a:prstGeom prst="rect">
            <a:avLst/>
          </a:prstGeom>
        </p:spPr>
        <p:txBody>
          <a:bodyPr wrap="none">
            <a:spAutoFit/>
          </a:bodyPr>
          <a:lstStyle/>
          <a:p>
            <a:r>
              <a:rPr lang="he-IL" sz="2000" dirty="0">
                <a:latin typeface="Segoe UI Semilight" panose="020B0402040204020203" pitchFamily="34" charset="0"/>
                <a:ea typeface="+mj-ea"/>
                <a:cs typeface="Segoe UI Semilight" panose="020B0402040204020203" pitchFamily="34" charset="0"/>
              </a:rPr>
              <a:t>המצאה: סקוץ' (ג'ורג' דה </a:t>
            </a:r>
            <a:r>
              <a:rPr lang="he-IL" sz="2000" dirty="0" err="1">
                <a:latin typeface="Segoe UI Semilight" panose="020B0402040204020203" pitchFamily="34" charset="0"/>
                <a:ea typeface="+mj-ea"/>
                <a:cs typeface="Segoe UI Semilight" panose="020B0402040204020203" pitchFamily="34" charset="0"/>
              </a:rPr>
              <a:t>מסטרל</a:t>
            </a:r>
            <a:r>
              <a:rPr lang="he-IL" sz="2000" dirty="0">
                <a:latin typeface="Segoe UI Semilight" panose="020B0402040204020203" pitchFamily="34" charset="0"/>
                <a:ea typeface="+mj-ea"/>
                <a:cs typeface="Segoe UI Semilight" panose="020B0402040204020203" pitchFamily="34" charset="0"/>
              </a:rPr>
              <a:t>, 1948)</a:t>
            </a:r>
          </a:p>
        </p:txBody>
      </p:sp>
      <p:sp>
        <p:nvSpPr>
          <p:cNvPr id="12" name="Rectangle 11"/>
          <p:cNvSpPr/>
          <p:nvPr/>
        </p:nvSpPr>
        <p:spPr>
          <a:xfrm>
            <a:off x="2235063" y="1595038"/>
            <a:ext cx="3219151" cy="400110"/>
          </a:xfrm>
          <a:prstGeom prst="rect">
            <a:avLst/>
          </a:prstGeom>
        </p:spPr>
        <p:txBody>
          <a:bodyPr wrap="none">
            <a:spAutoFit/>
          </a:bodyPr>
          <a:lstStyle/>
          <a:p>
            <a:r>
              <a:rPr lang="he-IL" sz="2000" dirty="0">
                <a:latin typeface="Segoe UI Semilight" panose="020B0402040204020203" pitchFamily="34" charset="0"/>
                <a:ea typeface="+mj-ea"/>
                <a:cs typeface="Segoe UI Semilight" panose="020B0402040204020203" pitchFamily="34" charset="0"/>
              </a:rPr>
              <a:t>מקור ההשראה: לפה קוצנית</a:t>
            </a:r>
          </a:p>
        </p:txBody>
      </p:sp>
      <p:pic>
        <p:nvPicPr>
          <p:cNvPr id="4100" name="Picture 4" descr="מקור התמונה: Flickr, davesneakers"/>
          <p:cNvPicPr>
            <a:picLocks noChangeAspect="1" noChangeArrowheads="1"/>
          </p:cNvPicPr>
          <p:nvPr/>
        </p:nvPicPr>
        <p:blipFill rotWithShape="1">
          <a:blip r:embed="rId6">
            <a:extLst>
              <a:ext uri="{28A0092B-C50C-407E-A947-70E740481C1C}">
                <a14:useLocalDpi xmlns:a14="http://schemas.microsoft.com/office/drawing/2010/main" val="0"/>
              </a:ext>
            </a:extLst>
          </a:blip>
          <a:srcRect l="12428"/>
          <a:stretch/>
        </p:blipFill>
        <p:spPr bwMode="auto">
          <a:xfrm>
            <a:off x="5909687" y="2075516"/>
            <a:ext cx="4588937" cy="3905558"/>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35">
            <a:extLst>
              <a:ext uri="{FF2B5EF4-FFF2-40B4-BE49-F238E27FC236}">
                <a16:creationId xmlns:a16="http://schemas.microsoft.com/office/drawing/2014/main" id="{7E709B74-9205-4E43-BFB6-1B66425785CD}"/>
              </a:ext>
            </a:extLst>
          </p:cNvPr>
          <p:cNvSpPr/>
          <p:nvPr/>
        </p:nvSpPr>
        <p:spPr>
          <a:xfrm>
            <a:off x="-86951" y="5131843"/>
            <a:ext cx="1785961" cy="1783728"/>
          </a:xfrm>
          <a:custGeom>
            <a:avLst/>
            <a:gdLst/>
            <a:ahLst/>
            <a:cxnLst/>
            <a:rect l="l" t="t" r="r" b="b"/>
            <a:pathLst>
              <a:path w="2595839" h="2592594">
                <a:moveTo>
                  <a:pt x="0" y="0"/>
                </a:moveTo>
                <a:lnTo>
                  <a:pt x="2595839" y="0"/>
                </a:lnTo>
                <a:lnTo>
                  <a:pt x="2595839" y="2592594"/>
                </a:lnTo>
                <a:lnTo>
                  <a:pt x="0" y="2592594"/>
                </a:lnTo>
                <a:lnTo>
                  <a:pt x="0" y="0"/>
                </a:lnTo>
                <a:close/>
              </a:path>
            </a:pathLst>
          </a:custGeom>
          <a:blipFill>
            <a:blip r:embed="rId3"/>
            <a:stretch>
              <a:fillRect/>
            </a:stretch>
          </a:blipFill>
        </p:spPr>
        <p:txBody>
          <a:bodyPr/>
          <a:lstStyle/>
          <a:p>
            <a:endParaRPr lang="en-IL"/>
          </a:p>
        </p:txBody>
      </p:sp>
      <p:grpSp>
        <p:nvGrpSpPr>
          <p:cNvPr id="13" name="Group 8">
            <a:extLst>
              <a:ext uri="{FF2B5EF4-FFF2-40B4-BE49-F238E27FC236}">
                <a16:creationId xmlns:a16="http://schemas.microsoft.com/office/drawing/2014/main" id="{951EAEC0-0A52-4141-825D-D4C4CA9DBDE3}"/>
              </a:ext>
            </a:extLst>
          </p:cNvPr>
          <p:cNvGrpSpPr/>
          <p:nvPr/>
        </p:nvGrpSpPr>
        <p:grpSpPr>
          <a:xfrm rot="-10800000">
            <a:off x="9970636" y="2048235"/>
            <a:ext cx="983461" cy="983461"/>
            <a:chOff x="0" y="0"/>
            <a:chExt cx="812800" cy="812800"/>
          </a:xfrm>
        </p:grpSpPr>
        <p:sp>
          <p:nvSpPr>
            <p:cNvPr id="14" name="Freeform 9">
              <a:extLst>
                <a:ext uri="{FF2B5EF4-FFF2-40B4-BE49-F238E27FC236}">
                  <a16:creationId xmlns:a16="http://schemas.microsoft.com/office/drawing/2014/main" id="{05402893-3488-4FFD-A90A-5ECCD5B956E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78C8"/>
            </a:solidFill>
          </p:spPr>
          <p:txBody>
            <a:bodyPr/>
            <a:lstStyle/>
            <a:p>
              <a:endParaRPr lang="en-IL"/>
            </a:p>
          </p:txBody>
        </p:sp>
        <p:sp>
          <p:nvSpPr>
            <p:cNvPr id="15" name="TextBox 10">
              <a:extLst>
                <a:ext uri="{FF2B5EF4-FFF2-40B4-BE49-F238E27FC236}">
                  <a16:creationId xmlns:a16="http://schemas.microsoft.com/office/drawing/2014/main" id="{AA27CA1A-B7F0-460A-89A7-AB8CF0B1631E}"/>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6" name="Freeform 15">
            <a:extLst>
              <a:ext uri="{FF2B5EF4-FFF2-40B4-BE49-F238E27FC236}">
                <a16:creationId xmlns:a16="http://schemas.microsoft.com/office/drawing/2014/main" id="{FE9E6F8A-84F0-4CAC-9507-0ECADC851EF3}"/>
              </a:ext>
            </a:extLst>
          </p:cNvPr>
          <p:cNvSpPr/>
          <p:nvPr/>
        </p:nvSpPr>
        <p:spPr>
          <a:xfrm>
            <a:off x="10132274" y="2182444"/>
            <a:ext cx="692095" cy="685174"/>
          </a:xfrm>
          <a:custGeom>
            <a:avLst/>
            <a:gdLst/>
            <a:ahLst/>
            <a:cxnLst/>
            <a:rect l="l" t="t" r="r" b="b"/>
            <a:pathLst>
              <a:path w="659470" h="652875">
                <a:moveTo>
                  <a:pt x="0" y="0"/>
                </a:moveTo>
                <a:lnTo>
                  <a:pt x="659470" y="0"/>
                </a:lnTo>
                <a:lnTo>
                  <a:pt x="659470" y="652876"/>
                </a:lnTo>
                <a:lnTo>
                  <a:pt x="0" y="6528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L"/>
          </a:p>
        </p:txBody>
      </p:sp>
      <p:grpSp>
        <p:nvGrpSpPr>
          <p:cNvPr id="17" name="Group 22">
            <a:extLst>
              <a:ext uri="{FF2B5EF4-FFF2-40B4-BE49-F238E27FC236}">
                <a16:creationId xmlns:a16="http://schemas.microsoft.com/office/drawing/2014/main" id="{1ADCCB98-CAB4-4A93-8BF5-DCF3227F70D8}"/>
              </a:ext>
            </a:extLst>
          </p:cNvPr>
          <p:cNvGrpSpPr/>
          <p:nvPr/>
        </p:nvGrpSpPr>
        <p:grpSpPr>
          <a:xfrm>
            <a:off x="4546586" y="5225644"/>
            <a:ext cx="1019050" cy="1214885"/>
            <a:chOff x="0" y="0"/>
            <a:chExt cx="571918" cy="681826"/>
          </a:xfrm>
        </p:grpSpPr>
        <p:sp>
          <p:nvSpPr>
            <p:cNvPr id="18" name="Freeform 23">
              <a:extLst>
                <a:ext uri="{FF2B5EF4-FFF2-40B4-BE49-F238E27FC236}">
                  <a16:creationId xmlns:a16="http://schemas.microsoft.com/office/drawing/2014/main" id="{C70F80BA-A162-4BF5-B949-1BDEF30D771A}"/>
                </a:ext>
              </a:extLst>
            </p:cNvPr>
            <p:cNvSpPr/>
            <p:nvPr/>
          </p:nvSpPr>
          <p:spPr>
            <a:xfrm>
              <a:off x="0" y="0"/>
              <a:ext cx="571918" cy="681826"/>
            </a:xfrm>
            <a:custGeom>
              <a:avLst/>
              <a:gdLst/>
              <a:ahLst/>
              <a:cxnLst/>
              <a:rect l="l" t="t" r="r" b="b"/>
              <a:pathLst>
                <a:path w="571918" h="681826">
                  <a:moveTo>
                    <a:pt x="153305" y="0"/>
                  </a:moveTo>
                  <a:lnTo>
                    <a:pt x="418613" y="0"/>
                  </a:lnTo>
                  <a:cubicBezTo>
                    <a:pt x="459272" y="0"/>
                    <a:pt x="498266" y="16152"/>
                    <a:pt x="527016" y="44902"/>
                  </a:cubicBezTo>
                  <a:cubicBezTo>
                    <a:pt x="555766" y="73652"/>
                    <a:pt x="571918" y="112646"/>
                    <a:pt x="571918" y="153305"/>
                  </a:cubicBezTo>
                  <a:lnTo>
                    <a:pt x="571918" y="528521"/>
                  </a:lnTo>
                  <a:cubicBezTo>
                    <a:pt x="571918" y="569180"/>
                    <a:pt x="555766" y="608173"/>
                    <a:pt x="527016" y="636924"/>
                  </a:cubicBezTo>
                  <a:cubicBezTo>
                    <a:pt x="498266" y="665674"/>
                    <a:pt x="459272" y="681826"/>
                    <a:pt x="418613" y="681826"/>
                  </a:cubicBezTo>
                  <a:lnTo>
                    <a:pt x="153305" y="681826"/>
                  </a:lnTo>
                  <a:cubicBezTo>
                    <a:pt x="112646" y="681826"/>
                    <a:pt x="73652" y="665674"/>
                    <a:pt x="44902" y="636924"/>
                  </a:cubicBezTo>
                  <a:cubicBezTo>
                    <a:pt x="16152" y="608173"/>
                    <a:pt x="0" y="569180"/>
                    <a:pt x="0" y="528521"/>
                  </a:cubicBezTo>
                  <a:lnTo>
                    <a:pt x="0" y="153305"/>
                  </a:lnTo>
                  <a:cubicBezTo>
                    <a:pt x="0" y="112646"/>
                    <a:pt x="16152" y="73652"/>
                    <a:pt x="44902" y="44902"/>
                  </a:cubicBezTo>
                  <a:cubicBezTo>
                    <a:pt x="73652" y="16152"/>
                    <a:pt x="112646" y="0"/>
                    <a:pt x="153305" y="0"/>
                  </a:cubicBezTo>
                  <a:close/>
                </a:path>
              </a:pathLst>
            </a:custGeom>
            <a:solidFill>
              <a:srgbClr val="16599D"/>
            </a:solidFill>
          </p:spPr>
          <p:txBody>
            <a:bodyPr/>
            <a:lstStyle/>
            <a:p>
              <a:endParaRPr lang="en-IL"/>
            </a:p>
          </p:txBody>
        </p:sp>
        <p:sp>
          <p:nvSpPr>
            <p:cNvPr id="19" name="TextBox 24">
              <a:extLst>
                <a:ext uri="{FF2B5EF4-FFF2-40B4-BE49-F238E27FC236}">
                  <a16:creationId xmlns:a16="http://schemas.microsoft.com/office/drawing/2014/main" id="{67030825-3113-4BC5-90BD-C0197A3FCBED}"/>
                </a:ext>
              </a:extLst>
            </p:cNvPr>
            <p:cNvSpPr txBox="1"/>
            <p:nvPr/>
          </p:nvSpPr>
          <p:spPr>
            <a:xfrm>
              <a:off x="0" y="-47625"/>
              <a:ext cx="571918" cy="729451"/>
            </a:xfrm>
            <a:prstGeom prst="rect">
              <a:avLst/>
            </a:prstGeom>
          </p:spPr>
          <p:txBody>
            <a:bodyPr lIns="50800" tIns="50800" rIns="50800" bIns="50800" rtlCol="0" anchor="ctr"/>
            <a:lstStyle/>
            <a:p>
              <a:pPr algn="ctr">
                <a:lnSpc>
                  <a:spcPts val="2659"/>
                </a:lnSpc>
              </a:pPr>
              <a:endParaRPr/>
            </a:p>
          </p:txBody>
        </p:sp>
      </p:grpSp>
      <p:sp>
        <p:nvSpPr>
          <p:cNvPr id="20" name="Freeform 25">
            <a:extLst>
              <a:ext uri="{FF2B5EF4-FFF2-40B4-BE49-F238E27FC236}">
                <a16:creationId xmlns:a16="http://schemas.microsoft.com/office/drawing/2014/main" id="{17B2FD30-AC53-4CF9-BB53-315DC7CBEC1E}"/>
              </a:ext>
            </a:extLst>
          </p:cNvPr>
          <p:cNvSpPr/>
          <p:nvPr/>
        </p:nvSpPr>
        <p:spPr>
          <a:xfrm>
            <a:off x="4720461" y="5386381"/>
            <a:ext cx="707614" cy="776531"/>
          </a:xfrm>
          <a:custGeom>
            <a:avLst/>
            <a:gdLst/>
            <a:ahLst/>
            <a:cxnLst/>
            <a:rect l="l" t="t" r="r" b="b"/>
            <a:pathLst>
              <a:path w="1049071" h="1151244">
                <a:moveTo>
                  <a:pt x="0" y="0"/>
                </a:moveTo>
                <a:lnTo>
                  <a:pt x="1049071" y="0"/>
                </a:lnTo>
                <a:lnTo>
                  <a:pt x="1049071" y="1151244"/>
                </a:lnTo>
                <a:lnTo>
                  <a:pt x="0" y="11512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L"/>
          </a:p>
        </p:txBody>
      </p:sp>
      <p:sp>
        <p:nvSpPr>
          <p:cNvPr id="5" name="Slide Number Placeholder 4">
            <a:extLst>
              <a:ext uri="{FF2B5EF4-FFF2-40B4-BE49-F238E27FC236}">
                <a16:creationId xmlns:a16="http://schemas.microsoft.com/office/drawing/2014/main" id="{CBC0312C-BA01-46CD-8833-2396695A130E}"/>
              </a:ext>
            </a:extLst>
          </p:cNvPr>
          <p:cNvSpPr>
            <a:spLocks noGrp="1"/>
          </p:cNvSpPr>
          <p:nvPr>
            <p:ph type="sldNum" sz="quarter" idx="12"/>
          </p:nvPr>
        </p:nvSpPr>
        <p:spPr/>
        <p:txBody>
          <a:bodyPr/>
          <a:lstStyle/>
          <a:p>
            <a:fld id="{031B56D8-AA3C-4AB4-B32B-055D4EBFAE03}" type="slidenum">
              <a:rPr lang="he-IL" smtClean="0"/>
              <a:t>7</a:t>
            </a:fld>
            <a:endParaRPr lang="he-IL"/>
          </a:p>
        </p:txBody>
      </p:sp>
    </p:spTree>
    <p:extLst>
      <p:ext uri="{BB962C8B-B14F-4D97-AF65-F5344CB8AC3E}">
        <p14:creationId xmlns:p14="http://schemas.microsoft.com/office/powerpoint/2010/main" val="1658577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1">
            <a:extLst>
              <a:ext uri="{FF2B5EF4-FFF2-40B4-BE49-F238E27FC236}">
                <a16:creationId xmlns:a16="http://schemas.microsoft.com/office/drawing/2014/main" id="{61F31EE5-D1EF-40F2-B221-CDB9F32BDE08}"/>
              </a:ext>
            </a:extLst>
          </p:cNvPr>
          <p:cNvSpPr/>
          <p:nvPr/>
        </p:nvSpPr>
        <p:spPr>
          <a:xfrm rot="10800000">
            <a:off x="1567543" y="542498"/>
            <a:ext cx="9056914" cy="726845"/>
          </a:xfrm>
          <a:custGeom>
            <a:avLst/>
            <a:gdLst/>
            <a:ahLst/>
            <a:cxnLst/>
            <a:rect l="l" t="t" r="r" b="b"/>
            <a:pathLst>
              <a:path w="1418370" h="180642">
                <a:moveTo>
                  <a:pt x="90321" y="0"/>
                </a:moveTo>
                <a:lnTo>
                  <a:pt x="1328049" y="0"/>
                </a:lnTo>
                <a:cubicBezTo>
                  <a:pt x="1377932" y="0"/>
                  <a:pt x="1418370" y="40438"/>
                  <a:pt x="1418370" y="90321"/>
                </a:cubicBezTo>
                <a:lnTo>
                  <a:pt x="1418370" y="90321"/>
                </a:lnTo>
                <a:cubicBezTo>
                  <a:pt x="1418370" y="114276"/>
                  <a:pt x="1408854" y="137249"/>
                  <a:pt x="1391916" y="154188"/>
                </a:cubicBezTo>
                <a:cubicBezTo>
                  <a:pt x="1374977" y="171126"/>
                  <a:pt x="1352004" y="180642"/>
                  <a:pt x="1328049" y="180642"/>
                </a:cubicBezTo>
                <a:lnTo>
                  <a:pt x="90321" y="180642"/>
                </a:lnTo>
                <a:cubicBezTo>
                  <a:pt x="40438" y="180642"/>
                  <a:pt x="0" y="140204"/>
                  <a:pt x="0" y="90321"/>
                </a:cubicBezTo>
                <a:lnTo>
                  <a:pt x="0" y="90321"/>
                </a:lnTo>
                <a:cubicBezTo>
                  <a:pt x="0" y="40438"/>
                  <a:pt x="40438" y="0"/>
                  <a:pt x="90321" y="0"/>
                </a:cubicBezTo>
                <a:close/>
              </a:path>
            </a:pathLst>
          </a:custGeom>
          <a:noFill/>
        </p:spPr>
        <p:txBody>
          <a:bodyPr/>
          <a:lstStyle/>
          <a:p>
            <a:endParaRPr lang="en-IL"/>
          </a:p>
        </p:txBody>
      </p:sp>
      <p:sp>
        <p:nvSpPr>
          <p:cNvPr id="7" name="Freeform 2">
            <a:extLst>
              <a:ext uri="{FF2B5EF4-FFF2-40B4-BE49-F238E27FC236}">
                <a16:creationId xmlns:a16="http://schemas.microsoft.com/office/drawing/2014/main" id="{ABA2DEBC-95CE-4177-A90E-590BE0A50E05}"/>
              </a:ext>
            </a:extLst>
          </p:cNvPr>
          <p:cNvSpPr/>
          <p:nvPr/>
        </p:nvSpPr>
        <p:spPr>
          <a:xfrm rot="2486411">
            <a:off x="-3180420" y="6539197"/>
            <a:ext cx="15613996" cy="4079156"/>
          </a:xfrm>
          <a:custGeom>
            <a:avLst/>
            <a:gdLst/>
            <a:ahLst/>
            <a:cxnLst/>
            <a:rect l="l" t="t" r="r" b="b"/>
            <a:pathLst>
              <a:path w="15613996" h="4079156">
                <a:moveTo>
                  <a:pt x="0" y="0"/>
                </a:moveTo>
                <a:lnTo>
                  <a:pt x="15613996" y="0"/>
                </a:lnTo>
                <a:lnTo>
                  <a:pt x="15613996" y="4079157"/>
                </a:lnTo>
                <a:lnTo>
                  <a:pt x="0" y="4079157"/>
                </a:lnTo>
                <a:lnTo>
                  <a:pt x="0" y="0"/>
                </a:lnTo>
                <a:close/>
              </a:path>
            </a:pathLst>
          </a:custGeom>
          <a:blipFill>
            <a:blip r:embed="rId3">
              <a:alphaModFix amt="4000"/>
              <a:extLst>
                <a:ext uri="{96DAC541-7B7A-43D3-8B79-37D633B846F1}">
                  <asvg:svgBlip xmlns:asvg="http://schemas.microsoft.com/office/drawing/2016/SVG/main" r:embed="rId4"/>
                </a:ext>
              </a:extLst>
            </a:blip>
            <a:stretch>
              <a:fillRect/>
            </a:stretch>
          </a:blipFill>
        </p:spPr>
        <p:txBody>
          <a:bodyPr/>
          <a:lstStyle/>
          <a:p>
            <a:endParaRPr lang="en-IL"/>
          </a:p>
        </p:txBody>
      </p:sp>
      <p:sp>
        <p:nvSpPr>
          <p:cNvPr id="2" name="Title 1"/>
          <p:cNvSpPr>
            <a:spLocks noGrp="1"/>
          </p:cNvSpPr>
          <p:nvPr>
            <p:ph type="title"/>
          </p:nvPr>
        </p:nvSpPr>
        <p:spPr>
          <a:xfrm>
            <a:off x="518616" y="365126"/>
            <a:ext cx="10105842" cy="999218"/>
          </a:xfrm>
        </p:spPr>
        <p:txBody>
          <a:bodyPr>
            <a:noAutofit/>
          </a:bodyPr>
          <a:lstStyle/>
          <a:p>
            <a:r>
              <a:rPr lang="he-IL" sz="3600" b="1" dirty="0">
                <a:latin typeface="Simpler Black" panose="00000A00000000000000" pitchFamily="50" charset="-79"/>
                <a:cs typeface="Simpler Black" panose="00000A00000000000000" pitchFamily="50" charset="-79"/>
              </a:rPr>
              <a:t>הטבע מהווה מקור השראה במגוון עצום של תחומים</a:t>
            </a:r>
          </a:p>
        </p:txBody>
      </p:sp>
      <p:sp>
        <p:nvSpPr>
          <p:cNvPr id="4" name="Content Placeholder 3"/>
          <p:cNvSpPr>
            <a:spLocks noGrp="1"/>
          </p:cNvSpPr>
          <p:nvPr>
            <p:ph sz="half" idx="1"/>
          </p:nvPr>
        </p:nvSpPr>
        <p:spPr>
          <a:xfrm>
            <a:off x="5205484" y="1749906"/>
            <a:ext cx="5181600" cy="4351338"/>
          </a:xfrm>
        </p:spPr>
        <p:txBody>
          <a:bodyPr/>
          <a:lstStyle/>
          <a:p>
            <a:r>
              <a:rPr lang="he-IL" dirty="0">
                <a:latin typeface="Simpler Light" panose="00000500000000000000" pitchFamily="50" charset="-79"/>
                <a:cs typeface="Simpler Light" panose="00000500000000000000" pitchFamily="50" charset="-79"/>
              </a:rPr>
              <a:t>אדריכלות ובקרת אקלים</a:t>
            </a:r>
          </a:p>
          <a:p>
            <a:r>
              <a:rPr lang="he-IL" dirty="0">
                <a:latin typeface="Simpler Light" panose="00000500000000000000" pitchFamily="50" charset="-79"/>
                <a:cs typeface="Simpler Light" panose="00000500000000000000" pitchFamily="50" charset="-79"/>
              </a:rPr>
              <a:t>תחבורה</a:t>
            </a:r>
          </a:p>
          <a:p>
            <a:r>
              <a:rPr lang="he-IL" dirty="0">
                <a:latin typeface="Simpler Light" panose="00000500000000000000" pitchFamily="50" charset="-79"/>
                <a:cs typeface="Simpler Light" panose="00000500000000000000" pitchFamily="50" charset="-79"/>
              </a:rPr>
              <a:t>בטיחות</a:t>
            </a:r>
          </a:p>
          <a:p>
            <a:r>
              <a:rPr lang="he-IL" dirty="0">
                <a:latin typeface="Simpler Light" panose="00000500000000000000" pitchFamily="50" charset="-79"/>
                <a:cs typeface="Simpler Light" panose="00000500000000000000" pitchFamily="50" charset="-79"/>
              </a:rPr>
              <a:t>חילוץ והצלה</a:t>
            </a:r>
          </a:p>
          <a:p>
            <a:r>
              <a:rPr lang="he-IL" dirty="0">
                <a:latin typeface="Simpler Light" panose="00000500000000000000" pitchFamily="50" charset="-79"/>
                <a:cs typeface="Simpler Light" panose="00000500000000000000" pitchFamily="50" charset="-79"/>
              </a:rPr>
              <a:t>דבקים</a:t>
            </a:r>
          </a:p>
          <a:p>
            <a:r>
              <a:rPr lang="he-IL" dirty="0">
                <a:latin typeface="Simpler Light" panose="00000500000000000000" pitchFamily="50" charset="-79"/>
                <a:cs typeface="Simpler Light" panose="00000500000000000000" pitchFamily="50" charset="-79"/>
              </a:rPr>
              <a:t>עזרי ניווט לעיוורים</a:t>
            </a:r>
          </a:p>
          <a:p>
            <a:r>
              <a:rPr lang="he-IL" dirty="0">
                <a:latin typeface="Simpler Light" panose="00000500000000000000" pitchFamily="50" charset="-79"/>
                <a:cs typeface="Simpler Light" panose="00000500000000000000" pitchFamily="50" charset="-79"/>
              </a:rPr>
              <a:t>ביגוד ספורט ופנאי</a:t>
            </a:r>
          </a:p>
          <a:p>
            <a:endParaRPr lang="he-IL" dirty="0">
              <a:latin typeface="Simpler Light" panose="00000500000000000000" pitchFamily="50" charset="-79"/>
              <a:cs typeface="Simpler Light" panose="00000500000000000000" pitchFamily="50" charset="-79"/>
            </a:endParaRPr>
          </a:p>
        </p:txBody>
      </p:sp>
      <p:sp>
        <p:nvSpPr>
          <p:cNvPr id="6" name="Freeform 35">
            <a:extLst>
              <a:ext uri="{FF2B5EF4-FFF2-40B4-BE49-F238E27FC236}">
                <a16:creationId xmlns:a16="http://schemas.microsoft.com/office/drawing/2014/main" id="{CF32B131-2170-4944-A381-AFAAB00ACBC1}"/>
              </a:ext>
            </a:extLst>
          </p:cNvPr>
          <p:cNvSpPr/>
          <p:nvPr/>
        </p:nvSpPr>
        <p:spPr>
          <a:xfrm>
            <a:off x="170245" y="1364344"/>
            <a:ext cx="7696891" cy="5493656"/>
          </a:xfrm>
          <a:custGeom>
            <a:avLst/>
            <a:gdLst/>
            <a:ahLst/>
            <a:cxnLst/>
            <a:rect l="l" t="t" r="r" b="b"/>
            <a:pathLst>
              <a:path w="8278598" h="5908849">
                <a:moveTo>
                  <a:pt x="0" y="0"/>
                </a:moveTo>
                <a:lnTo>
                  <a:pt x="8278598" y="0"/>
                </a:lnTo>
                <a:lnTo>
                  <a:pt x="8278598" y="5908849"/>
                </a:lnTo>
                <a:lnTo>
                  <a:pt x="0" y="5908849"/>
                </a:lnTo>
                <a:lnTo>
                  <a:pt x="0" y="0"/>
                </a:lnTo>
                <a:close/>
              </a:path>
            </a:pathLst>
          </a:custGeom>
          <a:blipFill>
            <a:blip r:embed="rId5"/>
            <a:stretch>
              <a:fillRect/>
            </a:stretch>
          </a:blipFill>
        </p:spPr>
        <p:txBody>
          <a:bodyPr/>
          <a:lstStyle/>
          <a:p>
            <a:endParaRPr lang="en-IL"/>
          </a:p>
        </p:txBody>
      </p:sp>
      <p:sp>
        <p:nvSpPr>
          <p:cNvPr id="3" name="Slide Number Placeholder 2">
            <a:extLst>
              <a:ext uri="{FF2B5EF4-FFF2-40B4-BE49-F238E27FC236}">
                <a16:creationId xmlns:a16="http://schemas.microsoft.com/office/drawing/2014/main" id="{B37D8BDF-E07D-4D0F-8B87-0438D44EAEE1}"/>
              </a:ext>
            </a:extLst>
          </p:cNvPr>
          <p:cNvSpPr>
            <a:spLocks noGrp="1"/>
          </p:cNvSpPr>
          <p:nvPr>
            <p:ph type="sldNum" sz="quarter" idx="12"/>
          </p:nvPr>
        </p:nvSpPr>
        <p:spPr/>
        <p:txBody>
          <a:bodyPr/>
          <a:lstStyle/>
          <a:p>
            <a:fld id="{031B56D8-AA3C-4AB4-B32B-055D4EBFAE03}" type="slidenum">
              <a:rPr lang="he-IL" smtClean="0"/>
              <a:t>8</a:t>
            </a:fld>
            <a:endParaRPr lang="he-IL"/>
          </a:p>
        </p:txBody>
      </p:sp>
    </p:spTree>
    <p:extLst>
      <p:ext uri="{BB962C8B-B14F-4D97-AF65-F5344CB8AC3E}">
        <p14:creationId xmlns:p14="http://schemas.microsoft.com/office/powerpoint/2010/main" val="2414074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31">
            <a:extLst>
              <a:ext uri="{FF2B5EF4-FFF2-40B4-BE49-F238E27FC236}">
                <a16:creationId xmlns:a16="http://schemas.microsoft.com/office/drawing/2014/main" id="{61F31EE5-D1EF-40F2-B221-CDB9F32BDE08}"/>
              </a:ext>
            </a:extLst>
          </p:cNvPr>
          <p:cNvSpPr/>
          <p:nvPr/>
        </p:nvSpPr>
        <p:spPr>
          <a:xfrm rot="10800000">
            <a:off x="1567543" y="542498"/>
            <a:ext cx="9056914" cy="726845"/>
          </a:xfrm>
          <a:custGeom>
            <a:avLst/>
            <a:gdLst/>
            <a:ahLst/>
            <a:cxnLst/>
            <a:rect l="l" t="t" r="r" b="b"/>
            <a:pathLst>
              <a:path w="1418370" h="180642">
                <a:moveTo>
                  <a:pt x="90321" y="0"/>
                </a:moveTo>
                <a:lnTo>
                  <a:pt x="1328049" y="0"/>
                </a:lnTo>
                <a:cubicBezTo>
                  <a:pt x="1377932" y="0"/>
                  <a:pt x="1418370" y="40438"/>
                  <a:pt x="1418370" y="90321"/>
                </a:cubicBezTo>
                <a:lnTo>
                  <a:pt x="1418370" y="90321"/>
                </a:lnTo>
                <a:cubicBezTo>
                  <a:pt x="1418370" y="114276"/>
                  <a:pt x="1408854" y="137249"/>
                  <a:pt x="1391916" y="154188"/>
                </a:cubicBezTo>
                <a:cubicBezTo>
                  <a:pt x="1374977" y="171126"/>
                  <a:pt x="1352004" y="180642"/>
                  <a:pt x="1328049" y="180642"/>
                </a:cubicBezTo>
                <a:lnTo>
                  <a:pt x="90321" y="180642"/>
                </a:lnTo>
                <a:cubicBezTo>
                  <a:pt x="40438" y="180642"/>
                  <a:pt x="0" y="140204"/>
                  <a:pt x="0" y="90321"/>
                </a:cubicBezTo>
                <a:lnTo>
                  <a:pt x="0" y="90321"/>
                </a:lnTo>
                <a:cubicBezTo>
                  <a:pt x="0" y="40438"/>
                  <a:pt x="40438" y="0"/>
                  <a:pt x="90321" y="0"/>
                </a:cubicBezTo>
                <a:close/>
              </a:path>
            </a:pathLst>
          </a:custGeom>
          <a:noFill/>
        </p:spPr>
        <p:txBody>
          <a:bodyPr/>
          <a:lstStyle/>
          <a:p>
            <a:endParaRPr lang="en-IL"/>
          </a:p>
        </p:txBody>
      </p:sp>
      <p:sp>
        <p:nvSpPr>
          <p:cNvPr id="7" name="Freeform 2">
            <a:extLst>
              <a:ext uri="{FF2B5EF4-FFF2-40B4-BE49-F238E27FC236}">
                <a16:creationId xmlns:a16="http://schemas.microsoft.com/office/drawing/2014/main" id="{ABA2DEBC-95CE-4177-A90E-590BE0A50E05}"/>
              </a:ext>
            </a:extLst>
          </p:cNvPr>
          <p:cNvSpPr/>
          <p:nvPr/>
        </p:nvSpPr>
        <p:spPr>
          <a:xfrm rot="2486411">
            <a:off x="-3143844" y="6568682"/>
            <a:ext cx="15613996" cy="4079156"/>
          </a:xfrm>
          <a:custGeom>
            <a:avLst/>
            <a:gdLst/>
            <a:ahLst/>
            <a:cxnLst/>
            <a:rect l="l" t="t" r="r" b="b"/>
            <a:pathLst>
              <a:path w="15613996" h="4079156">
                <a:moveTo>
                  <a:pt x="0" y="0"/>
                </a:moveTo>
                <a:lnTo>
                  <a:pt x="15613996" y="0"/>
                </a:lnTo>
                <a:lnTo>
                  <a:pt x="15613996" y="4079157"/>
                </a:lnTo>
                <a:lnTo>
                  <a:pt x="0" y="4079157"/>
                </a:lnTo>
                <a:lnTo>
                  <a:pt x="0" y="0"/>
                </a:lnTo>
                <a:close/>
              </a:path>
            </a:pathLst>
          </a:custGeom>
          <a:blipFill>
            <a:blip r:embed="rId3">
              <a:alphaModFix amt="4000"/>
              <a:extLst>
                <a:ext uri="{96DAC541-7B7A-43D3-8B79-37D633B846F1}">
                  <asvg:svgBlip xmlns:asvg="http://schemas.microsoft.com/office/drawing/2016/SVG/main" r:embed="rId4"/>
                </a:ext>
              </a:extLst>
            </a:blip>
            <a:stretch>
              <a:fillRect/>
            </a:stretch>
          </a:blipFill>
        </p:spPr>
        <p:txBody>
          <a:bodyPr/>
          <a:lstStyle/>
          <a:p>
            <a:endParaRPr lang="en-IL"/>
          </a:p>
        </p:txBody>
      </p:sp>
      <p:sp>
        <p:nvSpPr>
          <p:cNvPr id="3" name="Slide Number Placeholder 2">
            <a:extLst>
              <a:ext uri="{FF2B5EF4-FFF2-40B4-BE49-F238E27FC236}">
                <a16:creationId xmlns:a16="http://schemas.microsoft.com/office/drawing/2014/main" id="{B37D8BDF-E07D-4D0F-8B87-0438D44EAEE1}"/>
              </a:ext>
            </a:extLst>
          </p:cNvPr>
          <p:cNvSpPr>
            <a:spLocks noGrp="1"/>
          </p:cNvSpPr>
          <p:nvPr>
            <p:ph type="sldNum" sz="quarter" idx="12"/>
          </p:nvPr>
        </p:nvSpPr>
        <p:spPr/>
        <p:txBody>
          <a:bodyPr/>
          <a:lstStyle/>
          <a:p>
            <a:fld id="{031B56D8-AA3C-4AB4-B32B-055D4EBFAE03}" type="slidenum">
              <a:rPr lang="he-IL" smtClean="0"/>
              <a:t>9</a:t>
            </a:fld>
            <a:endParaRPr lang="he-IL"/>
          </a:p>
        </p:txBody>
      </p:sp>
      <p:pic>
        <p:nvPicPr>
          <p:cNvPr id="10" name="Picture 4" descr="https://c1.staticflickr.com/9/8032/8035696518_423ec744b1_b.jpg">
            <a:extLst>
              <a:ext uri="{FF2B5EF4-FFF2-40B4-BE49-F238E27FC236}">
                <a16:creationId xmlns:a16="http://schemas.microsoft.com/office/drawing/2014/main" id="{30B1A828-D125-4DE6-94C0-ECAD8B60BDC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1475"/>
          <a:stretch/>
        </p:blipFill>
        <p:spPr bwMode="auto">
          <a:xfrm>
            <a:off x="7644383" y="3013456"/>
            <a:ext cx="2874625" cy="2798064"/>
          </a:xfrm>
          <a:prstGeom prst="round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0545BFC-BB8F-4F6D-B50A-0F83AD782279}"/>
              </a:ext>
            </a:extLst>
          </p:cNvPr>
          <p:cNvSpPr txBox="1"/>
          <p:nvPr/>
        </p:nvSpPr>
        <p:spPr>
          <a:xfrm>
            <a:off x="3236105" y="2024744"/>
            <a:ext cx="7388352" cy="830997"/>
          </a:xfrm>
          <a:prstGeom prst="rect">
            <a:avLst/>
          </a:prstGeom>
          <a:noFill/>
        </p:spPr>
        <p:txBody>
          <a:bodyPr wrap="square">
            <a:spAutoFit/>
          </a:bodyPr>
          <a:lstStyle/>
          <a:p>
            <a:pPr marL="0" indent="0" algn="r" rtl="1">
              <a:buNone/>
            </a:pPr>
            <a:r>
              <a:rPr lang="he-IL" sz="2400" b="1" dirty="0">
                <a:latin typeface="Simpler Light" panose="00000500000000000000" pitchFamily="50" charset="-79"/>
                <a:cs typeface="Simpler Light" panose="00000500000000000000" pitchFamily="50" charset="-79"/>
              </a:rPr>
              <a:t>האתגר:</a:t>
            </a:r>
            <a:endParaRPr lang="he-IL" sz="2400" dirty="0">
              <a:latin typeface="Simpler Light" panose="00000500000000000000" pitchFamily="50" charset="-79"/>
              <a:cs typeface="Simpler Light" panose="00000500000000000000" pitchFamily="50" charset="-79"/>
            </a:endParaRPr>
          </a:p>
          <a:p>
            <a:pPr marL="0" indent="0" algn="r" rtl="1">
              <a:buNone/>
            </a:pPr>
            <a:r>
              <a:rPr lang="he-IL" sz="2400" dirty="0">
                <a:latin typeface="Simpler Light" panose="00000500000000000000" pitchFamily="50" charset="-79"/>
                <a:cs typeface="Simpler Light" panose="00000500000000000000" pitchFamily="50" charset="-79"/>
              </a:rPr>
              <a:t>הפחתת עלויות מיזוג בבניינים גדולים </a:t>
            </a:r>
          </a:p>
        </p:txBody>
      </p:sp>
      <p:sp>
        <p:nvSpPr>
          <p:cNvPr id="14" name="TextBox 13">
            <a:extLst>
              <a:ext uri="{FF2B5EF4-FFF2-40B4-BE49-F238E27FC236}">
                <a16:creationId xmlns:a16="http://schemas.microsoft.com/office/drawing/2014/main" id="{9767F6BC-1DA3-42A3-BAD3-5B4894FFBE54}"/>
              </a:ext>
            </a:extLst>
          </p:cNvPr>
          <p:cNvSpPr txBox="1"/>
          <p:nvPr/>
        </p:nvSpPr>
        <p:spPr>
          <a:xfrm>
            <a:off x="271032" y="223779"/>
            <a:ext cx="7388352" cy="461665"/>
          </a:xfrm>
          <a:prstGeom prst="rect">
            <a:avLst/>
          </a:prstGeom>
          <a:noFill/>
        </p:spPr>
        <p:txBody>
          <a:bodyPr wrap="square">
            <a:spAutoFit/>
          </a:bodyPr>
          <a:lstStyle/>
          <a:p>
            <a:pPr marL="0" indent="0">
              <a:buNone/>
            </a:pPr>
            <a:r>
              <a:rPr lang="he-IL" sz="2400" b="1" dirty="0">
                <a:solidFill>
                  <a:srgbClr val="1F4E79"/>
                </a:solidFill>
                <a:latin typeface="SimplerPro Black" panose="00000A00000000000000" pitchFamily="2" charset="-79"/>
                <a:cs typeface="SimplerPro Black" panose="00000A00000000000000" pitchFamily="2" charset="-79"/>
              </a:rPr>
              <a:t>מי מהם היה ההשראה לפתרון?</a:t>
            </a:r>
          </a:p>
        </p:txBody>
      </p:sp>
      <p:pic>
        <p:nvPicPr>
          <p:cNvPr id="16" name="Picture 2" descr="https://c1.staticflickr.com/5/4130/5101092941_946a01869a_b.jpg">
            <a:extLst>
              <a:ext uri="{FF2B5EF4-FFF2-40B4-BE49-F238E27FC236}">
                <a16:creationId xmlns:a16="http://schemas.microsoft.com/office/drawing/2014/main" id="{D4E69C88-AEA7-46CA-BBD4-2306B784811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055" r="32463"/>
          <a:stretch/>
        </p:blipFill>
        <p:spPr bwMode="auto">
          <a:xfrm>
            <a:off x="363534" y="3255460"/>
            <a:ext cx="1533435" cy="1409644"/>
          </a:xfrm>
          <a:prstGeom prst="roundRect">
            <a:avLst/>
          </a:prstGeom>
          <a:solidFill>
            <a:srgbClr val="FFFFFF">
              <a:shade val="85000"/>
            </a:srgbClr>
          </a:solidFill>
          <a:ln w="142875">
            <a:solidFill>
              <a:srgbClr val="1F4E79"/>
            </a:solidFill>
          </a:ln>
          <a:effectLst/>
        </p:spPr>
      </p:pic>
      <p:pic>
        <p:nvPicPr>
          <p:cNvPr id="18" name="Picture 2" descr="http://earthweb.tau.ac.il/sites/default/files/styles/panopoly_image_full/public/general/locust_in_eilat_by_nivs_flickr.jpg?itok=K3VuFt_i">
            <a:extLst>
              <a:ext uri="{FF2B5EF4-FFF2-40B4-BE49-F238E27FC236}">
                <a16:creationId xmlns:a16="http://schemas.microsoft.com/office/drawing/2014/main" id="{390CC24E-7743-46B3-A145-667D6C02A65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2854"/>
          <a:stretch/>
        </p:blipFill>
        <p:spPr bwMode="auto">
          <a:xfrm>
            <a:off x="2823967" y="3267101"/>
            <a:ext cx="1628466" cy="1407240"/>
          </a:xfrm>
          <a:prstGeom prst="roundRect">
            <a:avLst/>
          </a:prstGeom>
          <a:solidFill>
            <a:srgbClr val="FFFFFF">
              <a:shade val="85000"/>
            </a:srgbClr>
          </a:solidFill>
          <a:ln w="142875">
            <a:solidFill>
              <a:srgbClr val="1F4E79"/>
            </a:solidFill>
          </a:ln>
          <a:effectLst/>
        </p:spPr>
      </p:pic>
      <p:pic>
        <p:nvPicPr>
          <p:cNvPr id="19" name="Picture 2" descr="This item is an image">
            <a:extLst>
              <a:ext uri="{FF2B5EF4-FFF2-40B4-BE49-F238E27FC236}">
                <a16:creationId xmlns:a16="http://schemas.microsoft.com/office/drawing/2014/main" id="{C10654A1-36BA-44CB-BCF1-5C24BD4FD54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438" t="1788" r="19574" b="2509"/>
          <a:stretch/>
        </p:blipFill>
        <p:spPr bwMode="auto">
          <a:xfrm>
            <a:off x="2882289" y="1216624"/>
            <a:ext cx="1600631" cy="1409644"/>
          </a:xfrm>
          <a:prstGeom prst="roundRect">
            <a:avLst/>
          </a:prstGeom>
          <a:solidFill>
            <a:srgbClr val="FFFFFF">
              <a:shade val="85000"/>
            </a:srgbClr>
          </a:solidFill>
          <a:ln w="142875">
            <a:solidFill>
              <a:srgbClr val="1F4E79"/>
            </a:solidFill>
          </a:ln>
          <a:effectLst/>
        </p:spPr>
      </p:pic>
      <p:pic>
        <p:nvPicPr>
          <p:cNvPr id="22" name="Picture 2" descr="צילום: flickr, Mathias Appel">
            <a:extLst>
              <a:ext uri="{FF2B5EF4-FFF2-40B4-BE49-F238E27FC236}">
                <a16:creationId xmlns:a16="http://schemas.microsoft.com/office/drawing/2014/main" id="{D4C9909A-4977-437D-9C66-5D452799A22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0767" r="11667"/>
          <a:stretch/>
        </p:blipFill>
        <p:spPr bwMode="auto">
          <a:xfrm>
            <a:off x="326482" y="5263959"/>
            <a:ext cx="1607540" cy="1373012"/>
          </a:xfrm>
          <a:prstGeom prst="roundRect">
            <a:avLst/>
          </a:prstGeom>
          <a:solidFill>
            <a:srgbClr val="FFFFFF">
              <a:shade val="85000"/>
            </a:srgbClr>
          </a:solidFill>
          <a:ln w="142875">
            <a:solidFill>
              <a:srgbClr val="1F4E79"/>
            </a:solidFill>
          </a:ln>
          <a:effectLst/>
        </p:spPr>
      </p:pic>
      <p:pic>
        <p:nvPicPr>
          <p:cNvPr id="24" name="Picture 4">
            <a:extLst>
              <a:ext uri="{FF2B5EF4-FFF2-40B4-BE49-F238E27FC236}">
                <a16:creationId xmlns:a16="http://schemas.microsoft.com/office/drawing/2014/main" id="{13E46071-0604-419A-ACC1-F8EE385CFB71}"/>
              </a:ext>
            </a:extLst>
          </p:cNvPr>
          <p:cNvPicPr>
            <a:picLocks noChangeAspect="1" noChangeArrowheads="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11818" r="10649"/>
          <a:stretch/>
        </p:blipFill>
        <p:spPr bwMode="auto">
          <a:xfrm>
            <a:off x="2854454" y="5263959"/>
            <a:ext cx="1628466" cy="1344152"/>
          </a:xfrm>
          <a:prstGeom prst="roundRect">
            <a:avLst/>
          </a:prstGeom>
          <a:solidFill>
            <a:srgbClr val="FFFFFF">
              <a:shade val="85000"/>
            </a:srgbClr>
          </a:solidFill>
          <a:ln w="142875">
            <a:solidFill>
              <a:schemeClr val="accent1">
                <a:lumMod val="50000"/>
              </a:schemeClr>
            </a:solidFill>
          </a:ln>
          <a:effectLst/>
        </p:spPr>
      </p:pic>
      <p:pic>
        <p:nvPicPr>
          <p:cNvPr id="26" name="Picture 2" descr=" Hemidactylus turcicus. מקור: EOL Images, catherinemorrison29">
            <a:extLst>
              <a:ext uri="{FF2B5EF4-FFF2-40B4-BE49-F238E27FC236}">
                <a16:creationId xmlns:a16="http://schemas.microsoft.com/office/drawing/2014/main" id="{FC768A75-FA99-4F4D-AF65-634BB6045090}"/>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014" r="15332" b="1014"/>
          <a:stretch/>
        </p:blipFill>
        <p:spPr bwMode="auto">
          <a:xfrm flipH="1">
            <a:off x="419021" y="1228291"/>
            <a:ext cx="1515001" cy="1407240"/>
          </a:xfrm>
          <a:prstGeom prst="roundRect">
            <a:avLst/>
          </a:prstGeom>
          <a:solidFill>
            <a:srgbClr val="FFFFFF">
              <a:shade val="85000"/>
            </a:srgbClr>
          </a:solidFill>
          <a:ln w="142875">
            <a:solidFill>
              <a:srgbClr val="1F4E79"/>
            </a:solidFill>
          </a:ln>
          <a:effectLst/>
        </p:spPr>
      </p:pic>
      <p:sp>
        <p:nvSpPr>
          <p:cNvPr id="28" name="TextBox 27">
            <a:extLst>
              <a:ext uri="{FF2B5EF4-FFF2-40B4-BE49-F238E27FC236}">
                <a16:creationId xmlns:a16="http://schemas.microsoft.com/office/drawing/2014/main" id="{8BEB13AC-339A-4415-8D7F-63A5030F797A}"/>
              </a:ext>
            </a:extLst>
          </p:cNvPr>
          <p:cNvSpPr txBox="1"/>
          <p:nvPr/>
        </p:nvSpPr>
        <p:spPr>
          <a:xfrm>
            <a:off x="385816" y="4806742"/>
            <a:ext cx="1607540" cy="369332"/>
          </a:xfrm>
          <a:prstGeom prst="rect">
            <a:avLst/>
          </a:prstGeom>
          <a:noFill/>
        </p:spPr>
        <p:txBody>
          <a:bodyPr wrap="square">
            <a:spAutoFit/>
          </a:bodyPr>
          <a:lstStyle/>
          <a:p>
            <a:r>
              <a:rPr lang="he-IL" b="1" dirty="0">
                <a:cs typeface="Calibri Light" panose="020F0302020204030204" pitchFamily="34" charset="0"/>
              </a:rPr>
              <a:t>פרווה  של לוטרה</a:t>
            </a:r>
            <a:endParaRPr lang="he-IL" dirty="0"/>
          </a:p>
        </p:txBody>
      </p:sp>
      <p:sp>
        <p:nvSpPr>
          <p:cNvPr id="29" name="TextBox 28">
            <a:extLst>
              <a:ext uri="{FF2B5EF4-FFF2-40B4-BE49-F238E27FC236}">
                <a16:creationId xmlns:a16="http://schemas.microsoft.com/office/drawing/2014/main" id="{0E3E62CB-3AC6-44A0-A3E9-3BC033C88206}"/>
              </a:ext>
            </a:extLst>
          </p:cNvPr>
          <p:cNvSpPr txBox="1"/>
          <p:nvPr/>
        </p:nvSpPr>
        <p:spPr>
          <a:xfrm>
            <a:off x="3138754" y="4795612"/>
            <a:ext cx="1408864" cy="369332"/>
          </a:xfrm>
          <a:prstGeom prst="rect">
            <a:avLst/>
          </a:prstGeom>
          <a:noFill/>
        </p:spPr>
        <p:txBody>
          <a:bodyPr wrap="square">
            <a:spAutoFit/>
          </a:bodyPr>
          <a:lstStyle/>
          <a:p>
            <a:r>
              <a:rPr lang="he-IL" b="1" dirty="0">
                <a:cs typeface="Calibri Light" panose="020F0302020204030204" pitchFamily="34" charset="0"/>
              </a:rPr>
              <a:t>עור של כריש</a:t>
            </a:r>
            <a:endParaRPr lang="he-IL" dirty="0"/>
          </a:p>
        </p:txBody>
      </p:sp>
      <p:sp>
        <p:nvSpPr>
          <p:cNvPr id="30" name="TextBox 29">
            <a:extLst>
              <a:ext uri="{FF2B5EF4-FFF2-40B4-BE49-F238E27FC236}">
                <a16:creationId xmlns:a16="http://schemas.microsoft.com/office/drawing/2014/main" id="{739EE237-3EEC-4190-90E8-893F364C2F71}"/>
              </a:ext>
            </a:extLst>
          </p:cNvPr>
          <p:cNvSpPr txBox="1"/>
          <p:nvPr/>
        </p:nvSpPr>
        <p:spPr>
          <a:xfrm>
            <a:off x="233816" y="2741894"/>
            <a:ext cx="1759540" cy="369332"/>
          </a:xfrm>
          <a:prstGeom prst="rect">
            <a:avLst/>
          </a:prstGeom>
          <a:noFill/>
        </p:spPr>
        <p:txBody>
          <a:bodyPr wrap="square">
            <a:spAutoFit/>
          </a:bodyPr>
          <a:lstStyle/>
          <a:p>
            <a:r>
              <a:rPr lang="he-IL" b="1" dirty="0">
                <a:cs typeface="Calibri Light" panose="020F0302020204030204" pitchFamily="34" charset="0"/>
              </a:rPr>
              <a:t>מבנה תילי טרמיטים</a:t>
            </a:r>
            <a:endParaRPr lang="he-IL" dirty="0"/>
          </a:p>
        </p:txBody>
      </p:sp>
      <p:sp>
        <p:nvSpPr>
          <p:cNvPr id="31" name="TextBox 30">
            <a:extLst>
              <a:ext uri="{FF2B5EF4-FFF2-40B4-BE49-F238E27FC236}">
                <a16:creationId xmlns:a16="http://schemas.microsoft.com/office/drawing/2014/main" id="{C8DEF682-BEF4-49E3-A3A7-0C48C7100B54}"/>
              </a:ext>
            </a:extLst>
          </p:cNvPr>
          <p:cNvSpPr txBox="1"/>
          <p:nvPr/>
        </p:nvSpPr>
        <p:spPr>
          <a:xfrm>
            <a:off x="2903614" y="2741894"/>
            <a:ext cx="1759540" cy="369332"/>
          </a:xfrm>
          <a:prstGeom prst="rect">
            <a:avLst/>
          </a:prstGeom>
          <a:noFill/>
        </p:spPr>
        <p:txBody>
          <a:bodyPr wrap="square">
            <a:spAutoFit/>
          </a:bodyPr>
          <a:lstStyle/>
          <a:p>
            <a:r>
              <a:rPr lang="he-IL" b="1" dirty="0">
                <a:cs typeface="Calibri Light" panose="020F0302020204030204" pitchFamily="34" charset="0"/>
              </a:rPr>
              <a:t>תעופת נחיל ארבה</a:t>
            </a:r>
            <a:endParaRPr lang="he-IL" dirty="0"/>
          </a:p>
        </p:txBody>
      </p:sp>
      <p:sp>
        <p:nvSpPr>
          <p:cNvPr id="32" name="TextBox 31">
            <a:extLst>
              <a:ext uri="{FF2B5EF4-FFF2-40B4-BE49-F238E27FC236}">
                <a16:creationId xmlns:a16="http://schemas.microsoft.com/office/drawing/2014/main" id="{4A62B1AC-1441-44C6-9B82-2273EF2807D6}"/>
              </a:ext>
            </a:extLst>
          </p:cNvPr>
          <p:cNvSpPr txBox="1"/>
          <p:nvPr/>
        </p:nvSpPr>
        <p:spPr>
          <a:xfrm>
            <a:off x="2758430" y="769355"/>
            <a:ext cx="1759540" cy="369332"/>
          </a:xfrm>
          <a:prstGeom prst="rect">
            <a:avLst/>
          </a:prstGeom>
          <a:noFill/>
        </p:spPr>
        <p:txBody>
          <a:bodyPr wrap="square">
            <a:spAutoFit/>
          </a:bodyPr>
          <a:lstStyle/>
          <a:p>
            <a:pPr algn="r" rtl="1"/>
            <a:r>
              <a:rPr lang="he-IL" b="1" dirty="0">
                <a:cs typeface="Calibri Light" panose="020F0302020204030204" pitchFamily="34" charset="0"/>
              </a:rPr>
              <a:t>תנועת נחשים</a:t>
            </a:r>
            <a:endParaRPr lang="he-IL" dirty="0"/>
          </a:p>
        </p:txBody>
      </p:sp>
      <p:sp>
        <p:nvSpPr>
          <p:cNvPr id="33" name="TextBox 32">
            <a:extLst>
              <a:ext uri="{FF2B5EF4-FFF2-40B4-BE49-F238E27FC236}">
                <a16:creationId xmlns:a16="http://schemas.microsoft.com/office/drawing/2014/main" id="{AB19AF97-234E-4F8D-9A5E-1FE4DA605632}"/>
              </a:ext>
            </a:extLst>
          </p:cNvPr>
          <p:cNvSpPr txBox="1"/>
          <p:nvPr/>
        </p:nvSpPr>
        <p:spPr>
          <a:xfrm>
            <a:off x="-133789" y="769355"/>
            <a:ext cx="2495980" cy="369332"/>
          </a:xfrm>
          <a:prstGeom prst="rect">
            <a:avLst/>
          </a:prstGeom>
          <a:noFill/>
        </p:spPr>
        <p:txBody>
          <a:bodyPr wrap="square">
            <a:spAutoFit/>
          </a:bodyPr>
          <a:lstStyle/>
          <a:p>
            <a:pPr algn="r" rtl="1"/>
            <a:r>
              <a:rPr lang="he-IL" b="1" dirty="0">
                <a:cs typeface="Calibri Light" panose="020F0302020204030204" pitchFamily="34" charset="0"/>
              </a:rPr>
              <a:t>כריות ההצמדה של שממיות </a:t>
            </a:r>
            <a:endParaRPr lang="he-IL" dirty="0"/>
          </a:p>
        </p:txBody>
      </p:sp>
      <p:sp>
        <p:nvSpPr>
          <p:cNvPr id="23" name="Title 1">
            <a:extLst>
              <a:ext uri="{FF2B5EF4-FFF2-40B4-BE49-F238E27FC236}">
                <a16:creationId xmlns:a16="http://schemas.microsoft.com/office/drawing/2014/main" id="{E0BD9223-A92F-44C1-836D-402442FE6C61}"/>
              </a:ext>
            </a:extLst>
          </p:cNvPr>
          <p:cNvSpPr txBox="1">
            <a:spLocks/>
          </p:cNvSpPr>
          <p:nvPr/>
        </p:nvSpPr>
        <p:spPr>
          <a:xfrm>
            <a:off x="61416" y="543372"/>
            <a:ext cx="10105842" cy="999218"/>
          </a:xfrm>
          <a:prstGeom prst="rect">
            <a:avLst/>
          </a:prstGeom>
        </p:spPr>
        <p:txBody>
          <a:bodyPr vert="horz" lIns="91440" tIns="45720" rIns="91440" bIns="45720" rtlCol="0" anchor="ctr">
            <a:noAutofit/>
          </a:bodyPr>
          <a:lstStyle>
            <a:lvl1pPr algn="r" defTabSz="914400" rtl="1"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a:lstStyle>
          <a:p>
            <a:r>
              <a:rPr lang="he-IL" sz="3600" b="1" dirty="0">
                <a:latin typeface="Simpler Black" panose="00000A00000000000000" pitchFamily="50" charset="-79"/>
                <a:cs typeface="Simpler Black" panose="00000A00000000000000" pitchFamily="50" charset="-79"/>
              </a:rPr>
              <a:t>משימה: התאימו אתגר </a:t>
            </a:r>
            <a:br>
              <a:rPr lang="he-IL" sz="3600" b="1" dirty="0">
                <a:latin typeface="Simpler Black" panose="00000A00000000000000" pitchFamily="50" charset="-79"/>
                <a:cs typeface="Simpler Black" panose="00000A00000000000000" pitchFamily="50" charset="-79"/>
              </a:rPr>
            </a:br>
            <a:r>
              <a:rPr lang="he-IL" sz="3600" b="1" dirty="0">
                <a:latin typeface="Simpler Black" panose="00000A00000000000000" pitchFamily="50" charset="-79"/>
                <a:cs typeface="Simpler Black" panose="00000A00000000000000" pitchFamily="50" charset="-79"/>
              </a:rPr>
              <a:t>לפתרון מהטבע!</a:t>
            </a:r>
          </a:p>
        </p:txBody>
      </p:sp>
      <p:pic>
        <p:nvPicPr>
          <p:cNvPr id="13" name="Picture 12">
            <a:extLst>
              <a:ext uri="{FF2B5EF4-FFF2-40B4-BE49-F238E27FC236}">
                <a16:creationId xmlns:a16="http://schemas.microsoft.com/office/drawing/2014/main" id="{559AEC43-A136-4224-8DF5-474F249B8B6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0157392" y="275747"/>
            <a:ext cx="723231" cy="723231"/>
          </a:xfrm>
          <a:prstGeom prst="rect">
            <a:avLst/>
          </a:prstGeom>
        </p:spPr>
      </p:pic>
    </p:spTree>
    <p:extLst>
      <p:ext uri="{BB962C8B-B14F-4D97-AF65-F5344CB8AC3E}">
        <p14:creationId xmlns:p14="http://schemas.microsoft.com/office/powerpoint/2010/main" val="262796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4000" fill="hold" nodeType="click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מוזיאון טמפל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מוזיאון טמפלט" id="{89ACB8AD-41F4-476B-95E8-006ED9790587}" vid="{E40566BB-5F0A-4667-9B21-253B5E4D3B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2225</TotalTime>
  <Words>2057</Words>
  <Application>Microsoft Office PowerPoint</Application>
  <PresentationFormat>Widescreen</PresentationFormat>
  <Paragraphs>234</Paragraphs>
  <Slides>16</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Segoe UI Light</vt:lpstr>
      <vt:lpstr>Simpler Light</vt:lpstr>
      <vt:lpstr>Segoe UI Semilight</vt:lpstr>
      <vt:lpstr>Arial</vt:lpstr>
      <vt:lpstr>Simpler Black</vt:lpstr>
      <vt:lpstr>Calibri</vt:lpstr>
      <vt:lpstr>OpenSansHebrew-Bold</vt:lpstr>
      <vt:lpstr>Calibri Light</vt:lpstr>
      <vt:lpstr>SimplerPro Black</vt:lpstr>
      <vt:lpstr>מוזיאון טמפלט</vt:lpstr>
      <vt:lpstr>ביומימיקרי והשראה מהטבע</vt:lpstr>
      <vt:lpstr>PowerPoint Presentation</vt:lpstr>
      <vt:lpstr>השראה מהטבע – גם בטכנולוגיה</vt:lpstr>
      <vt:lpstr>השראה מהטבע – גם בטכנולוגיה</vt:lpstr>
      <vt:lpstr>הטבע כמקור השראה</vt:lpstr>
      <vt:lpstr>השראה מהטבע לאורך ההיסטוריה</vt:lpstr>
      <vt:lpstr>השראה מהטבע לאורך ההיסטוריה</vt:lpstr>
      <vt:lpstr>הטבע מהווה מקור השראה במגוון עצום של תחומים</vt:lpstr>
      <vt:lpstr>PowerPoint Presentation</vt:lpstr>
      <vt:lpstr>משימה: התאימו אתגר  לפתרון מהטבע!</vt:lpstr>
      <vt:lpstr>PowerPoint Presentation</vt:lpstr>
      <vt:lpstr>משימה: התאימו אתגר  לפתרון מהטבע!</vt:lpstr>
      <vt:lpstr>PowerPoint Presentation</vt:lpstr>
      <vt:lpstr>משימה: התאימו אתגר  לפתרון מהטבע!</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טכנולוגיה בהשראת הטבע</dc:title>
  <dc:creator>Inbar Schwartz</dc:creator>
  <cp:lastModifiedBy>Inbar Schwartz</cp:lastModifiedBy>
  <cp:revision>67</cp:revision>
  <dcterms:created xsi:type="dcterms:W3CDTF">2025-09-29T12:23:59Z</dcterms:created>
  <dcterms:modified xsi:type="dcterms:W3CDTF">2025-10-29T10:48:13Z</dcterms:modified>
</cp:coreProperties>
</file>