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318" r:id="rId23"/>
    <p:sldId id="319" r:id="rId24"/>
    <p:sldId id="320" r:id="rId25"/>
    <p:sldId id="321" r:id="rId26"/>
    <p:sldId id="322" r:id="rId27"/>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50AC30-3DE5-4389-B599-1170CCDCA0D2}" v="1" dt="2025-11-03T10:53:09.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556" autoAdjust="0"/>
  </p:normalViewPr>
  <p:slideViewPr>
    <p:cSldViewPr snapToGrid="0">
      <p:cViewPr varScale="1">
        <p:scale>
          <a:sx n="72" d="100"/>
          <a:sy n="72" d="100"/>
        </p:scale>
        <p:origin x="4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02417-1755-4DF4-91C2-A0044B7C588B}" type="datetimeFigureOut">
              <a:rPr lang="en-IL" smtClean="0"/>
              <a:t>03/11/2025</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01CEB-AA61-41AC-B18D-6D7763BBA556}" type="slidenum">
              <a:rPr lang="en-IL" smtClean="0"/>
              <a:t>‹#›</a:t>
            </a:fld>
            <a:endParaRPr lang="en-IL"/>
          </a:p>
        </p:txBody>
      </p:sp>
    </p:spTree>
    <p:extLst>
      <p:ext uri="{BB962C8B-B14F-4D97-AF65-F5344CB8AC3E}">
        <p14:creationId xmlns:p14="http://schemas.microsoft.com/office/powerpoint/2010/main" val="564203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e-IL" dirty="0"/>
              <a:t>התמונה מאתר חברת </a:t>
            </a:r>
            <a:r>
              <a:rPr lang="en-US" dirty="0"/>
              <a:t>FESTO</a:t>
            </a:r>
            <a:r>
              <a:rPr lang="he-IL" dirty="0"/>
              <a:t>: </a:t>
            </a:r>
            <a:r>
              <a:rPr lang="en-US" dirty="0"/>
              <a:t>https://www.festo.com/gr/en/</a:t>
            </a:r>
            <a:endParaRPr lang="en-IL" dirty="0"/>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1</a:t>
            </a:fld>
            <a:endParaRPr lang="en-IL"/>
          </a:p>
        </p:txBody>
      </p:sp>
    </p:spTree>
    <p:extLst>
      <p:ext uri="{BB962C8B-B14F-4D97-AF65-F5344CB8AC3E}">
        <p14:creationId xmlns:p14="http://schemas.microsoft.com/office/powerpoint/2010/main" val="1219902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u="sng" kern="1200" dirty="0">
                <a:solidFill>
                  <a:schemeClr val="tx1"/>
                </a:solidFill>
                <a:effectLst/>
                <a:latin typeface="+mn-lt"/>
                <a:ea typeface="+mn-ea"/>
                <a:cs typeface="+mn-cs"/>
              </a:rPr>
              <a:t>כוח העילוי: הדגמה</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דיון: כיצד מתבטא כוח העילוי? כנפי מטוס הנייר, הודות לשטח הפנים שלהן, מעניקות לו </a:t>
            </a:r>
            <a:r>
              <a:rPr lang="he-IL" sz="1200" u="sng" kern="1200" dirty="0">
                <a:solidFill>
                  <a:schemeClr val="tx1"/>
                </a:solidFill>
                <a:effectLst/>
                <a:latin typeface="+mn-lt"/>
                <a:ea typeface="+mn-ea"/>
                <a:cs typeface="+mn-cs"/>
              </a:rPr>
              <a:t>כוח עילוי</a:t>
            </a:r>
            <a:r>
              <a:rPr lang="he-IL" sz="1200" kern="1200" dirty="0">
                <a:solidFill>
                  <a:schemeClr val="tx1"/>
                </a:solidFill>
                <a:effectLst/>
                <a:latin typeface="+mn-lt"/>
                <a:ea typeface="+mn-ea"/>
                <a:cs typeface="+mn-cs"/>
              </a:rPr>
              <a:t> ומאיטות את קצב הנפילה שלו.</a:t>
            </a:r>
            <a:endParaRPr lang="en-IL" sz="1200" kern="1200" dirty="0">
              <a:solidFill>
                <a:schemeClr val="tx1"/>
              </a:solidFill>
              <a:effectLst/>
              <a:latin typeface="+mn-lt"/>
              <a:ea typeface="+mn-ea"/>
              <a:cs typeface="+mn-cs"/>
            </a:endParaRPr>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10</a:t>
            </a:fld>
            <a:endParaRPr lang="en-IL"/>
          </a:p>
        </p:txBody>
      </p:sp>
    </p:spTree>
    <p:extLst>
      <p:ext uri="{BB962C8B-B14F-4D97-AF65-F5344CB8AC3E}">
        <p14:creationId xmlns:p14="http://schemas.microsoft.com/office/powerpoint/2010/main" val="1580028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u="sng" kern="1200" dirty="0">
                <a:solidFill>
                  <a:schemeClr val="tx1"/>
                </a:solidFill>
                <a:effectLst/>
                <a:latin typeface="+mn-lt"/>
                <a:ea typeface="+mn-ea"/>
                <a:cs typeface="+mn-cs"/>
              </a:rPr>
              <a:t>גרר ודחף</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גרר הוא הכוח שמתנגד לתנועת הכנף, כלומר, אם הכנף נעה שמאלה אז הגרר יפעל ימינה ולהפך. כוח הגרר נובע מהתנגדות האוויר לתנועת הגוף. </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דחף הוא הכוח שבכיוונו הגוף מתקדם, והוא נוצר כתוצאה מדחיפת האוויר לכיוון ההפוך. בעלי חיים מתגברים על כוח הגרר באמצעות נפנוף הכנף והודות לצורה האווירודינאמית של גופם</a:t>
            </a:r>
            <a:r>
              <a:rPr lang="en-US" sz="1200" kern="1200" dirty="0">
                <a:solidFill>
                  <a:schemeClr val="tx1"/>
                </a:solidFill>
                <a:effectLst/>
                <a:latin typeface="+mn-lt"/>
                <a:ea typeface="+mn-ea"/>
                <a:cs typeface="+mn-cs"/>
              </a:rPr>
              <a:t>.</a:t>
            </a:r>
            <a:br>
              <a:rPr lang="he-IL" sz="1200" kern="1200" dirty="0">
                <a:solidFill>
                  <a:schemeClr val="tx1"/>
                </a:solidFill>
                <a:effectLst/>
                <a:latin typeface="+mn-lt"/>
                <a:ea typeface="+mn-ea"/>
                <a:cs typeface="+mn-cs"/>
              </a:rPr>
            </a:br>
            <a:endParaRPr lang="en-IL" dirty="0"/>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11</a:t>
            </a:fld>
            <a:endParaRPr lang="en-IL"/>
          </a:p>
        </p:txBody>
      </p:sp>
    </p:spTree>
    <p:extLst>
      <p:ext uri="{BB962C8B-B14F-4D97-AF65-F5344CB8AC3E}">
        <p14:creationId xmlns:p14="http://schemas.microsoft.com/office/powerpoint/2010/main" val="2894218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u="sng" kern="1200" dirty="0">
                <a:solidFill>
                  <a:schemeClr val="tx1"/>
                </a:solidFill>
                <a:effectLst/>
                <a:latin typeface="+mn-lt"/>
                <a:ea typeface="+mn-ea"/>
                <a:cs typeface="+mn-cs"/>
              </a:rPr>
              <a:t>גרר ודחף: הדגמה</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השתמשו בשני גיליונות נייר בגודל </a:t>
            </a:r>
            <a:r>
              <a:rPr lang="en-US" sz="1200" kern="1200" dirty="0">
                <a:solidFill>
                  <a:schemeClr val="tx1"/>
                </a:solidFill>
                <a:effectLst/>
                <a:latin typeface="+mn-lt"/>
                <a:ea typeface="+mn-ea"/>
                <a:cs typeface="+mn-cs"/>
              </a:rPr>
              <a:t>A4</a:t>
            </a:r>
            <a:r>
              <a:rPr lang="he-IL" sz="1200" kern="1200" dirty="0">
                <a:solidFill>
                  <a:schemeClr val="tx1"/>
                </a:solidFill>
                <a:effectLst/>
                <a:latin typeface="+mn-lt"/>
                <a:ea typeface="+mn-ea"/>
                <a:cs typeface="+mn-cs"/>
              </a:rPr>
              <a:t>. בקשו מאחד התלמידים לקפל שני מטוסי נייר דומים. קפלו את קצות הכנפיים של אחד משני המטוסים כלפי מטה וערכו תחרות טיסה בין שני המטוסים. </a:t>
            </a:r>
            <a:endParaRPr lang="en-IL" dirty="0"/>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12</a:t>
            </a:fld>
            <a:endParaRPr lang="en-IL"/>
          </a:p>
        </p:txBody>
      </p:sp>
    </p:spTree>
    <p:extLst>
      <p:ext uri="{BB962C8B-B14F-4D97-AF65-F5344CB8AC3E}">
        <p14:creationId xmlns:p14="http://schemas.microsoft.com/office/powerpoint/2010/main" val="1503684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u="sng" kern="1200" dirty="0">
                <a:solidFill>
                  <a:schemeClr val="tx1"/>
                </a:solidFill>
                <a:effectLst/>
                <a:latin typeface="+mn-lt"/>
                <a:ea typeface="+mn-ea"/>
                <a:cs typeface="+mn-cs"/>
              </a:rPr>
              <a:t>גרר ודחף: הדגמה</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דיון: כיצד מתבטאים כוחות הגרר והדחף? כשהמטוס נע קדימה, פועל עליו כוח הגרר שנובע מהתנגדות האוויר. הקיפול הגדיל את התנגדות האוויר לתנועת המטוס והגביר את כוח הגרר שפועל על מטוס הנייר.</a:t>
            </a:r>
            <a:endParaRPr lang="en-IL" sz="1200" kern="1200" dirty="0">
              <a:solidFill>
                <a:schemeClr val="tx1"/>
              </a:solidFill>
              <a:effectLst/>
              <a:latin typeface="+mn-lt"/>
              <a:ea typeface="+mn-ea"/>
              <a:cs typeface="+mn-cs"/>
            </a:endParaRPr>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13</a:t>
            </a:fld>
            <a:endParaRPr lang="en-IL"/>
          </a:p>
        </p:txBody>
      </p:sp>
    </p:spTree>
    <p:extLst>
      <p:ext uri="{BB962C8B-B14F-4D97-AF65-F5344CB8AC3E}">
        <p14:creationId xmlns:p14="http://schemas.microsoft.com/office/powerpoint/2010/main" val="2276459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u="sng" kern="1200" dirty="0">
                <a:solidFill>
                  <a:schemeClr val="tx1"/>
                </a:solidFill>
                <a:effectLst/>
                <a:latin typeface="+mn-lt"/>
                <a:ea typeface="+mn-ea"/>
                <a:cs typeface="+mn-cs"/>
              </a:rPr>
              <a:t>כנפי חרקים</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יכולת התעופה התפתחה בחרקים כבר לפני כ-300 מיליון שנה, מה שאומר שהם בעלי החיים המעופפים הראשונים שהתפתחו על פני כדור הארץ. אפשר למצוא אצלם מגוון צורות כנפיים וסגנונות תעופה שהתפתחו לאורך מאות מיליוני שנות אבולוציה, ולכן הם מקור נפלא להשראה לפיתוח מבנים מעופפים זעירים.</a:t>
            </a:r>
            <a:endParaRPr lang="en-IL" sz="1200" kern="1200" dirty="0">
              <a:solidFill>
                <a:schemeClr val="tx1"/>
              </a:solidFill>
              <a:effectLst/>
              <a:latin typeface="+mn-lt"/>
              <a:ea typeface="+mn-ea"/>
              <a:cs typeface="+mn-cs"/>
            </a:endParaRPr>
          </a:p>
          <a:p>
            <a:pPr algn="r" rtl="1"/>
            <a:endParaRPr lang="en-IL" sz="1200" kern="1200" dirty="0">
              <a:solidFill>
                <a:schemeClr val="tx1"/>
              </a:solidFill>
              <a:effectLst/>
              <a:latin typeface="+mn-lt"/>
              <a:ea typeface="+mn-ea"/>
              <a:cs typeface="+mn-cs"/>
            </a:endParaRPr>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14</a:t>
            </a:fld>
            <a:endParaRPr lang="en-IL"/>
          </a:p>
        </p:txBody>
      </p:sp>
    </p:spTree>
    <p:extLst>
      <p:ext uri="{BB962C8B-B14F-4D97-AF65-F5344CB8AC3E}">
        <p14:creationId xmlns:p14="http://schemas.microsoft.com/office/powerpoint/2010/main" val="2264707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u="sng" kern="1200" dirty="0">
                <a:solidFill>
                  <a:schemeClr val="tx1"/>
                </a:solidFill>
                <a:effectLst/>
                <a:latin typeface="+mn-lt"/>
                <a:ea typeface="+mn-ea"/>
                <a:cs typeface="+mn-cs"/>
              </a:rPr>
              <a:t>כנפי חרקים</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הכנפיים הן התארכות של הקוטיקולה (השלד החיצוני) מהחזה, והן מחוברות ומונעות על ידי שרירי החזה. לרוב החרקים שני זוגות כנפיים קרומיות דקות, המשורגות בעורקים מעובים, שמעניקים לכנף חוזק.</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סרטון:</a:t>
            </a:r>
            <a:r>
              <a:rPr lang="en-US" sz="1200" kern="1200" dirty="0">
                <a:solidFill>
                  <a:schemeClr val="tx1"/>
                </a:solidFill>
                <a:effectLst/>
                <a:latin typeface="+mn-lt"/>
                <a:ea typeface="+mn-ea"/>
                <a:cs typeface="+mn-cs"/>
              </a:rPr>
              <a:t>https://vimeo.com/35476021</a:t>
            </a:r>
            <a:endParaRPr lang="en-IL" sz="1200" kern="1200" dirty="0">
              <a:solidFill>
                <a:schemeClr val="tx1"/>
              </a:solidFill>
              <a:effectLst/>
              <a:latin typeface="+mn-lt"/>
              <a:ea typeface="+mn-ea"/>
              <a:cs typeface="+mn-cs"/>
            </a:endParaRPr>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15</a:t>
            </a:fld>
            <a:endParaRPr lang="en-IL"/>
          </a:p>
        </p:txBody>
      </p:sp>
    </p:spTree>
    <p:extLst>
      <p:ext uri="{BB962C8B-B14F-4D97-AF65-F5344CB8AC3E}">
        <p14:creationId xmlns:p14="http://schemas.microsoft.com/office/powerpoint/2010/main" val="319290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u="sng" kern="1200" dirty="0">
                <a:solidFill>
                  <a:schemeClr val="tx1"/>
                </a:solidFill>
                <a:effectLst/>
                <a:latin typeface="+mn-lt"/>
                <a:ea typeface="+mn-ea"/>
                <a:cs typeface="+mn-cs"/>
              </a:rPr>
              <a:t>מדריך לחוקרים הצעירים - הקדמה לפעילות</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בפעילות זו תחקרו תעופה של כמה חרקים. כל קבוצה תחקור חרק מסוג אחר. </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כשאתם מתבוננים בחרק שקיבלתם, נסו להבין מהם היתרונות והחסרונות בתעופה שלו או בכלל במבנה ובצורה של הכנף. למשל:</a:t>
            </a:r>
            <a:endParaRPr lang="en-IL"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he-IL" sz="1200" kern="1200" dirty="0">
                <a:solidFill>
                  <a:schemeClr val="tx1"/>
                </a:solidFill>
                <a:effectLst/>
                <a:latin typeface="+mn-lt"/>
                <a:ea typeface="+mn-ea"/>
                <a:cs typeface="+mn-cs"/>
              </a:rPr>
              <a:t>מהירות גבוהה: מאפשרת להגיע למרחק רב במהירות, לסרוק שטחים גדולים ביעילות וגם להתחמק מאויבים או להצליח לתפוס טרף מעופף.  </a:t>
            </a:r>
            <a:endParaRPr lang="en-IL"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he-IL" sz="1200" kern="1200" dirty="0">
                <a:solidFill>
                  <a:schemeClr val="tx1"/>
                </a:solidFill>
                <a:effectLst/>
                <a:latin typeface="+mn-lt"/>
                <a:ea typeface="+mn-ea"/>
                <a:cs typeface="+mn-cs"/>
              </a:rPr>
              <a:t>יכולת תמרון: מאפשרת תנועה מדויקת וזריזה, מה שחיוני לניווט בסביבות מורכבות.</a:t>
            </a:r>
            <a:endParaRPr lang="en-IL"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he-IL" sz="1200" kern="1200" dirty="0">
                <a:solidFill>
                  <a:schemeClr val="tx1"/>
                </a:solidFill>
                <a:effectLst/>
                <a:latin typeface="+mn-lt"/>
                <a:ea typeface="+mn-ea"/>
                <a:cs typeface="+mn-cs"/>
              </a:rPr>
              <a:t>צבעי הסוואה: מאפשרים להסתתר ולהגיע ליעדים מבלי שיבחינו בך.</a:t>
            </a:r>
            <a:endParaRPr lang="en-IL"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he-IL" sz="1200" kern="1200" dirty="0">
                <a:solidFill>
                  <a:schemeClr val="tx1"/>
                </a:solidFill>
                <a:effectLst/>
                <a:latin typeface="+mn-lt"/>
                <a:ea typeface="+mn-ea"/>
                <a:cs typeface="+mn-cs"/>
              </a:rPr>
              <a:t>יכולת לשאת משקל רב: מאפשרת נשיאת מטען כבד, מה שחשוב למשימות לוגיסטיות או הובלה.  </a:t>
            </a:r>
            <a:endParaRPr lang="en-IL" sz="1200" kern="1200" dirty="0">
              <a:solidFill>
                <a:schemeClr val="tx1"/>
              </a:solidFill>
              <a:effectLst/>
              <a:latin typeface="+mn-lt"/>
              <a:ea typeface="+mn-ea"/>
              <a:cs typeface="+mn-cs"/>
            </a:endParaRPr>
          </a:p>
          <a:p>
            <a:pPr marL="171450" indent="-171450" algn="r" rtl="1">
              <a:buFont typeface="Arial" panose="020B0604020202020204" pitchFamily="34" charset="0"/>
              <a:buChar char="•"/>
            </a:pPr>
            <a:r>
              <a:rPr lang="he-IL" sz="1200" kern="1200" dirty="0">
                <a:solidFill>
                  <a:schemeClr val="tx1"/>
                </a:solidFill>
                <a:effectLst/>
                <a:latin typeface="+mn-lt"/>
                <a:ea typeface="+mn-ea"/>
                <a:cs typeface="+mn-cs"/>
              </a:rPr>
              <a:t>יכולת ריחוף: מאפשרת תנועה אנכית מדויקת, חיונית למשימות הדורשות דיוק במקום.</a:t>
            </a:r>
            <a:r>
              <a:rPr lang="en-IL" dirty="0">
                <a:effectLst/>
              </a:rPr>
              <a:t> </a:t>
            </a:r>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16</a:t>
            </a:fld>
            <a:endParaRPr lang="en-IL"/>
          </a:p>
        </p:txBody>
      </p:sp>
    </p:spTree>
    <p:extLst>
      <p:ext uri="{BB962C8B-B14F-4D97-AF65-F5344CB8AC3E}">
        <p14:creationId xmlns:p14="http://schemas.microsoft.com/office/powerpoint/2010/main" val="3317346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u="sng" kern="1200" dirty="0">
                <a:solidFill>
                  <a:schemeClr val="tx1"/>
                </a:solidFill>
                <a:effectLst/>
                <a:latin typeface="+mn-lt"/>
                <a:ea typeface="+mn-ea"/>
                <a:cs typeface="+mn-cs"/>
              </a:rPr>
              <a:t>שימו לב לדברים הבאים:</a:t>
            </a:r>
            <a:endParaRPr lang="en-IL"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he-IL" sz="1200" kern="1200" dirty="0">
                <a:solidFill>
                  <a:schemeClr val="tx1"/>
                </a:solidFill>
                <a:effectLst/>
                <a:latin typeface="+mn-lt"/>
                <a:ea typeface="+mn-ea"/>
                <a:cs typeface="+mn-cs"/>
              </a:rPr>
              <a:t>חומר: ממה עשויה הכנף? האם היא קלה או כבדה? האם היא עמידה וחזקה? </a:t>
            </a:r>
            <a:endParaRPr lang="en-IL"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he-IL" sz="1200" kern="1200" dirty="0">
                <a:solidFill>
                  <a:schemeClr val="tx1"/>
                </a:solidFill>
                <a:effectLst/>
                <a:latin typeface="+mn-lt"/>
                <a:ea typeface="+mn-ea"/>
                <a:cs typeface="+mn-cs"/>
              </a:rPr>
              <a:t>צורה: מה צורת הכנף? האם הצורה מסייעת בעילוי? האם שטח הפנים גדול או קטן? האם המבנה מאפשר תעופה?</a:t>
            </a:r>
            <a:endParaRPr lang="en-IL"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he-IL" sz="1200" kern="1200" dirty="0">
                <a:solidFill>
                  <a:schemeClr val="tx1"/>
                </a:solidFill>
                <a:effectLst/>
                <a:latin typeface="+mn-lt"/>
                <a:ea typeface="+mn-ea"/>
                <a:cs typeface="+mn-cs"/>
              </a:rPr>
              <a:t>נפנוף: האם צורת הנפנוף יעילה? האם היא מהירה?</a:t>
            </a:r>
            <a:endParaRPr lang="en-IL" sz="1200" kern="1200" dirty="0">
              <a:solidFill>
                <a:schemeClr val="tx1"/>
              </a:solidFill>
              <a:effectLst/>
              <a:latin typeface="+mn-lt"/>
              <a:ea typeface="+mn-ea"/>
              <a:cs typeface="+mn-cs"/>
            </a:endParaRPr>
          </a:p>
          <a:p>
            <a:pPr marL="171450" indent="-171450" algn="r" rtl="1">
              <a:buFont typeface="Arial" panose="020B0604020202020204" pitchFamily="34" charset="0"/>
              <a:buChar char="•"/>
            </a:pPr>
            <a:r>
              <a:rPr lang="he-IL" sz="1200" kern="1200" dirty="0">
                <a:solidFill>
                  <a:schemeClr val="tx1"/>
                </a:solidFill>
                <a:effectLst/>
                <a:latin typeface="+mn-lt"/>
                <a:ea typeface="+mn-ea"/>
                <a:cs typeface="+mn-cs"/>
              </a:rPr>
              <a:t>תוספות: האם יש מבנים מיוחדים וכיצד הם תורמים?</a:t>
            </a:r>
            <a:endParaRPr lang="en-IL" dirty="0"/>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17</a:t>
            </a:fld>
            <a:endParaRPr lang="en-IL"/>
          </a:p>
        </p:txBody>
      </p:sp>
    </p:spTree>
    <p:extLst>
      <p:ext uri="{BB962C8B-B14F-4D97-AF65-F5344CB8AC3E}">
        <p14:creationId xmlns:p14="http://schemas.microsoft.com/office/powerpoint/2010/main" val="3832613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u="sng" kern="1200" dirty="0">
                <a:solidFill>
                  <a:schemeClr val="tx1"/>
                </a:solidFill>
                <a:effectLst/>
                <a:latin typeface="+mn-lt"/>
                <a:ea typeface="+mn-ea"/>
                <a:cs typeface="+mn-cs"/>
              </a:rPr>
              <a:t>משימה 1</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חלקו את התלמידים לחמש קבוצות.</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בשלב הראשון, כל קבוצה תקבל תמונה של חרק מעופף אחר, תבחן את מבנה הכנף ותנסה לשער מה מאפיין את התעופה שלו</a:t>
            </a:r>
            <a:r>
              <a:rPr lang="en-US" sz="1200" kern="1200" dirty="0">
                <a:solidFill>
                  <a:schemeClr val="tx1"/>
                </a:solidFill>
                <a:effectLst/>
                <a:latin typeface="+mn-lt"/>
                <a:ea typeface="+mn-ea"/>
                <a:cs typeface="+mn-cs"/>
              </a:rPr>
              <a:t>.</a:t>
            </a:r>
            <a:endParaRPr lang="en-IL" sz="1200" kern="1200" dirty="0">
              <a:solidFill>
                <a:schemeClr val="tx1"/>
              </a:solidFill>
              <a:effectLst/>
              <a:latin typeface="+mn-lt"/>
              <a:ea typeface="+mn-ea"/>
              <a:cs typeface="+mn-cs"/>
            </a:endParaRPr>
          </a:p>
          <a:p>
            <a:pPr algn="r"/>
            <a:endParaRPr lang="en-IL" dirty="0"/>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18</a:t>
            </a:fld>
            <a:endParaRPr lang="en-IL"/>
          </a:p>
        </p:txBody>
      </p:sp>
    </p:spTree>
    <p:extLst>
      <p:ext uri="{BB962C8B-B14F-4D97-AF65-F5344CB8AC3E}">
        <p14:creationId xmlns:p14="http://schemas.microsoft.com/office/powerpoint/2010/main" val="296148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u="sng" kern="1200" dirty="0">
                <a:solidFill>
                  <a:schemeClr val="tx1"/>
                </a:solidFill>
                <a:effectLst/>
                <a:latin typeface="+mn-lt"/>
                <a:ea typeface="+mn-ea"/>
                <a:cs typeface="+mn-cs"/>
              </a:rPr>
              <a:t>משימה 2</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בשלב השני, כל קבוצה תקבל דף מידע על התעופה של החרק שלה. התלמידים יחקרו את המבנה והתפקוד של כנפי חרקים שונים, יחקרו את היתרונות והחסרונות שלהם ויחשבו כיצד ניתן לקבל מהם השראה לפיתוח כלי טייס זעירים ולאילו שימושים טכנולוגיים מבנה כנף כזה יכול להתאים. </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 </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רכזו את התשובות של הקבוצות בשקופיות 22 – 26. כל קבוצה תציג את הממצאים שלה, כהכנה למטלת הבית.</a:t>
            </a:r>
            <a:endParaRPr lang="he-IL" sz="1200" b="0" i="0" kern="1200" dirty="0">
              <a:solidFill>
                <a:schemeClr val="tx1"/>
              </a:solidFill>
              <a:effectLst/>
              <a:latin typeface="+mn-lt"/>
              <a:ea typeface="+mn-ea"/>
              <a:cs typeface="+mn-cs"/>
            </a:endParaRPr>
          </a:p>
          <a:p>
            <a:pPr algn="r" rtl="1" fontAlgn="t"/>
            <a:endParaRPr lang="he-IL" sz="1200" b="0" i="0" kern="1200" dirty="0">
              <a:solidFill>
                <a:schemeClr val="tx1"/>
              </a:solidFill>
              <a:effectLst/>
              <a:latin typeface="+mn-lt"/>
              <a:ea typeface="+mn-ea"/>
              <a:cs typeface="+mn-cs"/>
            </a:endParaRPr>
          </a:p>
          <a:p>
            <a:pPr algn="r" rtl="1" fontAlgn="t"/>
            <a:r>
              <a:rPr lang="he-IL" sz="1200" b="0" i="0" kern="1200" dirty="0">
                <a:solidFill>
                  <a:schemeClr val="tx1"/>
                </a:solidFill>
                <a:effectLst/>
                <a:latin typeface="+mn-lt"/>
                <a:ea typeface="+mn-ea"/>
                <a:cs typeface="+mn-cs"/>
              </a:rPr>
              <a:t>מקור התמונה:</a:t>
            </a:r>
          </a:p>
          <a:p>
            <a:pPr fontAlgn="t"/>
            <a:r>
              <a:rPr lang="en-US" sz="1200" b="0" i="0" kern="1200" dirty="0">
                <a:solidFill>
                  <a:schemeClr val="tx1"/>
                </a:solidFill>
                <a:effectLst/>
                <a:latin typeface="+mn-lt"/>
                <a:ea typeface="+mn-ea"/>
                <a:cs typeface="+mn-cs"/>
              </a:rPr>
              <a:t>Phan, H. V., &amp; Park, H. C. (2019). Insect-inspired, tailless, hover-capable flapping-wing robots: Recent progress, challenges, and future directions. </a:t>
            </a:r>
            <a:r>
              <a:rPr lang="en-US" sz="1200" b="0" i="1" kern="1200" dirty="0">
                <a:solidFill>
                  <a:schemeClr val="tx1"/>
                </a:solidFill>
                <a:effectLst/>
                <a:latin typeface="+mn-lt"/>
                <a:ea typeface="+mn-ea"/>
                <a:cs typeface="+mn-cs"/>
              </a:rPr>
              <a:t>Progress in Aerospace Sciences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111</a:t>
            </a:r>
            <a:r>
              <a:rPr lang="en-US" sz="1200" b="0" i="0" kern="1200" dirty="0">
                <a:solidFill>
                  <a:schemeClr val="tx1"/>
                </a:solidFill>
                <a:effectLst/>
                <a:latin typeface="+mn-lt"/>
                <a:ea typeface="+mn-ea"/>
                <a:cs typeface="+mn-cs"/>
              </a:rPr>
              <a:t>, 100573.</a:t>
            </a:r>
          </a:p>
          <a:p>
            <a:br>
              <a:rPr lang="en-US" dirty="0"/>
            </a:br>
            <a:endParaRPr lang="en-IL" dirty="0"/>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19</a:t>
            </a:fld>
            <a:endParaRPr lang="en-IL"/>
          </a:p>
        </p:txBody>
      </p:sp>
    </p:spTree>
    <p:extLst>
      <p:ext uri="{BB962C8B-B14F-4D97-AF65-F5344CB8AC3E}">
        <p14:creationId xmlns:p14="http://schemas.microsoft.com/office/powerpoint/2010/main" val="54259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b="1" kern="1200" dirty="0">
                <a:solidFill>
                  <a:schemeClr val="tx1"/>
                </a:solidFill>
                <a:effectLst/>
                <a:latin typeface="+mn-lt"/>
                <a:ea typeface="+mn-ea"/>
                <a:cs typeface="+mn-cs"/>
              </a:rPr>
              <a:t>מה זה </a:t>
            </a:r>
            <a:r>
              <a:rPr lang="he-IL" sz="1200" b="1" kern="1200" dirty="0" err="1">
                <a:solidFill>
                  <a:schemeClr val="tx1"/>
                </a:solidFill>
                <a:effectLst/>
                <a:latin typeface="+mn-lt"/>
                <a:ea typeface="+mn-ea"/>
                <a:cs typeface="+mn-cs"/>
              </a:rPr>
              <a:t>ביומימיקרי</a:t>
            </a:r>
            <a:r>
              <a:rPr lang="he-IL" sz="1200" b="1" kern="1200" dirty="0">
                <a:solidFill>
                  <a:schemeClr val="tx1"/>
                </a:solidFill>
                <a:effectLst/>
                <a:latin typeface="+mn-lt"/>
                <a:ea typeface="+mn-ea"/>
                <a:cs typeface="+mn-cs"/>
              </a:rPr>
              <a:t>?</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לאורך האבולוציה התפתחו אצל היצורים החיים מגוון התאמות מדהימות לסביבת החיים, המתבטאות במגוון מבנים ותהליכים. </a:t>
            </a:r>
            <a:r>
              <a:rPr lang="he-IL" sz="1200" kern="1200" dirty="0" err="1">
                <a:solidFill>
                  <a:schemeClr val="tx1"/>
                </a:solidFill>
                <a:effectLst/>
                <a:latin typeface="+mn-lt"/>
                <a:ea typeface="+mn-ea"/>
                <a:cs typeface="+mn-cs"/>
              </a:rPr>
              <a:t>ביומימיקרי</a:t>
            </a:r>
            <a:r>
              <a:rPr lang="he-IL" sz="1200" kern="1200" dirty="0">
                <a:solidFill>
                  <a:schemeClr val="tx1"/>
                </a:solidFill>
                <a:effectLst/>
                <a:latin typeface="+mn-lt"/>
                <a:ea typeface="+mn-ea"/>
                <a:cs typeface="+mn-cs"/>
              </a:rPr>
              <a:t> הוא תחום מדעי, שעוסק בחקר המבנים והתהליכים הקיימים בטבע לצורך פתרון בעיות של בני אדם. </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במקרים מסוימים, החוקרים מחקים במדויק את המבנים והמנגנונים הללו. במקרים אלה מדובר </a:t>
            </a:r>
            <a:r>
              <a:rPr lang="he-IL" sz="1200" kern="1200" dirty="0" err="1">
                <a:solidFill>
                  <a:schemeClr val="tx1"/>
                </a:solidFill>
                <a:effectLst/>
                <a:latin typeface="+mn-lt"/>
                <a:ea typeface="+mn-ea"/>
                <a:cs typeface="+mn-cs"/>
              </a:rPr>
              <a:t>בביומימיקרי</a:t>
            </a:r>
            <a:r>
              <a:rPr lang="he-I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biomimicry</a:t>
            </a:r>
            <a:r>
              <a:rPr lang="he-IL" sz="1200" kern="1200" dirty="0">
                <a:solidFill>
                  <a:schemeClr val="tx1"/>
                </a:solidFill>
                <a:effectLst/>
                <a:latin typeface="+mn-lt"/>
                <a:ea typeface="+mn-ea"/>
                <a:cs typeface="+mn-cs"/>
              </a:rPr>
              <a:t>). במקרים אחרים הם לא מחקים אותם ממש, אלא רק שואבים מהם השראה, ואז מדובר בהשראה מהטבע (</a:t>
            </a:r>
            <a:r>
              <a:rPr lang="en-US" sz="1200" kern="1200" dirty="0" err="1">
                <a:solidFill>
                  <a:schemeClr val="tx1"/>
                </a:solidFill>
                <a:effectLst/>
                <a:latin typeface="+mn-lt"/>
                <a:ea typeface="+mn-ea"/>
                <a:cs typeface="+mn-cs"/>
              </a:rPr>
              <a:t>bioinspioration</a:t>
            </a:r>
            <a:r>
              <a:rPr lang="he-IL" sz="1200" kern="1200" dirty="0">
                <a:solidFill>
                  <a:schemeClr val="tx1"/>
                </a:solidFill>
                <a:effectLst/>
                <a:latin typeface="+mn-lt"/>
                <a:ea typeface="+mn-ea"/>
                <a:cs typeface="+mn-cs"/>
              </a:rPr>
              <a:t>) ולא </a:t>
            </a:r>
            <a:r>
              <a:rPr lang="he-IL" sz="1200" kern="1200" dirty="0" err="1">
                <a:solidFill>
                  <a:schemeClr val="tx1"/>
                </a:solidFill>
                <a:effectLst/>
                <a:latin typeface="+mn-lt"/>
                <a:ea typeface="+mn-ea"/>
                <a:cs typeface="+mn-cs"/>
              </a:rPr>
              <a:t>ביומימיקרי</a:t>
            </a:r>
            <a:r>
              <a:rPr lang="he-IL" sz="1200" kern="1200" dirty="0">
                <a:solidFill>
                  <a:schemeClr val="tx1"/>
                </a:solidFill>
                <a:effectLst/>
                <a:latin typeface="+mn-lt"/>
                <a:ea typeface="+mn-ea"/>
                <a:cs typeface="+mn-cs"/>
              </a:rPr>
              <a:t>.</a:t>
            </a:r>
            <a:endParaRPr lang="he-IL" dirty="0"/>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2</a:t>
            </a:fld>
            <a:endParaRPr lang="en-IL"/>
          </a:p>
        </p:txBody>
      </p:sp>
    </p:spTree>
    <p:extLst>
      <p:ext uri="{BB962C8B-B14F-4D97-AF65-F5344CB8AC3E}">
        <p14:creationId xmlns:p14="http://schemas.microsoft.com/office/powerpoint/2010/main" val="266056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u="sng" kern="1200" dirty="0">
                <a:solidFill>
                  <a:schemeClr val="tx1"/>
                </a:solidFill>
                <a:effectLst/>
                <a:latin typeface="+mn-lt"/>
                <a:ea typeface="+mn-ea"/>
                <a:cs typeface="+mn-cs"/>
              </a:rPr>
              <a:t>מטלת בית</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לאחר שהכירו טיפוסי כנפיים שונים בחרקים וכיצד הם יכולים להוות השראה לפיתוח רובוטים מעופפים, כל תלמיד/ה יתכננו ויבנו מודל כנפיים לרובוט מעופף. </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הנחיות לתלמידים:</a:t>
            </a:r>
            <a:endParaRPr lang="en-IL" sz="1200" kern="1200" dirty="0">
              <a:solidFill>
                <a:schemeClr val="tx1"/>
              </a:solidFill>
              <a:effectLst/>
              <a:latin typeface="+mn-lt"/>
              <a:ea typeface="+mn-ea"/>
              <a:cs typeface="+mn-cs"/>
            </a:endParaRPr>
          </a:p>
          <a:p>
            <a:pPr marL="228600" lvl="0" indent="-228600" algn="r" rtl="1">
              <a:buFont typeface="+mj-lt"/>
              <a:buAutoNum type="arabicPeriod"/>
            </a:pPr>
            <a:r>
              <a:rPr lang="he-IL" sz="1200" kern="1200" dirty="0">
                <a:solidFill>
                  <a:schemeClr val="tx1"/>
                </a:solidFill>
                <a:effectLst/>
                <a:latin typeface="+mn-lt"/>
                <a:ea typeface="+mn-ea"/>
                <a:cs typeface="+mn-cs"/>
              </a:rPr>
              <a:t>צורך: מה הרובוט שלכם יוכל לעשות? לאיזה צורך אתם מפתחים אותו?</a:t>
            </a:r>
            <a:endParaRPr lang="en-IL" sz="1200" kern="1200" dirty="0">
              <a:solidFill>
                <a:schemeClr val="tx1"/>
              </a:solidFill>
              <a:effectLst/>
              <a:latin typeface="+mn-lt"/>
              <a:ea typeface="+mn-ea"/>
              <a:cs typeface="+mn-cs"/>
            </a:endParaRPr>
          </a:p>
          <a:p>
            <a:pPr marL="228600" lvl="0" indent="-228600" algn="r" rtl="1">
              <a:buFont typeface="+mj-lt"/>
              <a:buAutoNum type="arabicPeriod"/>
            </a:pPr>
            <a:r>
              <a:rPr lang="he-IL" sz="1200" kern="1200" dirty="0">
                <a:solidFill>
                  <a:schemeClr val="tx1"/>
                </a:solidFill>
                <a:effectLst/>
                <a:latin typeface="+mn-lt"/>
                <a:ea typeface="+mn-ea"/>
                <a:cs typeface="+mn-cs"/>
              </a:rPr>
              <a:t>השראה: אילו חרקים יכולים לשמש השראה בפיתוח רובוט כזה? אילו תכונות של חרק תרצו לאמץ לטובת פיתוח הרובוט שלכם? </a:t>
            </a:r>
            <a:endParaRPr lang="en-IL" sz="1200" kern="1200" dirty="0">
              <a:solidFill>
                <a:schemeClr val="tx1"/>
              </a:solidFill>
              <a:effectLst/>
              <a:latin typeface="+mn-lt"/>
              <a:ea typeface="+mn-ea"/>
              <a:cs typeface="+mn-cs"/>
            </a:endParaRPr>
          </a:p>
          <a:p>
            <a:pPr marL="228600" lvl="0" indent="-228600" algn="r" rtl="1">
              <a:buFont typeface="+mj-lt"/>
              <a:buAutoNum type="arabicPeriod"/>
            </a:pPr>
            <a:r>
              <a:rPr lang="he-IL" sz="1200" kern="1200" dirty="0">
                <a:solidFill>
                  <a:schemeClr val="tx1"/>
                </a:solidFill>
                <a:effectLst/>
                <a:latin typeface="+mn-lt"/>
                <a:ea typeface="+mn-ea"/>
                <a:cs typeface="+mn-cs"/>
              </a:rPr>
              <a:t>תכנון: שרטטו את מבנה הכנף. התייחסו לצורה החיצונית, למספר הכנפיים, לעורקים או למבנים שונים שתרצו להוסיף לכנף.</a:t>
            </a:r>
            <a:endParaRPr lang="en-IL" sz="1200" kern="1200" dirty="0">
              <a:solidFill>
                <a:schemeClr val="tx1"/>
              </a:solidFill>
              <a:effectLst/>
              <a:latin typeface="+mn-lt"/>
              <a:ea typeface="+mn-ea"/>
              <a:cs typeface="+mn-cs"/>
            </a:endParaRPr>
          </a:p>
          <a:p>
            <a:pPr marL="228600" indent="-228600" algn="r" rtl="1">
              <a:buFont typeface="+mj-lt"/>
              <a:buAutoNum type="arabicPeriod"/>
            </a:pPr>
            <a:r>
              <a:rPr lang="he-IL" sz="1200" kern="1200" dirty="0">
                <a:solidFill>
                  <a:schemeClr val="tx1"/>
                </a:solidFill>
                <a:effectLst/>
                <a:latin typeface="+mn-lt"/>
                <a:ea typeface="+mn-ea"/>
                <a:cs typeface="+mn-cs"/>
              </a:rPr>
              <a:t>דגם: בנו דגם של הכנף שלכם. חשבו היטב באילו חומרים תשתמשו ומה היתרונות של חומרים אלו.</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he-IL" dirty="0">
                <a:latin typeface="Calibri" panose="020F0502020204030204" pitchFamily="34" charset="0"/>
                <a:ea typeface="Calibri" panose="020F0502020204030204" pitchFamily="34" charset="0"/>
                <a:cs typeface="Calibri" panose="020F0502020204030204" pitchFamily="34" charset="0"/>
              </a:rPr>
              <a:t>הביאו את הדגם לשיעור הבא והציגו אותו בפני חבריכם. </a:t>
            </a:r>
            <a:endParaRPr lang="en-IL" dirty="0">
              <a:latin typeface="Calibri" panose="020F0502020204030204" pitchFamily="34" charset="0"/>
              <a:ea typeface="Calibri" panose="020F0502020204030204" pitchFamily="34" charset="0"/>
              <a:cs typeface="Calibri" panose="020F0502020204030204" pitchFamily="34" charset="0"/>
            </a:endParaRPr>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20</a:t>
            </a:fld>
            <a:endParaRPr lang="en-IL"/>
          </a:p>
        </p:txBody>
      </p:sp>
    </p:spTree>
    <p:extLst>
      <p:ext uri="{BB962C8B-B14F-4D97-AF65-F5344CB8AC3E}">
        <p14:creationId xmlns:p14="http://schemas.microsoft.com/office/powerpoint/2010/main" val="1441605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e-IL" dirty="0"/>
              <a:t>התמונה מאתר חברת </a:t>
            </a:r>
            <a:r>
              <a:rPr lang="en-US" dirty="0"/>
              <a:t>FESTO</a:t>
            </a:r>
            <a:r>
              <a:rPr lang="he-IL" dirty="0"/>
              <a:t>: </a:t>
            </a:r>
            <a:r>
              <a:rPr lang="en-US" dirty="0"/>
              <a:t>https://www.festo.com/gr/en/</a:t>
            </a:r>
            <a:endParaRPr lang="en-IL" dirty="0"/>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21</a:t>
            </a:fld>
            <a:endParaRPr lang="en-IL"/>
          </a:p>
        </p:txBody>
      </p:sp>
    </p:spTree>
    <p:extLst>
      <p:ext uri="{BB962C8B-B14F-4D97-AF65-F5344CB8AC3E}">
        <p14:creationId xmlns:p14="http://schemas.microsoft.com/office/powerpoint/2010/main" val="2561248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L"/>
          </a:p>
        </p:txBody>
      </p:sp>
      <p:sp>
        <p:nvSpPr>
          <p:cNvPr id="3" name="Notes Placeholder 2"/>
          <p:cNvSpPr>
            <a:spLocks noGrp="1"/>
          </p:cNvSpPr>
          <p:nvPr>
            <p:ph type="body" idx="1"/>
          </p:nvPr>
        </p:nvSpPr>
        <p:spPr/>
        <p:txBody>
          <a:bodyPr/>
          <a:lstStyle/>
          <a:p>
            <a:pPr algn="r" rtl="1"/>
            <a:r>
              <a:rPr lang="he-IL" dirty="0"/>
              <a:t>מקור התמונה: </a:t>
            </a:r>
            <a:r>
              <a:rPr lang="en-US" dirty="0"/>
              <a:t>https://commons.wikimedia.org/wiki/File:Odl%C3%A9t%C3%A1_z_poup%C4%9Bte_astry_It%27s_flying_from_astra%27s_bud.jpg</a:t>
            </a:r>
            <a:endParaRPr lang="en-IL" dirty="0"/>
          </a:p>
        </p:txBody>
      </p:sp>
      <p:sp>
        <p:nvSpPr>
          <p:cNvPr id="4" name="Slide Number Placeholder 3"/>
          <p:cNvSpPr>
            <a:spLocks noGrp="1"/>
          </p:cNvSpPr>
          <p:nvPr>
            <p:ph type="sldNum" sz="quarter" idx="5"/>
          </p:nvPr>
        </p:nvSpPr>
        <p:spPr/>
        <p:txBody>
          <a:bodyPr/>
          <a:lstStyle/>
          <a:p>
            <a:fld id="{FCA71D7D-EF99-41CB-A992-283AFC0B6CB3}" type="slidenum">
              <a:rPr lang="he-IL" smtClean="0"/>
              <a:t>24</a:t>
            </a:fld>
            <a:endParaRPr lang="he-IL"/>
          </a:p>
        </p:txBody>
      </p:sp>
    </p:spTree>
    <p:extLst>
      <p:ext uri="{BB962C8B-B14F-4D97-AF65-F5344CB8AC3E}">
        <p14:creationId xmlns:p14="http://schemas.microsoft.com/office/powerpoint/2010/main" val="3893261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C60C0-8E1E-1C13-A62A-FF39D9EE8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00074-0314-5901-FFC8-2F277ACDC736}"/>
              </a:ext>
            </a:extLst>
          </p:cNvPr>
          <p:cNvSpPr>
            <a:spLocks noGrp="1" noRot="1" noChangeAspect="1"/>
          </p:cNvSpPr>
          <p:nvPr>
            <p:ph type="sldImg"/>
          </p:nvPr>
        </p:nvSpPr>
        <p:spPr/>
        <p:txBody>
          <a:bodyPr/>
          <a:lstStyle/>
          <a:p>
            <a:endParaRPr lang="en-IL"/>
          </a:p>
        </p:txBody>
      </p:sp>
      <p:sp>
        <p:nvSpPr>
          <p:cNvPr id="3" name="Notes Placeholder 2">
            <a:extLst>
              <a:ext uri="{FF2B5EF4-FFF2-40B4-BE49-F238E27FC236}">
                <a16:creationId xmlns:a16="http://schemas.microsoft.com/office/drawing/2014/main" id="{BC203A7D-E3CB-7765-E306-5CF43A40013D}"/>
              </a:ext>
            </a:extLst>
          </p:cNvPr>
          <p:cNvSpPr>
            <a:spLocks noGrp="1"/>
          </p:cNvSpPr>
          <p:nvPr>
            <p:ph type="body" idx="1"/>
          </p:nvPr>
        </p:nvSpPr>
        <p:spPr/>
        <p:txBody>
          <a:bodyPr/>
          <a:lstStyle/>
          <a:p>
            <a:pPr algn="r" rtl="1"/>
            <a:r>
              <a:rPr lang="he-IL" dirty="0"/>
              <a:t>מקור התמונה: </a:t>
            </a:r>
            <a:r>
              <a:rPr lang="en-US" dirty="0"/>
              <a:t>https://commons.wikimedia.org/wiki/File:Odl%C3%A9t%C3%A1_z_poup%C4%9Bte_astry_It%27s_flying_from_astra%27s_bud.jpg</a:t>
            </a:r>
            <a:endParaRPr lang="en-IL" dirty="0"/>
          </a:p>
        </p:txBody>
      </p:sp>
      <p:sp>
        <p:nvSpPr>
          <p:cNvPr id="4" name="Slide Number Placeholder 3">
            <a:extLst>
              <a:ext uri="{FF2B5EF4-FFF2-40B4-BE49-F238E27FC236}">
                <a16:creationId xmlns:a16="http://schemas.microsoft.com/office/drawing/2014/main" id="{6BFC175F-0575-28FF-FE7F-FC04E7A07F4D}"/>
              </a:ext>
            </a:extLst>
          </p:cNvPr>
          <p:cNvSpPr>
            <a:spLocks noGrp="1"/>
          </p:cNvSpPr>
          <p:nvPr>
            <p:ph type="sldNum" sz="quarter" idx="5"/>
          </p:nvPr>
        </p:nvSpPr>
        <p:spPr/>
        <p:txBody>
          <a:bodyPr/>
          <a:lstStyle/>
          <a:p>
            <a:fld id="{FCA71D7D-EF99-41CB-A992-283AFC0B6CB3}" type="slidenum">
              <a:rPr lang="he-IL" smtClean="0"/>
              <a:t>25</a:t>
            </a:fld>
            <a:endParaRPr lang="he-IL"/>
          </a:p>
        </p:txBody>
      </p:sp>
    </p:spTree>
    <p:extLst>
      <p:ext uri="{BB962C8B-B14F-4D97-AF65-F5344CB8AC3E}">
        <p14:creationId xmlns:p14="http://schemas.microsoft.com/office/powerpoint/2010/main" val="3476407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7B6E7-515B-5DB5-3B70-2D3D339EAF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32E46B-B7C4-0E94-B4E2-9F8E12F5CAE9}"/>
              </a:ext>
            </a:extLst>
          </p:cNvPr>
          <p:cNvSpPr>
            <a:spLocks noGrp="1" noRot="1" noChangeAspect="1"/>
          </p:cNvSpPr>
          <p:nvPr>
            <p:ph type="sldImg"/>
          </p:nvPr>
        </p:nvSpPr>
        <p:spPr/>
        <p:txBody>
          <a:bodyPr/>
          <a:lstStyle/>
          <a:p>
            <a:endParaRPr lang="en-IL"/>
          </a:p>
        </p:txBody>
      </p:sp>
      <p:sp>
        <p:nvSpPr>
          <p:cNvPr id="3" name="Notes Placeholder 2">
            <a:extLst>
              <a:ext uri="{FF2B5EF4-FFF2-40B4-BE49-F238E27FC236}">
                <a16:creationId xmlns:a16="http://schemas.microsoft.com/office/drawing/2014/main" id="{0498F50B-6B0C-B2AA-8652-9930690311B8}"/>
              </a:ext>
            </a:extLst>
          </p:cNvPr>
          <p:cNvSpPr>
            <a:spLocks noGrp="1"/>
          </p:cNvSpPr>
          <p:nvPr>
            <p:ph type="body" idx="1"/>
          </p:nvPr>
        </p:nvSpPr>
        <p:spPr/>
        <p:txBody>
          <a:bodyPr/>
          <a:lstStyle/>
          <a:p>
            <a:pPr algn="r" rtl="1"/>
            <a:r>
              <a:rPr lang="he-IL" dirty="0"/>
              <a:t>מקור התמונה: </a:t>
            </a:r>
            <a:r>
              <a:rPr lang="en-US" dirty="0"/>
              <a:t>https://commons.wikimedia.org/wiki/File:Odl%C3%A9t%C3%A1_z_poup%C4%9Bte_astry_It%27s_flying_from_astra%27s_bud.jpg</a:t>
            </a:r>
            <a:endParaRPr lang="en-IL" dirty="0"/>
          </a:p>
        </p:txBody>
      </p:sp>
      <p:sp>
        <p:nvSpPr>
          <p:cNvPr id="4" name="Slide Number Placeholder 3">
            <a:extLst>
              <a:ext uri="{FF2B5EF4-FFF2-40B4-BE49-F238E27FC236}">
                <a16:creationId xmlns:a16="http://schemas.microsoft.com/office/drawing/2014/main" id="{2B8257A3-DC33-6E8E-7F14-11B446FA5C45}"/>
              </a:ext>
            </a:extLst>
          </p:cNvPr>
          <p:cNvSpPr>
            <a:spLocks noGrp="1"/>
          </p:cNvSpPr>
          <p:nvPr>
            <p:ph type="sldNum" sz="quarter" idx="5"/>
          </p:nvPr>
        </p:nvSpPr>
        <p:spPr/>
        <p:txBody>
          <a:bodyPr/>
          <a:lstStyle/>
          <a:p>
            <a:fld id="{FCA71D7D-EF99-41CB-A992-283AFC0B6CB3}" type="slidenum">
              <a:rPr lang="he-IL" smtClean="0"/>
              <a:t>26</a:t>
            </a:fld>
            <a:endParaRPr lang="he-IL"/>
          </a:p>
        </p:txBody>
      </p:sp>
    </p:spTree>
    <p:extLst>
      <p:ext uri="{BB962C8B-B14F-4D97-AF65-F5344CB8AC3E}">
        <p14:creationId xmlns:p14="http://schemas.microsoft.com/office/powerpoint/2010/main" val="389944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u="sng" kern="1200" dirty="0">
                <a:solidFill>
                  <a:schemeClr val="tx1"/>
                </a:solidFill>
                <a:effectLst/>
                <a:latin typeface="+mn-lt"/>
                <a:ea typeface="+mn-ea"/>
                <a:cs typeface="+mn-cs"/>
              </a:rPr>
              <a:t>דוגמה להשראה מחרקים: צוללת רובוטית בהשראת </a:t>
            </a:r>
            <a:r>
              <a:rPr lang="he-IL" sz="1200" u="sng" kern="1200" dirty="0" err="1">
                <a:solidFill>
                  <a:schemeClr val="tx1"/>
                </a:solidFill>
                <a:effectLst/>
                <a:latin typeface="+mn-lt"/>
                <a:ea typeface="+mn-ea"/>
                <a:cs typeface="+mn-cs"/>
              </a:rPr>
              <a:t>שטגב</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הנה דוגמה לפיתוח טכנולוגי בהשראת חרקים. </a:t>
            </a:r>
            <a:r>
              <a:rPr lang="he-IL" sz="1200" kern="1200" dirty="0" err="1">
                <a:solidFill>
                  <a:schemeClr val="tx1"/>
                </a:solidFill>
                <a:effectLst/>
                <a:latin typeface="+mn-lt"/>
                <a:ea typeface="+mn-ea"/>
                <a:cs typeface="+mn-cs"/>
              </a:rPr>
              <a:t>שטגב</a:t>
            </a:r>
            <a:r>
              <a:rPr lang="he-IL" sz="1200" kern="1200" dirty="0">
                <a:solidFill>
                  <a:schemeClr val="tx1"/>
                </a:solidFill>
                <a:effectLst/>
                <a:latin typeface="+mn-lt"/>
                <a:ea typeface="+mn-ea"/>
                <a:cs typeface="+mn-cs"/>
              </a:rPr>
              <a:t> הוא פשפש שחי במים. </a:t>
            </a:r>
            <a:r>
              <a:rPr lang="he-IL" sz="1200" kern="1200" dirty="0" err="1">
                <a:solidFill>
                  <a:schemeClr val="tx1"/>
                </a:solidFill>
                <a:effectLst/>
                <a:latin typeface="+mn-lt"/>
                <a:ea typeface="+mn-ea"/>
                <a:cs typeface="+mn-cs"/>
              </a:rPr>
              <a:t>השטגב</a:t>
            </a:r>
            <a:r>
              <a:rPr lang="he-IL" sz="1200" kern="1200" dirty="0">
                <a:solidFill>
                  <a:schemeClr val="tx1"/>
                </a:solidFill>
                <a:effectLst/>
                <a:latin typeface="+mn-lt"/>
                <a:ea typeface="+mn-ea"/>
                <a:cs typeface="+mn-cs"/>
              </a:rPr>
              <a:t>, כמו ששמו מרמז, שוחה על גבו. רגליו האחוריות ארוכות ועטורות בזיפים שמשמשים כמשוטים.</a:t>
            </a:r>
            <a:endParaRPr lang="en-IL" sz="1200" kern="1200" dirty="0">
              <a:solidFill>
                <a:schemeClr val="tx1"/>
              </a:solidFill>
              <a:effectLst/>
              <a:latin typeface="+mn-lt"/>
              <a:ea typeface="+mn-ea"/>
              <a:cs typeface="+mn-cs"/>
            </a:endParaRPr>
          </a:p>
          <a:p>
            <a:pPr algn="r" rtl="1"/>
            <a:r>
              <a:rPr lang="he-IL" sz="1200" kern="1200" dirty="0" err="1">
                <a:solidFill>
                  <a:schemeClr val="tx1"/>
                </a:solidFill>
                <a:effectLst/>
                <a:latin typeface="+mn-lt"/>
                <a:ea typeface="+mn-ea"/>
                <a:cs typeface="+mn-cs"/>
              </a:rPr>
              <a:t>השטגב</a:t>
            </a:r>
            <a:r>
              <a:rPr lang="he-IL" sz="1200" kern="1200" dirty="0">
                <a:solidFill>
                  <a:schemeClr val="tx1"/>
                </a:solidFill>
                <a:effectLst/>
                <a:latin typeface="+mn-lt"/>
                <a:ea typeface="+mn-ea"/>
                <a:cs typeface="+mn-cs"/>
              </a:rPr>
              <a:t> שולט בציפה שלו בעזרת בועית אוויר שהוא מחזיק צמוד לבטנו. על ידי שינוי נפח הבועית הוא עולה ויורד בעמודת המים. </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חוקרים מאוניברסיטת תל אביב בחנו את מנגנון הציפה של </a:t>
            </a:r>
            <a:r>
              <a:rPr lang="he-IL" sz="1200" kern="1200" dirty="0" err="1">
                <a:solidFill>
                  <a:schemeClr val="tx1"/>
                </a:solidFill>
                <a:effectLst/>
                <a:latin typeface="+mn-lt"/>
                <a:ea typeface="+mn-ea"/>
                <a:cs typeface="+mn-cs"/>
              </a:rPr>
              <a:t>השטגב</a:t>
            </a:r>
            <a:r>
              <a:rPr lang="he-IL" sz="1200" kern="1200" dirty="0">
                <a:solidFill>
                  <a:schemeClr val="tx1"/>
                </a:solidFill>
                <a:effectLst/>
                <a:latin typeface="+mn-lt"/>
                <a:ea typeface="+mn-ea"/>
                <a:cs typeface="+mn-cs"/>
              </a:rPr>
              <a:t> ובנו רובוט עם יכולת ציפה דומה.</a:t>
            </a:r>
            <a:endParaRPr lang="he-IL" sz="1000" b="0" i="0" kern="1200" dirty="0">
              <a:solidFill>
                <a:schemeClr val="tx1"/>
              </a:solidFill>
              <a:effectLst/>
              <a:latin typeface="+mn-lt"/>
              <a:ea typeface="+mn-ea"/>
              <a:cs typeface="+mn-cs"/>
            </a:endParaRPr>
          </a:p>
          <a:p>
            <a:pPr algn="r" rtl="1"/>
            <a:r>
              <a:rPr lang="he-IL" sz="1000" b="0" i="0" kern="1200" dirty="0">
                <a:solidFill>
                  <a:schemeClr val="tx1"/>
                </a:solidFill>
                <a:effectLst/>
                <a:latin typeface="+mn-lt"/>
                <a:ea typeface="+mn-ea"/>
                <a:cs typeface="+mn-cs"/>
              </a:rPr>
              <a:t>מקור: </a:t>
            </a:r>
            <a:r>
              <a:rPr lang="en-US" sz="1000" b="0" i="0" kern="1200" dirty="0">
                <a:solidFill>
                  <a:schemeClr val="tx1"/>
                </a:solidFill>
                <a:effectLst/>
                <a:latin typeface="+mn-lt"/>
                <a:ea typeface="+mn-ea"/>
                <a:cs typeface="+mn-cs"/>
              </a:rPr>
              <a:t>Kobo, D., &amp; Pinchasik, B. E. (2022). Backswimmer‐Inspired Miniature 3D‐Printed Robot with Buoyancy Autoregulation through Controlled Nucleation and Release of Microbubbles. </a:t>
            </a:r>
            <a:r>
              <a:rPr lang="en-US" sz="1000" b="0" i="1" kern="1200" dirty="0">
                <a:solidFill>
                  <a:schemeClr val="tx1"/>
                </a:solidFill>
                <a:effectLst/>
                <a:latin typeface="+mn-lt"/>
                <a:ea typeface="+mn-ea"/>
                <a:cs typeface="+mn-cs"/>
              </a:rPr>
              <a:t>Advanced Intelligent Systems</a:t>
            </a:r>
            <a:r>
              <a:rPr lang="en-US" sz="1000" b="0" i="0" kern="1200" dirty="0">
                <a:solidFill>
                  <a:schemeClr val="tx1"/>
                </a:solidFill>
                <a:effectLst/>
                <a:latin typeface="+mn-lt"/>
                <a:ea typeface="+mn-ea"/>
                <a:cs typeface="+mn-cs"/>
              </a:rPr>
              <a:t>, </a:t>
            </a:r>
            <a:r>
              <a:rPr lang="en-US" sz="1000" b="0" i="1" kern="1200" dirty="0">
                <a:solidFill>
                  <a:schemeClr val="tx1"/>
                </a:solidFill>
                <a:effectLst/>
                <a:latin typeface="+mn-lt"/>
                <a:ea typeface="+mn-ea"/>
                <a:cs typeface="+mn-cs"/>
              </a:rPr>
              <a:t>4</a:t>
            </a:r>
            <a:r>
              <a:rPr lang="en-US" sz="1000" b="0" i="0" kern="1200" dirty="0">
                <a:solidFill>
                  <a:schemeClr val="tx1"/>
                </a:solidFill>
                <a:effectLst/>
                <a:latin typeface="+mn-lt"/>
                <a:ea typeface="+mn-ea"/>
                <a:cs typeface="+mn-cs"/>
              </a:rPr>
              <a:t>(6), 2200010.</a:t>
            </a:r>
            <a:endParaRPr lang="he-IL" sz="1000" b="0" i="0" kern="1200" dirty="0">
              <a:solidFill>
                <a:schemeClr val="tx1"/>
              </a:solidFill>
              <a:effectLst/>
              <a:latin typeface="+mn-lt"/>
              <a:ea typeface="+mn-ea"/>
              <a:cs typeface="+mn-cs"/>
            </a:endParaRPr>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3</a:t>
            </a:fld>
            <a:endParaRPr lang="en-IL"/>
          </a:p>
        </p:txBody>
      </p:sp>
    </p:spTree>
    <p:extLst>
      <p:ext uri="{BB962C8B-B14F-4D97-AF65-F5344CB8AC3E}">
        <p14:creationId xmlns:p14="http://schemas.microsoft.com/office/powerpoint/2010/main" val="234305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u="sng" kern="1200" dirty="0">
                <a:solidFill>
                  <a:schemeClr val="tx1"/>
                </a:solidFill>
                <a:effectLst/>
                <a:latin typeface="+mn-lt"/>
                <a:ea typeface="+mn-ea"/>
                <a:cs typeface="+mn-cs"/>
              </a:rPr>
              <a:t>דוגמה נוספת להשראה מחרקים: רובוט קופץ בהשראת חגב</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דוגמה אחרת היא השראה מהתנהגות הקפיצה של חגבים. חוקרים מאוניברסיטת תל אביב ומ-</a:t>
            </a:r>
            <a:r>
              <a:rPr lang="en-US" sz="1200" kern="1200" dirty="0">
                <a:solidFill>
                  <a:schemeClr val="tx1"/>
                </a:solidFill>
                <a:effectLst/>
                <a:latin typeface="+mn-lt"/>
                <a:ea typeface="+mn-ea"/>
                <a:cs typeface="+mn-cs"/>
              </a:rPr>
              <a:t>Braude College </a:t>
            </a:r>
            <a:r>
              <a:rPr lang="he-IL" sz="1200" kern="1200" dirty="0">
                <a:solidFill>
                  <a:schemeClr val="tx1"/>
                </a:solidFill>
                <a:effectLst/>
                <a:latin typeface="+mn-lt"/>
                <a:ea typeface="+mn-ea"/>
                <a:cs typeface="+mn-cs"/>
              </a:rPr>
              <a:t> בחנו את המנגנון שבעזרתו חגבים קופצים, יצרו מודל ממוחשב בעזרת סימולציית מחשב ואז בנו רובוט פיזי, שמסוגל לקפוץ לגובה גדול ולמרחק רב: אורכו של הרובוט 13 ס"מ, משקלו 25 גרם והוא מסוגל לקפוץ למרחק של עד 3 מטרים.</a:t>
            </a:r>
            <a:endParaRPr lang="he-IL" sz="1200" b="0" i="0" kern="1200" dirty="0">
              <a:solidFill>
                <a:schemeClr val="tx1"/>
              </a:solidFill>
              <a:effectLst/>
              <a:latin typeface="+mn-lt"/>
              <a:ea typeface="+mn-ea"/>
              <a:cs typeface="+mn-cs"/>
            </a:endParaRPr>
          </a:p>
          <a:p>
            <a:pPr algn="r" rtl="1"/>
            <a:r>
              <a:rPr lang="he-IL" sz="1200" b="0" i="0" kern="1200" dirty="0">
                <a:solidFill>
                  <a:schemeClr val="tx1"/>
                </a:solidFill>
                <a:effectLst/>
                <a:latin typeface="+mn-lt"/>
                <a:ea typeface="+mn-ea"/>
                <a:cs typeface="+mn-cs"/>
              </a:rPr>
              <a:t>מקור:</a:t>
            </a:r>
            <a:r>
              <a:rPr lang="en-US" sz="1200" b="0" i="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Zaitsev et al., 2015, </a:t>
            </a:r>
            <a:r>
              <a:rPr lang="en-US" sz="1200" b="0" kern="1200" dirty="0" err="1">
                <a:solidFill>
                  <a:schemeClr val="tx1"/>
                </a:solidFill>
                <a:effectLst/>
                <a:latin typeface="+mn-lt"/>
                <a:ea typeface="+mn-ea"/>
                <a:cs typeface="+mn-cs"/>
              </a:rPr>
              <a:t>Bioinspir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Biomim</a:t>
            </a:r>
            <a:r>
              <a:rPr lang="en-US" sz="1200" b="0" kern="1200" dirty="0">
                <a:solidFill>
                  <a:schemeClr val="tx1"/>
                </a:solidFill>
                <a:effectLst/>
                <a:latin typeface="+mn-lt"/>
                <a:ea typeface="+mn-ea"/>
                <a:cs typeface="+mn-cs"/>
              </a:rPr>
              <a:t>. 10:  066012  </a:t>
            </a:r>
          </a:p>
          <a:p>
            <a:pPr algn="r" rtl="1"/>
            <a:endParaRPr lang="en-IL" dirty="0"/>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4</a:t>
            </a:fld>
            <a:endParaRPr lang="en-IL"/>
          </a:p>
        </p:txBody>
      </p:sp>
    </p:spTree>
    <p:extLst>
      <p:ext uri="{BB962C8B-B14F-4D97-AF65-F5344CB8AC3E}">
        <p14:creationId xmlns:p14="http://schemas.microsoft.com/office/powerpoint/2010/main" val="218677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u="sng" kern="1200" dirty="0">
                <a:solidFill>
                  <a:schemeClr val="tx1"/>
                </a:solidFill>
                <a:effectLst/>
                <a:latin typeface="+mn-lt"/>
                <a:ea typeface="+mn-ea"/>
                <a:cs typeface="+mn-cs"/>
              </a:rPr>
              <a:t>תעופה בהשראת חרקים</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היום נתעמק בהשראה מחרקים לפיתוח רובוטים מעופפים.</a:t>
            </a:r>
            <a:endParaRPr lang="en-IL" sz="1200" kern="1200" dirty="0">
              <a:solidFill>
                <a:schemeClr val="tx1"/>
              </a:solidFill>
              <a:effectLst/>
              <a:latin typeface="+mn-lt"/>
              <a:ea typeface="+mn-ea"/>
              <a:cs typeface="+mn-cs"/>
            </a:endParaRPr>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5</a:t>
            </a:fld>
            <a:endParaRPr lang="en-IL"/>
          </a:p>
        </p:txBody>
      </p:sp>
    </p:spTree>
    <p:extLst>
      <p:ext uri="{BB962C8B-B14F-4D97-AF65-F5344CB8AC3E}">
        <p14:creationId xmlns:p14="http://schemas.microsoft.com/office/powerpoint/2010/main" val="482677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u="sng" kern="1200" dirty="0">
                <a:solidFill>
                  <a:schemeClr val="tx1"/>
                </a:solidFill>
                <a:effectLst/>
                <a:latin typeface="+mn-lt"/>
                <a:ea typeface="+mn-ea"/>
                <a:cs typeface="+mn-cs"/>
              </a:rPr>
              <a:t>מדוע לפתח רובוטים זעירים מעופפים?</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לשימוש במספר רב של רובוטים קטנים מעופפים במקום ברובוט מעופף אחד גדול יש יתרונות בתחומים שונים:</a:t>
            </a:r>
            <a:endParaRPr lang="en-IL" sz="1200" kern="1200" dirty="0">
              <a:solidFill>
                <a:schemeClr val="tx1"/>
              </a:solidFill>
              <a:effectLst/>
              <a:latin typeface="+mn-lt"/>
              <a:ea typeface="+mn-ea"/>
              <a:cs typeface="+mn-cs"/>
            </a:endParaRPr>
          </a:p>
          <a:p>
            <a:pPr lvl="0" algn="r" rtl="1"/>
            <a:r>
              <a:rPr lang="he-IL" sz="1200" b="1" kern="1200" dirty="0">
                <a:solidFill>
                  <a:schemeClr val="tx1"/>
                </a:solidFill>
                <a:effectLst/>
                <a:latin typeface="+mn-lt"/>
                <a:ea typeface="+mn-ea"/>
                <a:cs typeface="+mn-cs"/>
              </a:rPr>
              <a:t>נגישות וחקירה בסביבות מורכבות:</a:t>
            </a:r>
            <a:r>
              <a:rPr lang="he-IL" sz="1200" kern="1200" dirty="0">
                <a:solidFill>
                  <a:schemeClr val="tx1"/>
                </a:solidFill>
                <a:effectLst/>
                <a:latin typeface="+mn-lt"/>
                <a:ea typeface="+mn-ea"/>
                <a:cs typeface="+mn-cs"/>
              </a:rPr>
              <a:t> גודלם הזעיר מאפשר להם להיכנס ולנווט במקומות שאינם נגישים לאדם או לכלים גדולים יותר, כמו אזורי אסון ומבנים שקרסו (לצורך חיפוש והצלה), סביבות מסוכנות או מזוהמות (ללא סיכון חיי אדם), חללים צרים ומערכות פנימיות (כגון צנרת או תשתיות) ואפילו בתוך גוף האדם (לצורך רפואה ממוקדת).</a:t>
            </a:r>
            <a:endParaRPr lang="en-IL" sz="1200" kern="1200" dirty="0">
              <a:solidFill>
                <a:schemeClr val="tx1"/>
              </a:solidFill>
              <a:effectLst/>
              <a:latin typeface="+mn-lt"/>
              <a:ea typeface="+mn-ea"/>
              <a:cs typeface="+mn-cs"/>
            </a:endParaRPr>
          </a:p>
          <a:p>
            <a:pPr lvl="0" algn="r" rtl="1"/>
            <a:r>
              <a:rPr lang="he-IL" sz="1200" b="1" kern="1200" dirty="0">
                <a:solidFill>
                  <a:schemeClr val="tx1"/>
                </a:solidFill>
                <a:effectLst/>
                <a:latin typeface="+mn-lt"/>
                <a:ea typeface="+mn-ea"/>
                <a:cs typeface="+mn-cs"/>
              </a:rPr>
              <a:t>רפואה:</a:t>
            </a:r>
            <a:r>
              <a:rPr lang="he-IL" sz="1200" kern="1200" dirty="0">
                <a:solidFill>
                  <a:schemeClr val="tx1"/>
                </a:solidFill>
                <a:effectLst/>
                <a:latin typeface="+mn-lt"/>
                <a:ea typeface="+mn-ea"/>
                <a:cs typeface="+mn-cs"/>
              </a:rPr>
              <a:t> רובוטים זעירים יכולים לנוע בתוך גוף האדם לצורך העברת תרופות באופן ישיר לאזורים נגועים (כגון גידולים סרטניים), או אבחון וטיפול בתוך הגוף.</a:t>
            </a:r>
            <a:endParaRPr lang="en-IL" sz="1200" kern="1200" dirty="0">
              <a:solidFill>
                <a:schemeClr val="tx1"/>
              </a:solidFill>
              <a:effectLst/>
              <a:latin typeface="+mn-lt"/>
              <a:ea typeface="+mn-ea"/>
              <a:cs typeface="+mn-cs"/>
            </a:endParaRPr>
          </a:p>
          <a:p>
            <a:pPr lvl="0" algn="r" rtl="1"/>
            <a:r>
              <a:rPr lang="he-IL" sz="1200" b="1" kern="1200" dirty="0">
                <a:solidFill>
                  <a:schemeClr val="tx1"/>
                </a:solidFill>
                <a:effectLst/>
                <a:latin typeface="+mn-lt"/>
                <a:ea typeface="+mn-ea"/>
                <a:cs typeface="+mn-cs"/>
              </a:rPr>
              <a:t>חקלאות מדויקת וניטור סביבתי:</a:t>
            </a:r>
            <a:r>
              <a:rPr lang="he-IL" sz="1200" kern="1200" dirty="0">
                <a:solidFill>
                  <a:schemeClr val="tx1"/>
                </a:solidFill>
                <a:effectLst/>
                <a:latin typeface="+mn-lt"/>
                <a:ea typeface="+mn-ea"/>
                <a:cs typeface="+mn-cs"/>
              </a:rPr>
              <a:t> רובוטים יכולים לבצע האבקה מלאכותית כתחליף או סיוע לדבורים שמספרן הולך וקטן, </a:t>
            </a:r>
            <a:r>
              <a:rPr lang="he-IL" sz="1200" kern="1200" dirty="0" err="1">
                <a:solidFill>
                  <a:schemeClr val="tx1"/>
                </a:solidFill>
                <a:effectLst/>
                <a:latin typeface="+mn-lt"/>
                <a:ea typeface="+mn-ea"/>
                <a:cs typeface="+mn-cs"/>
              </a:rPr>
              <a:t>לנטר</a:t>
            </a:r>
            <a:r>
              <a:rPr lang="he-IL" sz="1200" kern="1200" dirty="0">
                <a:solidFill>
                  <a:schemeClr val="tx1"/>
                </a:solidFill>
                <a:effectLst/>
                <a:latin typeface="+mn-lt"/>
                <a:ea typeface="+mn-ea"/>
                <a:cs typeface="+mn-cs"/>
              </a:rPr>
              <a:t> יבולים צמח אחר צמח, לזהות מחלות ומזיקים, לאסוף נתונים על תנאי הסביבה (טמפרטורה, לחות, זיהום) באזורים קשים להגעה, לנקות את הסביבה (למשל, לאסוף חלקיקי פלסטיק זעירים מהאוקיינוסים) ועוד.</a:t>
            </a:r>
            <a:endParaRPr lang="en-IL" sz="1200" kern="1200" dirty="0">
              <a:solidFill>
                <a:schemeClr val="tx1"/>
              </a:solidFill>
              <a:effectLst/>
              <a:latin typeface="+mn-lt"/>
              <a:ea typeface="+mn-ea"/>
              <a:cs typeface="+mn-cs"/>
            </a:endParaRPr>
          </a:p>
          <a:p>
            <a:pPr algn="r" rtl="1"/>
            <a:r>
              <a:rPr lang="he-IL" sz="1200" b="1" kern="1200" dirty="0">
                <a:solidFill>
                  <a:schemeClr val="tx1"/>
                </a:solidFill>
                <a:effectLst/>
                <a:latin typeface="+mn-lt"/>
                <a:ea typeface="+mn-ea"/>
                <a:cs typeface="+mn-cs"/>
              </a:rPr>
              <a:t>נחילי רובוטים:</a:t>
            </a:r>
            <a:r>
              <a:rPr lang="he-IL" sz="1200" kern="1200" dirty="0">
                <a:solidFill>
                  <a:schemeClr val="tx1"/>
                </a:solidFill>
                <a:effectLst/>
                <a:latin typeface="+mn-lt"/>
                <a:ea typeface="+mn-ea"/>
                <a:cs typeface="+mn-cs"/>
              </a:rPr>
              <a:t> שימוש במספר רב של רובוטים זעירים במקום ברובוט אחד גדול מאפשר לבצע משימות מורכבות, שדורשות שיתוף פעולה וכיסוי שטח נרחב, לצד עמידות גבוהה (אובדן של רובוט בודד אינו משבית את המשימה כולה).</a:t>
            </a:r>
            <a:r>
              <a:rPr lang="he-IL" b="0" dirty="0">
                <a:latin typeface="Calibri" panose="020F0502020204030204" pitchFamily="34" charset="0"/>
                <a:ea typeface="Calibri" panose="020F0502020204030204" pitchFamily="34" charset="0"/>
                <a:cs typeface="Calibri" panose="020F0502020204030204" pitchFamily="34" charset="0"/>
              </a:rPr>
              <a:t>מקור התמונה: </a:t>
            </a:r>
          </a:p>
          <a:p>
            <a:pPr marL="0" indent="0" algn="l" rtl="0">
              <a:buFont typeface="Arial" panose="020B0604020202020204" pitchFamily="34" charset="0"/>
              <a:buNone/>
            </a:pPr>
            <a:r>
              <a:rPr lang="en-US" sz="1200" b="0" i="0" kern="1200" dirty="0">
                <a:solidFill>
                  <a:schemeClr val="tx1"/>
                </a:solidFill>
                <a:effectLst/>
                <a:latin typeface="+mn-lt"/>
                <a:ea typeface="+mn-ea"/>
                <a:cs typeface="+mn-cs"/>
              </a:rPr>
              <a:t>Zhang, J., Fei, F., Tu, Z., &amp; Deng, X. (2017, May). Design optimization and system integration of robotic hummingbird. In </a:t>
            </a:r>
            <a:r>
              <a:rPr lang="en-US" sz="1200" b="0" i="1" kern="1200" dirty="0">
                <a:solidFill>
                  <a:schemeClr val="tx1"/>
                </a:solidFill>
                <a:effectLst/>
                <a:latin typeface="+mn-lt"/>
                <a:ea typeface="+mn-ea"/>
                <a:cs typeface="+mn-cs"/>
              </a:rPr>
              <a:t>2017 IEEE International Conference on Robotics and Automation (ICRA)</a:t>
            </a:r>
            <a:r>
              <a:rPr lang="en-US" sz="1200" b="0" i="0" kern="1200" dirty="0">
                <a:solidFill>
                  <a:schemeClr val="tx1"/>
                </a:solidFill>
                <a:effectLst/>
                <a:latin typeface="+mn-lt"/>
                <a:ea typeface="+mn-ea"/>
                <a:cs typeface="+mn-cs"/>
              </a:rPr>
              <a:t> (pp. 5422-5428). IEEE.</a:t>
            </a:r>
            <a:endParaRPr lang="he-IL" b="0" dirty="0">
              <a:latin typeface="Calibri" panose="020F0502020204030204" pitchFamily="34" charset="0"/>
              <a:ea typeface="Calibri" panose="020F0502020204030204" pitchFamily="34" charset="0"/>
              <a:cs typeface="Calibri" panose="020F0502020204030204" pitchFamily="34" charset="0"/>
            </a:endParaRPr>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6</a:t>
            </a:fld>
            <a:endParaRPr lang="en-IL"/>
          </a:p>
        </p:txBody>
      </p:sp>
    </p:spTree>
    <p:extLst>
      <p:ext uri="{BB962C8B-B14F-4D97-AF65-F5344CB8AC3E}">
        <p14:creationId xmlns:p14="http://schemas.microsoft.com/office/powerpoint/2010/main" val="68195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u="sng" kern="1200" dirty="0">
                <a:solidFill>
                  <a:schemeClr val="tx1"/>
                </a:solidFill>
                <a:effectLst/>
                <a:latin typeface="+mn-lt"/>
                <a:ea typeface="+mn-ea"/>
                <a:cs typeface="+mn-cs"/>
              </a:rPr>
              <a:t>אתגרי התעופה</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משחר ההיסטוריה חלמו בני האדם על תעופה, ורבים ניסו לפתח כלי טייס מעופפים. מהו בעצם האתגר בהתרוממות לאוויר ובתנועה קדימה וכיצד מתמודדים </a:t>
            </a:r>
            <a:r>
              <a:rPr lang="he-IL" sz="1200" kern="1200" dirty="0" err="1">
                <a:solidFill>
                  <a:schemeClr val="tx1"/>
                </a:solidFill>
                <a:effectLst/>
                <a:latin typeface="+mn-lt"/>
                <a:ea typeface="+mn-ea"/>
                <a:cs typeface="+mn-cs"/>
              </a:rPr>
              <a:t>איתו</a:t>
            </a:r>
            <a:r>
              <a:rPr lang="he-IL" sz="1200" kern="1200" dirty="0">
                <a:solidFill>
                  <a:schemeClr val="tx1"/>
                </a:solidFill>
                <a:effectLst/>
                <a:latin typeface="+mn-lt"/>
                <a:ea typeface="+mn-ea"/>
                <a:cs typeface="+mn-cs"/>
              </a:rPr>
              <a:t>? כדי לעוף צריך להתגבר על שני כוחות: כוח הכובד, המושך כלפי מרכז כדור הארץ; וכוח הגרר, המושך בכיוון ההפוך לכיוון התעופה. ההתגברות על שני הכוחות הללו מושגת באמצעות שני כוחות שמנוגדים להם: כוח העילוי, המתנגד לכוח הכובד; וכוח הדחף, המתנגד לכוח הגרר.</a:t>
            </a:r>
            <a:endParaRPr lang="en-IL" sz="1200" kern="1200" dirty="0">
              <a:solidFill>
                <a:schemeClr val="tx1"/>
              </a:solidFill>
              <a:effectLst/>
              <a:latin typeface="+mn-lt"/>
              <a:ea typeface="+mn-ea"/>
              <a:cs typeface="+mn-cs"/>
            </a:endParaRPr>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7</a:t>
            </a:fld>
            <a:endParaRPr lang="en-IL"/>
          </a:p>
        </p:txBody>
      </p:sp>
    </p:spTree>
    <p:extLst>
      <p:ext uri="{BB962C8B-B14F-4D97-AF65-F5344CB8AC3E}">
        <p14:creationId xmlns:p14="http://schemas.microsoft.com/office/powerpoint/2010/main" val="189586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u="sng" kern="1200" dirty="0">
                <a:solidFill>
                  <a:schemeClr val="tx1"/>
                </a:solidFill>
                <a:effectLst/>
                <a:latin typeface="+mn-lt"/>
                <a:ea typeface="+mn-ea"/>
                <a:cs typeface="+mn-cs"/>
              </a:rPr>
              <a:t>כוח העילוי</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כוח העילוי הוא הכוח שמתנגד לכוח הכובד, והוא מושפע מצורת הכנף ומתנועות הכנף. האויר הזורם כאשר החרק מנפנף בכנפיו נחצה לשניים – חלקו זורם מעל לכנף וחלקו מתחת לכנף. בשל צורת הכנף, לאוויר העובר מעל לכנף יש מרחק גדול יותר לעבור מאשר לאוויר שעובר מתחת לכנף. מכיוון שהאוויר שעובר למעלה פוגש באוויר שזורם למטה באותה נקודת זמן, הרי שהאוויר "העליון" חייב לעבור מהר יותר, ולכן מעל לכנף נוצר תת­­-לחץ, הדוחף את הכנף כלפי מעלה</a:t>
            </a:r>
            <a:r>
              <a:rPr lang="en-US" sz="1200" kern="1200" dirty="0">
                <a:solidFill>
                  <a:schemeClr val="tx1"/>
                </a:solidFill>
                <a:effectLst/>
                <a:latin typeface="+mn-lt"/>
                <a:ea typeface="+mn-ea"/>
                <a:cs typeface="+mn-cs"/>
              </a:rPr>
              <a:t>.</a:t>
            </a:r>
            <a:endParaRPr lang="he-IL" sz="1200" kern="1200" dirty="0">
              <a:solidFill>
                <a:schemeClr val="tx1"/>
              </a:solidFill>
              <a:effectLst/>
              <a:latin typeface="+mn-lt"/>
              <a:ea typeface="+mn-ea"/>
              <a:cs typeface="+mn-cs"/>
            </a:endParaRPr>
          </a:p>
          <a:p>
            <a:pPr algn="r" rtl="1"/>
            <a:endParaRPr lang="he-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איור:</a:t>
            </a:r>
            <a:r>
              <a:rPr lang="en-US" sz="1200" kern="1200" dirty="0">
                <a:solidFill>
                  <a:schemeClr val="tx1"/>
                </a:solidFill>
                <a:effectLst/>
                <a:latin typeface="+mn-lt"/>
                <a:ea typeface="+mn-ea"/>
                <a:cs typeface="+mn-cs"/>
              </a:rPr>
              <a:t>https://www.facebook.com/photo/?fbid=122218618196058508&amp;set=pcb.122218618244058508</a:t>
            </a:r>
            <a:endParaRPr lang="en-IL" dirty="0"/>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8</a:t>
            </a:fld>
            <a:endParaRPr lang="en-IL"/>
          </a:p>
        </p:txBody>
      </p:sp>
    </p:spTree>
    <p:extLst>
      <p:ext uri="{BB962C8B-B14F-4D97-AF65-F5344CB8AC3E}">
        <p14:creationId xmlns:p14="http://schemas.microsoft.com/office/powerpoint/2010/main" val="2431495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u="sng" kern="1200" dirty="0">
                <a:solidFill>
                  <a:schemeClr val="tx1"/>
                </a:solidFill>
                <a:effectLst/>
                <a:latin typeface="+mn-lt"/>
                <a:ea typeface="+mn-ea"/>
                <a:cs typeface="+mn-cs"/>
              </a:rPr>
              <a:t>כוח העילוי: הדגמה</a:t>
            </a:r>
            <a:endParaRPr lang="en-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השתמשו בשני גיליונות נייר בגודל </a:t>
            </a:r>
            <a:r>
              <a:rPr lang="en-US" sz="1200" kern="1200" dirty="0">
                <a:solidFill>
                  <a:schemeClr val="tx1"/>
                </a:solidFill>
                <a:effectLst/>
                <a:latin typeface="+mn-lt"/>
                <a:ea typeface="+mn-ea"/>
                <a:cs typeface="+mn-cs"/>
              </a:rPr>
              <a:t>A4</a:t>
            </a:r>
            <a:r>
              <a:rPr lang="he-IL" sz="1200" kern="1200" dirty="0">
                <a:solidFill>
                  <a:schemeClr val="tx1"/>
                </a:solidFill>
                <a:effectLst/>
                <a:latin typeface="+mn-lt"/>
                <a:ea typeface="+mn-ea"/>
                <a:cs typeface="+mn-cs"/>
              </a:rPr>
              <a:t>. בקשו מאחד התלמידים לקפל אחד מהם לצורת מטוס. בקשו מתלמיד/ה אחר/ת לגלגל את הנייר השני לכדור. זרקו את שני הניירות קדימה ובדקו: מי מהם נופל מהר יותר לקרקע? </a:t>
            </a:r>
            <a:endParaRPr lang="en-IL" sz="1200" kern="1200" dirty="0">
              <a:solidFill>
                <a:schemeClr val="tx1"/>
              </a:solidFill>
              <a:effectLst/>
              <a:latin typeface="+mn-lt"/>
              <a:ea typeface="+mn-ea"/>
              <a:cs typeface="+mn-cs"/>
            </a:endParaRPr>
          </a:p>
          <a:p>
            <a:endParaRPr lang="en-IL" dirty="0"/>
          </a:p>
        </p:txBody>
      </p:sp>
      <p:sp>
        <p:nvSpPr>
          <p:cNvPr id="4" name="Slide Number Placeholder 3"/>
          <p:cNvSpPr>
            <a:spLocks noGrp="1"/>
          </p:cNvSpPr>
          <p:nvPr>
            <p:ph type="sldNum" sz="quarter" idx="5"/>
          </p:nvPr>
        </p:nvSpPr>
        <p:spPr/>
        <p:txBody>
          <a:bodyPr/>
          <a:lstStyle/>
          <a:p>
            <a:fld id="{7E001CEB-AA61-41AC-B18D-6D7763BBA556}" type="slidenum">
              <a:rPr lang="en-IL" smtClean="0"/>
              <a:t>9</a:t>
            </a:fld>
            <a:endParaRPr lang="en-IL"/>
          </a:p>
        </p:txBody>
      </p:sp>
    </p:spTree>
    <p:extLst>
      <p:ext uri="{BB962C8B-B14F-4D97-AF65-F5344CB8AC3E}">
        <p14:creationId xmlns:p14="http://schemas.microsoft.com/office/powerpoint/2010/main" val="3880492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82AA-9693-7689-6957-EFDE9BC7B6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876EFAA4-A0AB-2DC4-E85A-399C6C56B3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DD371D0A-90E8-540C-6E5C-3FFE3477CAB4}"/>
              </a:ext>
            </a:extLst>
          </p:cNvPr>
          <p:cNvSpPr>
            <a:spLocks noGrp="1"/>
          </p:cNvSpPr>
          <p:nvPr>
            <p:ph type="dt" sz="half" idx="10"/>
          </p:nvPr>
        </p:nvSpPr>
        <p:spPr/>
        <p:txBody>
          <a:bodyPr/>
          <a:lstStyle/>
          <a:p>
            <a:fld id="{B9C088D1-D2D1-4720-B745-0686EAC323B4}" type="datetimeFigureOut">
              <a:rPr lang="en-IL" smtClean="0"/>
              <a:t>03/11/2025</a:t>
            </a:fld>
            <a:endParaRPr lang="en-IL"/>
          </a:p>
        </p:txBody>
      </p:sp>
      <p:sp>
        <p:nvSpPr>
          <p:cNvPr id="5" name="Footer Placeholder 4">
            <a:extLst>
              <a:ext uri="{FF2B5EF4-FFF2-40B4-BE49-F238E27FC236}">
                <a16:creationId xmlns:a16="http://schemas.microsoft.com/office/drawing/2014/main" id="{D3D7BCC6-11CA-CBC7-948B-858C4132117F}"/>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64E2E2AD-3098-B9CD-988C-A82197114D03}"/>
              </a:ext>
            </a:extLst>
          </p:cNvPr>
          <p:cNvSpPr>
            <a:spLocks noGrp="1"/>
          </p:cNvSpPr>
          <p:nvPr>
            <p:ph type="sldNum" sz="quarter" idx="12"/>
          </p:nvPr>
        </p:nvSpPr>
        <p:spPr/>
        <p:txBody>
          <a:bodyPr/>
          <a:lstStyle/>
          <a:p>
            <a:fld id="{F1C0EBC8-06C2-4963-941D-FE72EECA4439}" type="slidenum">
              <a:rPr lang="en-IL" smtClean="0"/>
              <a:t>‹#›</a:t>
            </a:fld>
            <a:endParaRPr lang="en-IL"/>
          </a:p>
        </p:txBody>
      </p:sp>
    </p:spTree>
    <p:extLst>
      <p:ext uri="{BB962C8B-B14F-4D97-AF65-F5344CB8AC3E}">
        <p14:creationId xmlns:p14="http://schemas.microsoft.com/office/powerpoint/2010/main" val="95683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C2596-7BA2-A550-865A-D9721BB343F4}"/>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8D625223-FB25-2CFD-D8E2-4DC3BEE02A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FDB1820E-6496-DD47-0A8A-29880646326C}"/>
              </a:ext>
            </a:extLst>
          </p:cNvPr>
          <p:cNvSpPr>
            <a:spLocks noGrp="1"/>
          </p:cNvSpPr>
          <p:nvPr>
            <p:ph type="dt" sz="half" idx="10"/>
          </p:nvPr>
        </p:nvSpPr>
        <p:spPr/>
        <p:txBody>
          <a:bodyPr/>
          <a:lstStyle/>
          <a:p>
            <a:fld id="{B9C088D1-D2D1-4720-B745-0686EAC323B4}" type="datetimeFigureOut">
              <a:rPr lang="en-IL" smtClean="0"/>
              <a:t>03/11/2025</a:t>
            </a:fld>
            <a:endParaRPr lang="en-IL"/>
          </a:p>
        </p:txBody>
      </p:sp>
      <p:sp>
        <p:nvSpPr>
          <p:cNvPr id="5" name="Footer Placeholder 4">
            <a:extLst>
              <a:ext uri="{FF2B5EF4-FFF2-40B4-BE49-F238E27FC236}">
                <a16:creationId xmlns:a16="http://schemas.microsoft.com/office/drawing/2014/main" id="{46415A50-9543-8EBA-BF0D-AAD3181A0732}"/>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196C0F02-80BA-DD33-B64C-FAAA79D162E5}"/>
              </a:ext>
            </a:extLst>
          </p:cNvPr>
          <p:cNvSpPr>
            <a:spLocks noGrp="1"/>
          </p:cNvSpPr>
          <p:nvPr>
            <p:ph type="sldNum" sz="quarter" idx="12"/>
          </p:nvPr>
        </p:nvSpPr>
        <p:spPr/>
        <p:txBody>
          <a:bodyPr/>
          <a:lstStyle/>
          <a:p>
            <a:fld id="{F1C0EBC8-06C2-4963-941D-FE72EECA4439}" type="slidenum">
              <a:rPr lang="en-IL" smtClean="0"/>
              <a:t>‹#›</a:t>
            </a:fld>
            <a:endParaRPr lang="en-IL"/>
          </a:p>
        </p:txBody>
      </p:sp>
    </p:spTree>
    <p:extLst>
      <p:ext uri="{BB962C8B-B14F-4D97-AF65-F5344CB8AC3E}">
        <p14:creationId xmlns:p14="http://schemas.microsoft.com/office/powerpoint/2010/main" val="3638671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0DF24F-6BBC-64A3-6162-291FC6E98E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2C5185B7-91C0-79C8-9950-34238A8800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F4723828-2D8A-4F6A-B3F9-E8AE1E9459D7}"/>
              </a:ext>
            </a:extLst>
          </p:cNvPr>
          <p:cNvSpPr>
            <a:spLocks noGrp="1"/>
          </p:cNvSpPr>
          <p:nvPr>
            <p:ph type="dt" sz="half" idx="10"/>
          </p:nvPr>
        </p:nvSpPr>
        <p:spPr/>
        <p:txBody>
          <a:bodyPr/>
          <a:lstStyle/>
          <a:p>
            <a:fld id="{B9C088D1-D2D1-4720-B745-0686EAC323B4}" type="datetimeFigureOut">
              <a:rPr lang="en-IL" smtClean="0"/>
              <a:t>03/11/2025</a:t>
            </a:fld>
            <a:endParaRPr lang="en-IL"/>
          </a:p>
        </p:txBody>
      </p:sp>
      <p:sp>
        <p:nvSpPr>
          <p:cNvPr id="5" name="Footer Placeholder 4">
            <a:extLst>
              <a:ext uri="{FF2B5EF4-FFF2-40B4-BE49-F238E27FC236}">
                <a16:creationId xmlns:a16="http://schemas.microsoft.com/office/drawing/2014/main" id="{5B190F14-F74F-CF7E-2345-BFF967BC1F5A}"/>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25946C4F-C091-1C0F-6BB2-644DBBEF4B51}"/>
              </a:ext>
            </a:extLst>
          </p:cNvPr>
          <p:cNvSpPr>
            <a:spLocks noGrp="1"/>
          </p:cNvSpPr>
          <p:nvPr>
            <p:ph type="sldNum" sz="quarter" idx="12"/>
          </p:nvPr>
        </p:nvSpPr>
        <p:spPr/>
        <p:txBody>
          <a:bodyPr/>
          <a:lstStyle/>
          <a:p>
            <a:fld id="{F1C0EBC8-06C2-4963-941D-FE72EECA4439}" type="slidenum">
              <a:rPr lang="en-IL" smtClean="0"/>
              <a:t>‹#›</a:t>
            </a:fld>
            <a:endParaRPr lang="en-IL"/>
          </a:p>
        </p:txBody>
      </p:sp>
    </p:spTree>
    <p:extLst>
      <p:ext uri="{BB962C8B-B14F-4D97-AF65-F5344CB8AC3E}">
        <p14:creationId xmlns:p14="http://schemas.microsoft.com/office/powerpoint/2010/main" val="1017664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כותרת מקטע עליונה">
    <p:spTree>
      <p:nvGrpSpPr>
        <p:cNvPr id="1" name=""/>
        <p:cNvGrpSpPr/>
        <p:nvPr/>
      </p:nvGrpSpPr>
      <p:grpSpPr>
        <a:xfrm>
          <a:off x="0" y="0"/>
          <a:ext cx="0" cy="0"/>
          <a:chOff x="0" y="0"/>
          <a:chExt cx="0" cy="0"/>
        </a:xfrm>
      </p:grpSpPr>
      <p:pic>
        <p:nvPicPr>
          <p:cNvPr id="7" name="תמונה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מציין מיקום של תאריך 3"/>
          <p:cNvSpPr>
            <a:spLocks noGrp="1"/>
          </p:cNvSpPr>
          <p:nvPr>
            <p:ph type="dt" sz="half" idx="10"/>
          </p:nvPr>
        </p:nvSpPr>
        <p:spPr/>
        <p:txBody>
          <a:bodyPr/>
          <a:lstStyle/>
          <a:p>
            <a:fld id="{BF71C5CC-F4C7-44D3-9F8F-F03C5512AC4F}" type="datetimeFigureOut">
              <a:rPr lang="he-IL" smtClean="0"/>
              <a:t>י"ב/חשון/תשפ"ו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32A897D-C88A-4E22-8A0F-C995815E0FBF}" type="slidenum">
              <a:rPr lang="he-IL" smtClean="0"/>
              <a:t>‹#›</a:t>
            </a:fld>
            <a:endParaRPr lang="he-IL"/>
          </a:p>
        </p:txBody>
      </p:sp>
      <p:pic>
        <p:nvPicPr>
          <p:cNvPr id="8"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0100" y="0"/>
            <a:ext cx="1231900" cy="6858000"/>
          </a:xfrm>
          <a:prstGeom prst="rect">
            <a:avLst/>
          </a:prstGeom>
          <a:solidFill>
            <a:srgbClr val="4179AC"/>
          </a:solidFill>
        </p:spPr>
      </p:pic>
      <p:sp>
        <p:nvSpPr>
          <p:cNvPr id="12" name="כותרת 1"/>
          <p:cNvSpPr>
            <a:spLocks noGrp="1"/>
          </p:cNvSpPr>
          <p:nvPr>
            <p:ph type="title"/>
          </p:nvPr>
        </p:nvSpPr>
        <p:spPr>
          <a:xfrm>
            <a:off x="347134" y="365125"/>
            <a:ext cx="10244666" cy="1325563"/>
          </a:xfrm>
        </p:spPr>
        <p:txBody>
          <a:bodyPr/>
          <a:lstStyle>
            <a:lvl1pPr>
              <a:defRPr>
                <a:solidFill>
                  <a:srgbClr val="11647E"/>
                </a:solidFill>
                <a:latin typeface="Segoe UI Light" panose="020B0502040204020203" pitchFamily="34" charset="0"/>
                <a:ea typeface="Segoe UI" panose="020B0502040204020203" pitchFamily="34" charset="0"/>
                <a:cs typeface="+mn-cs"/>
              </a:defRPr>
            </a:lvl1pPr>
          </a:lstStyle>
          <a:p>
            <a:r>
              <a:rPr lang="en-US"/>
              <a:t>Click to edit Master title style</a:t>
            </a:r>
            <a:endParaRPr lang="he-IL" dirty="0"/>
          </a:p>
        </p:txBody>
      </p:sp>
      <p:sp>
        <p:nvSpPr>
          <p:cNvPr id="13" name="מציין מיקום תוכן 2"/>
          <p:cNvSpPr>
            <a:spLocks noGrp="1"/>
          </p:cNvSpPr>
          <p:nvPr>
            <p:ph idx="1"/>
          </p:nvPr>
        </p:nvSpPr>
        <p:spPr>
          <a:xfrm>
            <a:off x="347134" y="1825625"/>
            <a:ext cx="10244666" cy="4351338"/>
          </a:xfrm>
        </p:spPr>
        <p:txBody>
          <a:bodyPr/>
          <a:lstStyle>
            <a:lvl1pPr>
              <a:defRPr>
                <a:solidFill>
                  <a:srgbClr val="11647E"/>
                </a:solidFill>
                <a:latin typeface="Segoe UI Light" panose="020B0502040204020203" pitchFamily="34" charset="0"/>
                <a:ea typeface="Segoe UI" panose="020B0502040204020203" pitchFamily="34" charset="0"/>
                <a:cs typeface="+mn-cs"/>
              </a:defRPr>
            </a:lvl1pPr>
            <a:lvl2pPr>
              <a:defRPr>
                <a:solidFill>
                  <a:srgbClr val="11647E"/>
                </a:solidFill>
                <a:latin typeface="Segoe UI Light" panose="020B0502040204020203" pitchFamily="34" charset="0"/>
                <a:ea typeface="Segoe UI" panose="020B0502040204020203" pitchFamily="34" charset="0"/>
                <a:cs typeface="+mn-cs"/>
              </a:defRPr>
            </a:lvl2pPr>
            <a:lvl3pPr>
              <a:defRPr>
                <a:solidFill>
                  <a:srgbClr val="11647E"/>
                </a:solidFill>
                <a:latin typeface="Segoe UI Light" panose="020B0502040204020203" pitchFamily="34" charset="0"/>
                <a:ea typeface="Segoe UI" panose="020B0502040204020203" pitchFamily="34" charset="0"/>
                <a:cs typeface="+mn-cs"/>
              </a:defRPr>
            </a:lvl3pPr>
            <a:lvl4pPr>
              <a:defRPr>
                <a:solidFill>
                  <a:srgbClr val="11647E"/>
                </a:solidFill>
                <a:latin typeface="Segoe UI Light" panose="020B0502040204020203" pitchFamily="34" charset="0"/>
                <a:ea typeface="Segoe UI" panose="020B0502040204020203" pitchFamily="34" charset="0"/>
                <a:cs typeface="+mn-cs"/>
              </a:defRPr>
            </a:lvl4pPr>
            <a:lvl5pPr>
              <a:defRPr>
                <a:solidFill>
                  <a:srgbClr val="11647E"/>
                </a:solidFill>
                <a:latin typeface="Segoe UI Light" panose="020B0502040204020203" pitchFamily="34" charset="0"/>
                <a:ea typeface="Segoe UI" panose="020B0502040204020203" pitchFamily="34" charset="0"/>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dirty="0"/>
          </a:p>
        </p:txBody>
      </p:sp>
    </p:spTree>
    <p:extLst>
      <p:ext uri="{BB962C8B-B14F-4D97-AF65-F5344CB8AC3E}">
        <p14:creationId xmlns:p14="http://schemas.microsoft.com/office/powerpoint/2010/main" val="201148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C7295-2CDA-B51D-0349-81393DCB2D53}"/>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590DB3AB-3F7A-43FE-0652-DC4074988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186AA847-9118-55EE-DBCC-134648737F3A}"/>
              </a:ext>
            </a:extLst>
          </p:cNvPr>
          <p:cNvSpPr>
            <a:spLocks noGrp="1"/>
          </p:cNvSpPr>
          <p:nvPr>
            <p:ph type="dt" sz="half" idx="10"/>
          </p:nvPr>
        </p:nvSpPr>
        <p:spPr/>
        <p:txBody>
          <a:bodyPr/>
          <a:lstStyle/>
          <a:p>
            <a:fld id="{B9C088D1-D2D1-4720-B745-0686EAC323B4}" type="datetimeFigureOut">
              <a:rPr lang="en-IL" smtClean="0"/>
              <a:t>03/11/2025</a:t>
            </a:fld>
            <a:endParaRPr lang="en-IL"/>
          </a:p>
        </p:txBody>
      </p:sp>
      <p:sp>
        <p:nvSpPr>
          <p:cNvPr id="5" name="Footer Placeholder 4">
            <a:extLst>
              <a:ext uri="{FF2B5EF4-FFF2-40B4-BE49-F238E27FC236}">
                <a16:creationId xmlns:a16="http://schemas.microsoft.com/office/drawing/2014/main" id="{E5239C5B-94C7-09CF-8A6D-868423D34335}"/>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AD5657E4-25D1-20CF-E538-D1CFAB1AC925}"/>
              </a:ext>
            </a:extLst>
          </p:cNvPr>
          <p:cNvSpPr>
            <a:spLocks noGrp="1"/>
          </p:cNvSpPr>
          <p:nvPr>
            <p:ph type="sldNum" sz="quarter" idx="12"/>
          </p:nvPr>
        </p:nvSpPr>
        <p:spPr/>
        <p:txBody>
          <a:bodyPr/>
          <a:lstStyle/>
          <a:p>
            <a:fld id="{F1C0EBC8-06C2-4963-941D-FE72EECA4439}" type="slidenum">
              <a:rPr lang="en-IL" smtClean="0"/>
              <a:t>‹#›</a:t>
            </a:fld>
            <a:endParaRPr lang="en-IL"/>
          </a:p>
        </p:txBody>
      </p:sp>
    </p:spTree>
    <p:extLst>
      <p:ext uri="{BB962C8B-B14F-4D97-AF65-F5344CB8AC3E}">
        <p14:creationId xmlns:p14="http://schemas.microsoft.com/office/powerpoint/2010/main" val="223248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6E64D-E372-EC92-C1BA-C59BCB7BEA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CCC89C77-2480-C7A4-09C5-85F2C1C5FA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CD47A6-04C5-D7EF-9942-C0C5488CF962}"/>
              </a:ext>
            </a:extLst>
          </p:cNvPr>
          <p:cNvSpPr>
            <a:spLocks noGrp="1"/>
          </p:cNvSpPr>
          <p:nvPr>
            <p:ph type="dt" sz="half" idx="10"/>
          </p:nvPr>
        </p:nvSpPr>
        <p:spPr/>
        <p:txBody>
          <a:bodyPr/>
          <a:lstStyle/>
          <a:p>
            <a:fld id="{B9C088D1-D2D1-4720-B745-0686EAC323B4}" type="datetimeFigureOut">
              <a:rPr lang="en-IL" smtClean="0"/>
              <a:t>03/11/2025</a:t>
            </a:fld>
            <a:endParaRPr lang="en-IL"/>
          </a:p>
        </p:txBody>
      </p:sp>
      <p:sp>
        <p:nvSpPr>
          <p:cNvPr id="5" name="Footer Placeholder 4">
            <a:extLst>
              <a:ext uri="{FF2B5EF4-FFF2-40B4-BE49-F238E27FC236}">
                <a16:creationId xmlns:a16="http://schemas.microsoft.com/office/drawing/2014/main" id="{2E1839E6-B7BB-6F2E-CFF3-8D2E2A762730}"/>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035FAD5F-8973-091D-FAA7-2E8A41619D54}"/>
              </a:ext>
            </a:extLst>
          </p:cNvPr>
          <p:cNvSpPr>
            <a:spLocks noGrp="1"/>
          </p:cNvSpPr>
          <p:nvPr>
            <p:ph type="sldNum" sz="quarter" idx="12"/>
          </p:nvPr>
        </p:nvSpPr>
        <p:spPr/>
        <p:txBody>
          <a:bodyPr/>
          <a:lstStyle/>
          <a:p>
            <a:fld id="{F1C0EBC8-06C2-4963-941D-FE72EECA4439}" type="slidenum">
              <a:rPr lang="en-IL" smtClean="0"/>
              <a:t>‹#›</a:t>
            </a:fld>
            <a:endParaRPr lang="en-IL"/>
          </a:p>
        </p:txBody>
      </p:sp>
    </p:spTree>
    <p:extLst>
      <p:ext uri="{BB962C8B-B14F-4D97-AF65-F5344CB8AC3E}">
        <p14:creationId xmlns:p14="http://schemas.microsoft.com/office/powerpoint/2010/main" val="23534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926B-F17C-5372-28DB-DECA1E6AC8ED}"/>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2532F524-82F4-2FE3-3659-73424CAE8A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65684A07-A80F-5884-DF6D-B3EF207DE4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7A985661-F048-9E66-A307-DA1E36D734BC}"/>
              </a:ext>
            </a:extLst>
          </p:cNvPr>
          <p:cNvSpPr>
            <a:spLocks noGrp="1"/>
          </p:cNvSpPr>
          <p:nvPr>
            <p:ph type="dt" sz="half" idx="10"/>
          </p:nvPr>
        </p:nvSpPr>
        <p:spPr/>
        <p:txBody>
          <a:bodyPr/>
          <a:lstStyle/>
          <a:p>
            <a:fld id="{B9C088D1-D2D1-4720-B745-0686EAC323B4}" type="datetimeFigureOut">
              <a:rPr lang="en-IL" smtClean="0"/>
              <a:t>03/11/2025</a:t>
            </a:fld>
            <a:endParaRPr lang="en-IL"/>
          </a:p>
        </p:txBody>
      </p:sp>
      <p:sp>
        <p:nvSpPr>
          <p:cNvPr id="6" name="Footer Placeholder 5">
            <a:extLst>
              <a:ext uri="{FF2B5EF4-FFF2-40B4-BE49-F238E27FC236}">
                <a16:creationId xmlns:a16="http://schemas.microsoft.com/office/drawing/2014/main" id="{57BEC0A9-ED84-EE92-713C-1F02850E41BC}"/>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8ADF3B0C-D83C-929F-8BCD-B4900C44F5FB}"/>
              </a:ext>
            </a:extLst>
          </p:cNvPr>
          <p:cNvSpPr>
            <a:spLocks noGrp="1"/>
          </p:cNvSpPr>
          <p:nvPr>
            <p:ph type="sldNum" sz="quarter" idx="12"/>
          </p:nvPr>
        </p:nvSpPr>
        <p:spPr/>
        <p:txBody>
          <a:bodyPr/>
          <a:lstStyle/>
          <a:p>
            <a:fld id="{F1C0EBC8-06C2-4963-941D-FE72EECA4439}" type="slidenum">
              <a:rPr lang="en-IL" smtClean="0"/>
              <a:t>‹#›</a:t>
            </a:fld>
            <a:endParaRPr lang="en-IL"/>
          </a:p>
        </p:txBody>
      </p:sp>
    </p:spTree>
    <p:extLst>
      <p:ext uri="{BB962C8B-B14F-4D97-AF65-F5344CB8AC3E}">
        <p14:creationId xmlns:p14="http://schemas.microsoft.com/office/powerpoint/2010/main" val="215876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C250-9020-568A-4E09-F919041A5B23}"/>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0C8DCF33-01DD-CF95-4AB6-E1066827DF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75E71E-8975-6772-98A0-BB2A9B68B3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BE5532B1-940F-5F82-0F56-787B4DE830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9FC52D-7AB4-B3B7-02DD-4C964ED273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57C2A956-2BE9-B487-6059-7363D7280333}"/>
              </a:ext>
            </a:extLst>
          </p:cNvPr>
          <p:cNvSpPr>
            <a:spLocks noGrp="1"/>
          </p:cNvSpPr>
          <p:nvPr>
            <p:ph type="dt" sz="half" idx="10"/>
          </p:nvPr>
        </p:nvSpPr>
        <p:spPr/>
        <p:txBody>
          <a:bodyPr/>
          <a:lstStyle/>
          <a:p>
            <a:fld id="{B9C088D1-D2D1-4720-B745-0686EAC323B4}" type="datetimeFigureOut">
              <a:rPr lang="en-IL" smtClean="0"/>
              <a:t>03/11/2025</a:t>
            </a:fld>
            <a:endParaRPr lang="en-IL"/>
          </a:p>
        </p:txBody>
      </p:sp>
      <p:sp>
        <p:nvSpPr>
          <p:cNvPr id="8" name="Footer Placeholder 7">
            <a:extLst>
              <a:ext uri="{FF2B5EF4-FFF2-40B4-BE49-F238E27FC236}">
                <a16:creationId xmlns:a16="http://schemas.microsoft.com/office/drawing/2014/main" id="{D7791941-9F7E-2A2D-C768-98D26B62A774}"/>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C1FF5BDC-6532-24DE-32A0-D5D479F5A68B}"/>
              </a:ext>
            </a:extLst>
          </p:cNvPr>
          <p:cNvSpPr>
            <a:spLocks noGrp="1"/>
          </p:cNvSpPr>
          <p:nvPr>
            <p:ph type="sldNum" sz="quarter" idx="12"/>
          </p:nvPr>
        </p:nvSpPr>
        <p:spPr/>
        <p:txBody>
          <a:bodyPr/>
          <a:lstStyle/>
          <a:p>
            <a:fld id="{F1C0EBC8-06C2-4963-941D-FE72EECA4439}" type="slidenum">
              <a:rPr lang="en-IL" smtClean="0"/>
              <a:t>‹#›</a:t>
            </a:fld>
            <a:endParaRPr lang="en-IL"/>
          </a:p>
        </p:txBody>
      </p:sp>
    </p:spTree>
    <p:extLst>
      <p:ext uri="{BB962C8B-B14F-4D97-AF65-F5344CB8AC3E}">
        <p14:creationId xmlns:p14="http://schemas.microsoft.com/office/powerpoint/2010/main" val="179509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9CE51-7D67-E3A5-1884-347E4F52AC40}"/>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F24F03D8-EA6A-F5DB-F930-6EC8676AE41B}"/>
              </a:ext>
            </a:extLst>
          </p:cNvPr>
          <p:cNvSpPr>
            <a:spLocks noGrp="1"/>
          </p:cNvSpPr>
          <p:nvPr>
            <p:ph type="dt" sz="half" idx="10"/>
          </p:nvPr>
        </p:nvSpPr>
        <p:spPr/>
        <p:txBody>
          <a:bodyPr/>
          <a:lstStyle/>
          <a:p>
            <a:fld id="{B9C088D1-D2D1-4720-B745-0686EAC323B4}" type="datetimeFigureOut">
              <a:rPr lang="en-IL" smtClean="0"/>
              <a:t>03/11/2025</a:t>
            </a:fld>
            <a:endParaRPr lang="en-IL"/>
          </a:p>
        </p:txBody>
      </p:sp>
      <p:sp>
        <p:nvSpPr>
          <p:cNvPr id="4" name="Footer Placeholder 3">
            <a:extLst>
              <a:ext uri="{FF2B5EF4-FFF2-40B4-BE49-F238E27FC236}">
                <a16:creationId xmlns:a16="http://schemas.microsoft.com/office/drawing/2014/main" id="{6E22042A-2239-C542-1F49-5394CC355474}"/>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A34771A7-4BDD-08A9-71FD-C40D5BE71A5E}"/>
              </a:ext>
            </a:extLst>
          </p:cNvPr>
          <p:cNvSpPr>
            <a:spLocks noGrp="1"/>
          </p:cNvSpPr>
          <p:nvPr>
            <p:ph type="sldNum" sz="quarter" idx="12"/>
          </p:nvPr>
        </p:nvSpPr>
        <p:spPr/>
        <p:txBody>
          <a:bodyPr/>
          <a:lstStyle/>
          <a:p>
            <a:fld id="{F1C0EBC8-06C2-4963-941D-FE72EECA4439}" type="slidenum">
              <a:rPr lang="en-IL" smtClean="0"/>
              <a:t>‹#›</a:t>
            </a:fld>
            <a:endParaRPr lang="en-IL"/>
          </a:p>
        </p:txBody>
      </p:sp>
    </p:spTree>
    <p:extLst>
      <p:ext uri="{BB962C8B-B14F-4D97-AF65-F5344CB8AC3E}">
        <p14:creationId xmlns:p14="http://schemas.microsoft.com/office/powerpoint/2010/main" val="326510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02E0B-1F8C-B3F1-3F6E-69153D8C0FBE}"/>
              </a:ext>
            </a:extLst>
          </p:cNvPr>
          <p:cNvSpPr>
            <a:spLocks noGrp="1"/>
          </p:cNvSpPr>
          <p:nvPr>
            <p:ph type="dt" sz="half" idx="10"/>
          </p:nvPr>
        </p:nvSpPr>
        <p:spPr/>
        <p:txBody>
          <a:bodyPr/>
          <a:lstStyle/>
          <a:p>
            <a:fld id="{B9C088D1-D2D1-4720-B745-0686EAC323B4}" type="datetimeFigureOut">
              <a:rPr lang="en-IL" smtClean="0"/>
              <a:t>03/11/2025</a:t>
            </a:fld>
            <a:endParaRPr lang="en-IL"/>
          </a:p>
        </p:txBody>
      </p:sp>
      <p:sp>
        <p:nvSpPr>
          <p:cNvPr id="3" name="Footer Placeholder 2">
            <a:extLst>
              <a:ext uri="{FF2B5EF4-FFF2-40B4-BE49-F238E27FC236}">
                <a16:creationId xmlns:a16="http://schemas.microsoft.com/office/drawing/2014/main" id="{F2280E54-29DA-4ED2-1D9C-6EF66877A29C}"/>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ED256529-D7C9-6AA3-6DBC-FE0E4CA0FD6B}"/>
              </a:ext>
            </a:extLst>
          </p:cNvPr>
          <p:cNvSpPr>
            <a:spLocks noGrp="1"/>
          </p:cNvSpPr>
          <p:nvPr>
            <p:ph type="sldNum" sz="quarter" idx="12"/>
          </p:nvPr>
        </p:nvSpPr>
        <p:spPr/>
        <p:txBody>
          <a:bodyPr/>
          <a:lstStyle/>
          <a:p>
            <a:fld id="{F1C0EBC8-06C2-4963-941D-FE72EECA4439}" type="slidenum">
              <a:rPr lang="en-IL" smtClean="0"/>
              <a:t>‹#›</a:t>
            </a:fld>
            <a:endParaRPr lang="en-IL"/>
          </a:p>
        </p:txBody>
      </p:sp>
    </p:spTree>
    <p:extLst>
      <p:ext uri="{BB962C8B-B14F-4D97-AF65-F5344CB8AC3E}">
        <p14:creationId xmlns:p14="http://schemas.microsoft.com/office/powerpoint/2010/main" val="302677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AD7C3-BC27-A70E-0C75-E4915E9EC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F37E679C-2118-0DF6-F705-5E7519E126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A27DD206-77D3-70EF-ED9E-EC17D9E50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75178E-3AFA-A674-BBBE-440E95421752}"/>
              </a:ext>
            </a:extLst>
          </p:cNvPr>
          <p:cNvSpPr>
            <a:spLocks noGrp="1"/>
          </p:cNvSpPr>
          <p:nvPr>
            <p:ph type="dt" sz="half" idx="10"/>
          </p:nvPr>
        </p:nvSpPr>
        <p:spPr/>
        <p:txBody>
          <a:bodyPr/>
          <a:lstStyle/>
          <a:p>
            <a:fld id="{B9C088D1-D2D1-4720-B745-0686EAC323B4}" type="datetimeFigureOut">
              <a:rPr lang="en-IL" smtClean="0"/>
              <a:t>03/11/2025</a:t>
            </a:fld>
            <a:endParaRPr lang="en-IL"/>
          </a:p>
        </p:txBody>
      </p:sp>
      <p:sp>
        <p:nvSpPr>
          <p:cNvPr id="6" name="Footer Placeholder 5">
            <a:extLst>
              <a:ext uri="{FF2B5EF4-FFF2-40B4-BE49-F238E27FC236}">
                <a16:creationId xmlns:a16="http://schemas.microsoft.com/office/drawing/2014/main" id="{846AB58B-F6C2-D43E-2282-EC2D6E21D08C}"/>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DA71AD2A-0A88-2E56-7336-9920B42723AD}"/>
              </a:ext>
            </a:extLst>
          </p:cNvPr>
          <p:cNvSpPr>
            <a:spLocks noGrp="1"/>
          </p:cNvSpPr>
          <p:nvPr>
            <p:ph type="sldNum" sz="quarter" idx="12"/>
          </p:nvPr>
        </p:nvSpPr>
        <p:spPr/>
        <p:txBody>
          <a:bodyPr/>
          <a:lstStyle/>
          <a:p>
            <a:fld id="{F1C0EBC8-06C2-4963-941D-FE72EECA4439}" type="slidenum">
              <a:rPr lang="en-IL" smtClean="0"/>
              <a:t>‹#›</a:t>
            </a:fld>
            <a:endParaRPr lang="en-IL"/>
          </a:p>
        </p:txBody>
      </p:sp>
    </p:spTree>
    <p:extLst>
      <p:ext uri="{BB962C8B-B14F-4D97-AF65-F5344CB8AC3E}">
        <p14:creationId xmlns:p14="http://schemas.microsoft.com/office/powerpoint/2010/main" val="397092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360-F701-28C9-2375-7D773B084B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B47343FB-40AB-3840-905E-3DD850C8D2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705F1AEC-5226-8E86-AA15-4057528F0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994C0E-88CE-D58F-15B5-9E5F26DFBFAD}"/>
              </a:ext>
            </a:extLst>
          </p:cNvPr>
          <p:cNvSpPr>
            <a:spLocks noGrp="1"/>
          </p:cNvSpPr>
          <p:nvPr>
            <p:ph type="dt" sz="half" idx="10"/>
          </p:nvPr>
        </p:nvSpPr>
        <p:spPr/>
        <p:txBody>
          <a:bodyPr/>
          <a:lstStyle/>
          <a:p>
            <a:fld id="{B9C088D1-D2D1-4720-B745-0686EAC323B4}" type="datetimeFigureOut">
              <a:rPr lang="en-IL" smtClean="0"/>
              <a:t>03/11/2025</a:t>
            </a:fld>
            <a:endParaRPr lang="en-IL"/>
          </a:p>
        </p:txBody>
      </p:sp>
      <p:sp>
        <p:nvSpPr>
          <p:cNvPr id="6" name="Footer Placeholder 5">
            <a:extLst>
              <a:ext uri="{FF2B5EF4-FFF2-40B4-BE49-F238E27FC236}">
                <a16:creationId xmlns:a16="http://schemas.microsoft.com/office/drawing/2014/main" id="{ABE5D639-1AD9-2DFE-49B7-8F358F9D6D71}"/>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C2511D0B-AE6C-5377-49BA-6FCD620E38B0}"/>
              </a:ext>
            </a:extLst>
          </p:cNvPr>
          <p:cNvSpPr>
            <a:spLocks noGrp="1"/>
          </p:cNvSpPr>
          <p:nvPr>
            <p:ph type="sldNum" sz="quarter" idx="12"/>
          </p:nvPr>
        </p:nvSpPr>
        <p:spPr/>
        <p:txBody>
          <a:bodyPr/>
          <a:lstStyle/>
          <a:p>
            <a:fld id="{F1C0EBC8-06C2-4963-941D-FE72EECA4439}" type="slidenum">
              <a:rPr lang="en-IL" smtClean="0"/>
              <a:t>‹#›</a:t>
            </a:fld>
            <a:endParaRPr lang="en-IL"/>
          </a:p>
        </p:txBody>
      </p:sp>
    </p:spTree>
    <p:extLst>
      <p:ext uri="{BB962C8B-B14F-4D97-AF65-F5344CB8AC3E}">
        <p14:creationId xmlns:p14="http://schemas.microsoft.com/office/powerpoint/2010/main" val="279117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6ABBC-4841-307B-E498-C46089A9A3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B95AC41F-7CBB-C4C2-650C-7001141DA0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FFE29DCA-7E9B-DCE2-BD73-D71EDB35CB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C088D1-D2D1-4720-B745-0686EAC323B4}" type="datetimeFigureOut">
              <a:rPr lang="en-IL" smtClean="0"/>
              <a:t>03/11/2025</a:t>
            </a:fld>
            <a:endParaRPr lang="en-IL"/>
          </a:p>
        </p:txBody>
      </p:sp>
      <p:sp>
        <p:nvSpPr>
          <p:cNvPr id="5" name="Footer Placeholder 4">
            <a:extLst>
              <a:ext uri="{FF2B5EF4-FFF2-40B4-BE49-F238E27FC236}">
                <a16:creationId xmlns:a16="http://schemas.microsoft.com/office/drawing/2014/main" id="{E1D5EE61-BC31-A8A2-B2C0-EFC6625738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L"/>
          </a:p>
        </p:txBody>
      </p:sp>
      <p:sp>
        <p:nvSpPr>
          <p:cNvPr id="6" name="Slide Number Placeholder 5">
            <a:extLst>
              <a:ext uri="{FF2B5EF4-FFF2-40B4-BE49-F238E27FC236}">
                <a16:creationId xmlns:a16="http://schemas.microsoft.com/office/drawing/2014/main" id="{39036017-F629-0ED6-3570-38499052D0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C0EBC8-06C2-4963-941D-FE72EECA4439}" type="slidenum">
              <a:rPr lang="en-IL" smtClean="0"/>
              <a:t>‹#›</a:t>
            </a:fld>
            <a:endParaRPr lang="en-IL"/>
          </a:p>
        </p:txBody>
      </p:sp>
    </p:spTree>
    <p:extLst>
      <p:ext uri="{BB962C8B-B14F-4D97-AF65-F5344CB8AC3E}">
        <p14:creationId xmlns:p14="http://schemas.microsoft.com/office/powerpoint/2010/main" val="2671816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ideo" Target="https://player.vimeo.com/video/35476021?app_id=122963" TargetMode="External"/><Relationship Id="rId5" Type="http://schemas.openxmlformats.org/officeDocument/2006/relationships/image" Target="../media/image18.jpe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00A84D-E62F-C996-FA83-1EA9A5125D6E}"/>
              </a:ext>
            </a:extLst>
          </p:cNvPr>
          <p:cNvPicPr>
            <a:picLocks noChangeAspect="1"/>
          </p:cNvPicPr>
          <p:nvPr/>
        </p:nvPicPr>
        <p:blipFill>
          <a:blip r:embed="rId3"/>
          <a:stretch>
            <a:fillRect/>
          </a:stretch>
        </p:blipFill>
        <p:spPr>
          <a:xfrm>
            <a:off x="0" y="-271850"/>
            <a:ext cx="12154811" cy="7129849"/>
          </a:xfrm>
          <a:prstGeom prst="rect">
            <a:avLst/>
          </a:prstGeom>
        </p:spPr>
      </p:pic>
    </p:spTree>
    <p:extLst>
      <p:ext uri="{BB962C8B-B14F-4D97-AF65-F5344CB8AC3E}">
        <p14:creationId xmlns:p14="http://schemas.microsoft.com/office/powerpoint/2010/main" val="2010760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935E1-FB9D-35EA-F796-5BBB11998257}"/>
            </a:ext>
          </a:extLst>
        </p:cNvPr>
        <p:cNvGrpSpPr/>
        <p:nvPr/>
      </p:nvGrpSpPr>
      <p:grpSpPr>
        <a:xfrm>
          <a:off x="0" y="0"/>
          <a:ext cx="0" cy="0"/>
          <a:chOff x="0" y="0"/>
          <a:chExt cx="0" cy="0"/>
        </a:xfrm>
      </p:grpSpPr>
      <p:pic>
        <p:nvPicPr>
          <p:cNvPr id="3" name="Picture 2" descr="A paper plane with text&#10;&#10;AI-generated content may be incorrect.">
            <a:extLst>
              <a:ext uri="{FF2B5EF4-FFF2-40B4-BE49-F238E27FC236}">
                <a16:creationId xmlns:a16="http://schemas.microsoft.com/office/drawing/2014/main" id="{D69CA418-6994-F2BD-0417-6838342F3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07922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D86EB-EEB4-7BA9-265B-3DF063208B34}"/>
            </a:ext>
          </a:extLst>
        </p:cNvPr>
        <p:cNvGrpSpPr/>
        <p:nvPr/>
      </p:nvGrpSpPr>
      <p:grpSpPr>
        <a:xfrm>
          <a:off x="0" y="0"/>
          <a:ext cx="0" cy="0"/>
          <a:chOff x="0" y="0"/>
          <a:chExt cx="0" cy="0"/>
        </a:xfrm>
      </p:grpSpPr>
      <p:pic>
        <p:nvPicPr>
          <p:cNvPr id="3" name="Picture 2" descr="A butterfly with a butterfly wing&#10;&#10;AI-generated content may be incorrect.">
            <a:extLst>
              <a:ext uri="{FF2B5EF4-FFF2-40B4-BE49-F238E27FC236}">
                <a16:creationId xmlns:a16="http://schemas.microsoft.com/office/drawing/2014/main" id="{0C1FAD71-C124-03CD-CB41-4F1A9B7BA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659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5CD31-1BC8-206E-5A7D-04E5E2FA3057}"/>
            </a:ext>
          </a:extLst>
        </p:cNvPr>
        <p:cNvGrpSpPr/>
        <p:nvPr/>
      </p:nvGrpSpPr>
      <p:grpSpPr>
        <a:xfrm>
          <a:off x="0" y="0"/>
          <a:ext cx="0" cy="0"/>
          <a:chOff x="0" y="0"/>
          <a:chExt cx="0" cy="0"/>
        </a:xfrm>
      </p:grpSpPr>
      <p:pic>
        <p:nvPicPr>
          <p:cNvPr id="3" name="Picture 2" descr="A white paper plane with black text&#10;&#10;AI-generated content may be incorrect.">
            <a:extLst>
              <a:ext uri="{FF2B5EF4-FFF2-40B4-BE49-F238E27FC236}">
                <a16:creationId xmlns:a16="http://schemas.microsoft.com/office/drawing/2014/main" id="{58882B4C-6D8B-9495-FD35-50C143F6D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3609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A07A4-74FB-DE84-EE2E-61476164281D}"/>
            </a:ext>
          </a:extLst>
        </p:cNvPr>
        <p:cNvGrpSpPr/>
        <p:nvPr/>
      </p:nvGrpSpPr>
      <p:grpSpPr>
        <a:xfrm>
          <a:off x="0" y="0"/>
          <a:ext cx="0" cy="0"/>
          <a:chOff x="0" y="0"/>
          <a:chExt cx="0" cy="0"/>
        </a:xfrm>
      </p:grpSpPr>
      <p:pic>
        <p:nvPicPr>
          <p:cNvPr id="3" name="Picture 2" descr="A paper planes on a white background&#10;&#10;AI-generated content may be incorrect.">
            <a:extLst>
              <a:ext uri="{FF2B5EF4-FFF2-40B4-BE49-F238E27FC236}">
                <a16:creationId xmlns:a16="http://schemas.microsoft.com/office/drawing/2014/main" id="{E6715CCD-1973-AC87-283D-A47D59EC3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31310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83371-3448-B8E9-3546-7FBAC0373E33}"/>
            </a:ext>
          </a:extLst>
        </p:cNvPr>
        <p:cNvGrpSpPr/>
        <p:nvPr/>
      </p:nvGrpSpPr>
      <p:grpSpPr>
        <a:xfrm>
          <a:off x="0" y="0"/>
          <a:ext cx="0" cy="0"/>
          <a:chOff x="0" y="0"/>
          <a:chExt cx="0" cy="0"/>
        </a:xfrm>
      </p:grpSpPr>
      <p:pic>
        <p:nvPicPr>
          <p:cNvPr id="3" name="Picture 2" descr="A collage of insects&#10;&#10;AI-generated content may be incorrect.">
            <a:extLst>
              <a:ext uri="{FF2B5EF4-FFF2-40B4-BE49-F238E27FC236}">
                <a16:creationId xmlns:a16="http://schemas.microsoft.com/office/drawing/2014/main" id="{68227E11-E5FA-42B7-45ED-D178246EA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846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F49A0-F5E7-76BF-6C84-5B1B30C1B2E1}"/>
            </a:ext>
          </a:extLst>
        </p:cNvPr>
        <p:cNvGrpSpPr/>
        <p:nvPr/>
      </p:nvGrpSpPr>
      <p:grpSpPr>
        <a:xfrm>
          <a:off x="0" y="0"/>
          <a:ext cx="0" cy="0"/>
          <a:chOff x="0" y="0"/>
          <a:chExt cx="0" cy="0"/>
        </a:xfrm>
      </p:grpSpPr>
      <p:pic>
        <p:nvPicPr>
          <p:cNvPr id="3" name="Picture 2" descr="A dragonfly on a stick&#10;&#10;AI-generated content may be incorrect.">
            <a:extLst>
              <a:ext uri="{FF2B5EF4-FFF2-40B4-BE49-F238E27FC236}">
                <a16:creationId xmlns:a16="http://schemas.microsoft.com/office/drawing/2014/main" id="{6ACAB692-08A5-7214-5C1D-F234CF093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Online Media 3" title="Dragonfly in ultra slow motion">
            <a:hlinkClick r:id="" action="ppaction://media"/>
            <a:extLst>
              <a:ext uri="{FF2B5EF4-FFF2-40B4-BE49-F238E27FC236}">
                <a16:creationId xmlns:a16="http://schemas.microsoft.com/office/drawing/2014/main" id="{007E8219-4ACB-4E11-9FB3-AD29AB2EF5FE}"/>
              </a:ext>
            </a:extLst>
          </p:cNvPr>
          <p:cNvPicPr>
            <a:picLocks noRot="1" noChangeAspect="1"/>
          </p:cNvPicPr>
          <p:nvPr>
            <a:videoFile r:link="rId1"/>
          </p:nvPr>
        </p:nvPicPr>
        <p:blipFill>
          <a:blip r:embed="rId5"/>
          <a:stretch>
            <a:fillRect/>
          </a:stretch>
        </p:blipFill>
        <p:spPr>
          <a:xfrm>
            <a:off x="341644" y="2833635"/>
            <a:ext cx="6029681" cy="3768551"/>
          </a:xfrm>
          <a:prstGeom prst="rect">
            <a:avLst/>
          </a:prstGeom>
        </p:spPr>
      </p:pic>
    </p:spTree>
    <p:extLst>
      <p:ext uri="{BB962C8B-B14F-4D97-AF65-F5344CB8AC3E}">
        <p14:creationId xmlns:p14="http://schemas.microsoft.com/office/powerpoint/2010/main" val="335927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8FE13-289B-383E-4F39-A23486739EDA}"/>
            </a:ext>
          </a:extLst>
        </p:cNvPr>
        <p:cNvGrpSpPr/>
        <p:nvPr/>
      </p:nvGrpSpPr>
      <p:grpSpPr>
        <a:xfrm>
          <a:off x="0" y="0"/>
          <a:ext cx="0" cy="0"/>
          <a:chOff x="0" y="0"/>
          <a:chExt cx="0" cy="0"/>
        </a:xfrm>
      </p:grpSpPr>
      <p:pic>
        <p:nvPicPr>
          <p:cNvPr id="3" name="Picture 2" descr="A group of hands pointing at something&#10;&#10;AI-generated content may be incorrect.">
            <a:extLst>
              <a:ext uri="{FF2B5EF4-FFF2-40B4-BE49-F238E27FC236}">
                <a16:creationId xmlns:a16="http://schemas.microsoft.com/office/drawing/2014/main" id="{B430DFEE-E9F2-6677-45F5-483FA2D5C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8982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question mark with text&#10;&#10;AI-generated content may be incorrect.">
            <a:extLst>
              <a:ext uri="{FF2B5EF4-FFF2-40B4-BE49-F238E27FC236}">
                <a16:creationId xmlns:a16="http://schemas.microsoft.com/office/drawing/2014/main" id="{5EC0BBFE-8D16-68E6-4690-55578DA87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728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bug&#10;&#10;AI-generated content may be incorrect.">
            <a:extLst>
              <a:ext uri="{FF2B5EF4-FFF2-40B4-BE49-F238E27FC236}">
                <a16:creationId xmlns:a16="http://schemas.microsoft.com/office/drawing/2014/main" id="{DD93292A-A15F-D125-CECF-02FE5AF75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1963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mputer&#10;&#10;AI-generated content may be incorrect.">
            <a:extLst>
              <a:ext uri="{FF2B5EF4-FFF2-40B4-BE49-F238E27FC236}">
                <a16:creationId xmlns:a16="http://schemas.microsoft.com/office/drawing/2014/main" id="{77107E62-4F5E-2752-B7B5-F309178BF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45792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A5530-E3C0-D895-17B2-0022C398F82E}"/>
            </a:ext>
          </a:extLst>
        </p:cNvPr>
        <p:cNvGrpSpPr/>
        <p:nvPr/>
      </p:nvGrpSpPr>
      <p:grpSpPr>
        <a:xfrm>
          <a:off x="0" y="0"/>
          <a:ext cx="0" cy="0"/>
          <a:chOff x="0" y="0"/>
          <a:chExt cx="0" cy="0"/>
        </a:xfrm>
      </p:grpSpPr>
      <p:pic>
        <p:nvPicPr>
          <p:cNvPr id="3" name="Picture 2" descr="An elephant holding a piece of food&#10;&#10;AI-generated content may be incorrect.">
            <a:extLst>
              <a:ext uri="{FF2B5EF4-FFF2-40B4-BE49-F238E27FC236}">
                <a16:creationId xmlns:a16="http://schemas.microsoft.com/office/drawing/2014/main" id="{C5E0437A-25EB-33BA-3F00-4E5E01DBB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3365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text&#10;&#10;AI-generated content may be incorrect.">
            <a:extLst>
              <a:ext uri="{FF2B5EF4-FFF2-40B4-BE49-F238E27FC236}">
                <a16:creationId xmlns:a16="http://schemas.microsoft.com/office/drawing/2014/main" id="{E07F5E25-4582-9072-5B16-EA7EA3CBB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80644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utterflies flying in the air&#10;&#10;AI-generated content may be incorrect.">
            <a:extLst>
              <a:ext uri="{FF2B5EF4-FFF2-40B4-BE49-F238E27FC236}">
                <a16:creationId xmlns:a16="http://schemas.microsoft.com/office/drawing/2014/main" id="{CE7A71D7-97ED-7EE2-B737-17D65121A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42641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448B-74ED-4898-66BC-983009EC3C2E}"/>
              </a:ext>
            </a:extLst>
          </p:cNvPr>
          <p:cNvSpPr>
            <a:spLocks noGrp="1"/>
          </p:cNvSpPr>
          <p:nvPr>
            <p:ph type="title"/>
          </p:nvPr>
        </p:nvSpPr>
        <p:spPr>
          <a:xfrm>
            <a:off x="347134" y="365125"/>
            <a:ext cx="10244666" cy="2033830"/>
          </a:xfrm>
        </p:spPr>
        <p:txBody>
          <a:bodyPr>
            <a:normAutofit fontScale="90000"/>
          </a:bodyPr>
          <a:lstStyle/>
          <a:p>
            <a:pPr algn="r" rtl="1"/>
            <a:r>
              <a:rPr lang="he-IL" sz="4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שפירית</a:t>
            </a:r>
            <a:br>
              <a:rPr lang="he-IL" dirty="0">
                <a:latin typeface="Calibri" panose="020F0502020204030204" pitchFamily="34" charset="0"/>
                <a:ea typeface="Calibri" panose="020F0502020204030204" pitchFamily="34" charset="0"/>
                <a:cs typeface="Calibri" panose="020F0502020204030204" pitchFamily="34" charset="0"/>
              </a:rPr>
            </a:br>
            <a:br>
              <a:rPr lang="he-IL" dirty="0">
                <a:latin typeface="Calibri" panose="020F0502020204030204" pitchFamily="34" charset="0"/>
                <a:ea typeface="Calibri" panose="020F0502020204030204" pitchFamily="34" charset="0"/>
                <a:cs typeface="Calibri" panose="020F0502020204030204" pitchFamily="34" charset="0"/>
              </a:rPr>
            </a:br>
            <a:r>
              <a:rPr lang="he-IL" sz="3600" dirty="0">
                <a:latin typeface="Calibri" panose="020F0502020204030204" pitchFamily="34" charset="0"/>
                <a:ea typeface="Calibri" panose="020F0502020204030204" pitchFamily="34" charset="0"/>
                <a:cs typeface="Calibri" panose="020F0502020204030204" pitchFamily="34" charset="0"/>
              </a:rPr>
              <a:t>שם הקבוצה:</a:t>
            </a:r>
            <a:br>
              <a:rPr lang="he-IL" sz="3600" dirty="0">
                <a:latin typeface="Calibri" panose="020F0502020204030204" pitchFamily="34" charset="0"/>
                <a:ea typeface="Calibri" panose="020F0502020204030204" pitchFamily="34" charset="0"/>
                <a:cs typeface="Calibri" panose="020F0502020204030204" pitchFamily="34" charset="0"/>
              </a:rPr>
            </a:br>
            <a:r>
              <a:rPr lang="he-IL" sz="3600" dirty="0">
                <a:latin typeface="Calibri" panose="020F0502020204030204" pitchFamily="34" charset="0"/>
                <a:ea typeface="Calibri" panose="020F0502020204030204" pitchFamily="34" charset="0"/>
                <a:cs typeface="Calibri" panose="020F0502020204030204" pitchFamily="34" charset="0"/>
              </a:rPr>
              <a:t>חברי הקבוצה:</a:t>
            </a:r>
            <a:endParaRPr lang="en-IL"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3BC6761-9580-5BD8-22FA-2890751F682F}"/>
              </a:ext>
            </a:extLst>
          </p:cNvPr>
          <p:cNvSpPr>
            <a:spLocks noGrp="1"/>
          </p:cNvSpPr>
          <p:nvPr>
            <p:ph idx="1"/>
          </p:nvPr>
        </p:nvSpPr>
        <p:spPr>
          <a:xfrm>
            <a:off x="347134" y="3076687"/>
            <a:ext cx="10244666" cy="3668358"/>
          </a:xfrm>
        </p:spPr>
        <p:txBody>
          <a:bodyPr>
            <a:normAutofit/>
          </a:bodyPr>
          <a:lstStyle/>
          <a:p>
            <a:pPr algn="r" rtl="1"/>
            <a:r>
              <a:rPr lang="he-IL" sz="2800" dirty="0">
                <a:latin typeface="Calibri" panose="020F0502020204030204" pitchFamily="34" charset="0"/>
                <a:ea typeface="Calibri" panose="020F0502020204030204" pitchFamily="34" charset="0"/>
                <a:cs typeface="Calibri" panose="020F0502020204030204" pitchFamily="34" charset="0"/>
              </a:rPr>
              <a:t>מאפיינים של הכנף:</a:t>
            </a:r>
          </a:p>
          <a:p>
            <a:pPr algn="r" rtl="1"/>
            <a:r>
              <a:rPr lang="he-IL" sz="2800" dirty="0">
                <a:latin typeface="Calibri" panose="020F0502020204030204" pitchFamily="34" charset="0"/>
                <a:ea typeface="Calibri" panose="020F0502020204030204" pitchFamily="34" charset="0"/>
                <a:cs typeface="Calibri" panose="020F0502020204030204" pitchFamily="34" charset="0"/>
              </a:rPr>
              <a:t>יתרונות מבנה הכנף:</a:t>
            </a:r>
          </a:p>
          <a:p>
            <a:pPr algn="r" rtl="1"/>
            <a:r>
              <a:rPr lang="he-IL" sz="2800" dirty="0">
                <a:latin typeface="Calibri" panose="020F0502020204030204" pitchFamily="34" charset="0"/>
                <a:ea typeface="Calibri" panose="020F0502020204030204" pitchFamily="34" charset="0"/>
                <a:cs typeface="Calibri" panose="020F0502020204030204" pitchFamily="34" charset="0"/>
              </a:rPr>
              <a:t>אפשרויות שימוש:</a:t>
            </a:r>
            <a:endParaRPr lang="en-IL" sz="2800"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BE180A4-C264-EC87-35EE-1458C7B7B70D}"/>
              </a:ext>
            </a:extLst>
          </p:cNvPr>
          <p:cNvPicPr>
            <a:picLocks noChangeAspect="1"/>
          </p:cNvPicPr>
          <p:nvPr/>
        </p:nvPicPr>
        <p:blipFill>
          <a:blip r:embed="rId2"/>
          <a:stretch>
            <a:fillRect/>
          </a:stretch>
        </p:blipFill>
        <p:spPr>
          <a:xfrm>
            <a:off x="347134" y="365125"/>
            <a:ext cx="3990912" cy="2033830"/>
          </a:xfrm>
          <a:prstGeom prst="rect">
            <a:avLst/>
          </a:prstGeom>
        </p:spPr>
      </p:pic>
      <p:sp>
        <p:nvSpPr>
          <p:cNvPr id="10" name="TextBox 9">
            <a:extLst>
              <a:ext uri="{FF2B5EF4-FFF2-40B4-BE49-F238E27FC236}">
                <a16:creationId xmlns:a16="http://schemas.microsoft.com/office/drawing/2014/main" id="{0D8D57A7-A599-2700-458B-178C67113C7D}"/>
              </a:ext>
            </a:extLst>
          </p:cNvPr>
          <p:cNvSpPr txBox="1"/>
          <p:nvPr/>
        </p:nvSpPr>
        <p:spPr>
          <a:xfrm>
            <a:off x="347134" y="2398955"/>
            <a:ext cx="3990912" cy="830997"/>
          </a:xfrm>
          <a:prstGeom prst="rect">
            <a:avLst/>
          </a:prstGeom>
          <a:noFill/>
        </p:spPr>
        <p:txBody>
          <a:bodyPr wrap="square">
            <a:spAutoFit/>
          </a:bodyPr>
          <a:lstStyle/>
          <a:p>
            <a:pPr algn="r" rtl="1"/>
            <a:r>
              <a:rPr lang="he-IL" sz="1600" dirty="0">
                <a:latin typeface="Calibri" panose="020F0502020204030204" pitchFamily="34" charset="0"/>
                <a:ea typeface="Calibri" panose="020F0502020204030204" pitchFamily="34" charset="0"/>
                <a:cs typeface="Calibri" panose="020F0502020204030204" pitchFamily="34" charset="0"/>
              </a:rPr>
              <a:t>שפירית הדרכים (</a:t>
            </a:r>
            <a:r>
              <a:rPr lang="en-US" sz="1600" i="1" dirty="0">
                <a:latin typeface="Calibri" panose="020F0502020204030204" pitchFamily="34" charset="0"/>
                <a:ea typeface="Calibri" panose="020F0502020204030204" pitchFamily="34" charset="0"/>
                <a:cs typeface="Calibri" panose="020F0502020204030204" pitchFamily="34" charset="0"/>
              </a:rPr>
              <a:t>Brachythemis </a:t>
            </a:r>
            <a:r>
              <a:rPr lang="en-US" sz="1600" i="1" dirty="0" err="1">
                <a:latin typeface="Calibri" panose="020F0502020204030204" pitchFamily="34" charset="0"/>
                <a:ea typeface="Calibri" panose="020F0502020204030204" pitchFamily="34" charset="0"/>
                <a:cs typeface="Calibri" panose="020F0502020204030204" pitchFamily="34" charset="0"/>
              </a:rPr>
              <a:t>impartita</a:t>
            </a:r>
            <a:r>
              <a:rPr lang="he-IL" sz="1600" dirty="0">
                <a:latin typeface="Calibri" panose="020F0502020204030204" pitchFamily="34" charset="0"/>
                <a:ea typeface="Calibri" panose="020F0502020204030204" pitchFamily="34" charset="0"/>
                <a:cs typeface="Calibri" panose="020F0502020204030204" pitchFamily="34" charset="0"/>
              </a:rPr>
              <a:t>). </a:t>
            </a:r>
          </a:p>
          <a:p>
            <a:pPr algn="r" rtl="1"/>
            <a:r>
              <a:rPr lang="he-IL" sz="1600" dirty="0">
                <a:latin typeface="Calibri" panose="020F0502020204030204" pitchFamily="34" charset="0"/>
                <a:ea typeface="Calibri" panose="020F0502020204030204" pitchFamily="34" charset="0"/>
                <a:cs typeface="Calibri" panose="020F0502020204030204" pitchFamily="34" charset="0"/>
              </a:rPr>
              <a:t>צילום: עוז </a:t>
            </a:r>
            <a:r>
              <a:rPr lang="he-IL" sz="1600" dirty="0" err="1">
                <a:latin typeface="Calibri" panose="020F0502020204030204" pitchFamily="34" charset="0"/>
                <a:ea typeface="Calibri" panose="020F0502020204030204" pitchFamily="34" charset="0"/>
                <a:cs typeface="Calibri" panose="020F0502020204030204" pitchFamily="34" charset="0"/>
              </a:rPr>
              <a:t>ריטנר</a:t>
            </a:r>
            <a:endParaRPr lang="en-US" sz="1600" dirty="0">
              <a:latin typeface="Calibri" panose="020F0502020204030204" pitchFamily="34" charset="0"/>
              <a:ea typeface="Calibri" panose="020F0502020204030204" pitchFamily="34" charset="0"/>
              <a:cs typeface="Calibri" panose="020F0502020204030204" pitchFamily="34" charset="0"/>
            </a:endParaRPr>
          </a:p>
          <a:p>
            <a:pPr algn="r" rtl="1"/>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3013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4D168-3CAB-7BC1-9809-142067C743B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07A7C10-0CF8-D7AA-1697-194717B6991C}"/>
              </a:ext>
            </a:extLst>
          </p:cNvPr>
          <p:cNvPicPr>
            <a:picLocks noChangeAspect="1"/>
          </p:cNvPicPr>
          <p:nvPr/>
        </p:nvPicPr>
        <p:blipFill>
          <a:blip r:embed="rId2"/>
          <a:stretch>
            <a:fillRect/>
          </a:stretch>
        </p:blipFill>
        <p:spPr>
          <a:xfrm>
            <a:off x="567690" y="365125"/>
            <a:ext cx="3960000" cy="2839886"/>
          </a:xfrm>
          <a:prstGeom prst="rect">
            <a:avLst/>
          </a:prstGeom>
        </p:spPr>
      </p:pic>
      <p:sp>
        <p:nvSpPr>
          <p:cNvPr id="2" name="Title 1">
            <a:extLst>
              <a:ext uri="{FF2B5EF4-FFF2-40B4-BE49-F238E27FC236}">
                <a16:creationId xmlns:a16="http://schemas.microsoft.com/office/drawing/2014/main" id="{151FDC48-5A2A-EBCD-33BB-9B092394B910}"/>
              </a:ext>
            </a:extLst>
          </p:cNvPr>
          <p:cNvSpPr>
            <a:spLocks noGrp="1"/>
          </p:cNvSpPr>
          <p:nvPr>
            <p:ph type="title"/>
          </p:nvPr>
        </p:nvSpPr>
        <p:spPr>
          <a:xfrm>
            <a:off x="347134" y="365125"/>
            <a:ext cx="10244666" cy="2033830"/>
          </a:xfrm>
        </p:spPr>
        <p:txBody>
          <a:bodyPr>
            <a:normAutofit fontScale="90000"/>
          </a:bodyPr>
          <a:lstStyle/>
          <a:p>
            <a:pPr algn="r" rtl="1"/>
            <a:r>
              <a:rPr lang="he-IL" sz="4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דבורה</a:t>
            </a:r>
            <a:br>
              <a:rPr lang="he-IL" dirty="0">
                <a:latin typeface="Calibri" panose="020F0502020204030204" pitchFamily="34" charset="0"/>
                <a:ea typeface="Calibri" panose="020F0502020204030204" pitchFamily="34" charset="0"/>
                <a:cs typeface="Calibri" panose="020F0502020204030204" pitchFamily="34" charset="0"/>
              </a:rPr>
            </a:br>
            <a:br>
              <a:rPr lang="he-IL" dirty="0">
                <a:latin typeface="Calibri" panose="020F0502020204030204" pitchFamily="34" charset="0"/>
                <a:ea typeface="Calibri" panose="020F0502020204030204" pitchFamily="34" charset="0"/>
                <a:cs typeface="Calibri" panose="020F0502020204030204" pitchFamily="34" charset="0"/>
              </a:rPr>
            </a:br>
            <a:r>
              <a:rPr lang="he-IL" sz="3600" dirty="0">
                <a:latin typeface="Calibri" panose="020F0502020204030204" pitchFamily="34" charset="0"/>
                <a:ea typeface="Calibri" panose="020F0502020204030204" pitchFamily="34" charset="0"/>
                <a:cs typeface="Calibri" panose="020F0502020204030204" pitchFamily="34" charset="0"/>
              </a:rPr>
              <a:t>שם הקבוצה:</a:t>
            </a:r>
            <a:br>
              <a:rPr lang="he-IL" sz="3600" dirty="0">
                <a:latin typeface="Calibri" panose="020F0502020204030204" pitchFamily="34" charset="0"/>
                <a:ea typeface="Calibri" panose="020F0502020204030204" pitchFamily="34" charset="0"/>
                <a:cs typeface="Calibri" panose="020F0502020204030204" pitchFamily="34" charset="0"/>
              </a:rPr>
            </a:br>
            <a:r>
              <a:rPr lang="he-IL" sz="3600" dirty="0">
                <a:latin typeface="Calibri" panose="020F0502020204030204" pitchFamily="34" charset="0"/>
                <a:ea typeface="Calibri" panose="020F0502020204030204" pitchFamily="34" charset="0"/>
                <a:cs typeface="Calibri" panose="020F0502020204030204" pitchFamily="34" charset="0"/>
              </a:rPr>
              <a:t>חברי הקבוצה:</a:t>
            </a:r>
            <a:endParaRPr lang="en-IL"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4023844-37B7-C44F-3863-D5776118E705}"/>
              </a:ext>
            </a:extLst>
          </p:cNvPr>
          <p:cNvSpPr>
            <a:spLocks noGrp="1"/>
          </p:cNvSpPr>
          <p:nvPr>
            <p:ph idx="1"/>
          </p:nvPr>
        </p:nvSpPr>
        <p:spPr>
          <a:xfrm>
            <a:off x="347134" y="3652989"/>
            <a:ext cx="10244666" cy="3092055"/>
          </a:xfrm>
        </p:spPr>
        <p:txBody>
          <a:bodyPr>
            <a:normAutofit/>
          </a:bodyPr>
          <a:lstStyle/>
          <a:p>
            <a:pPr algn="r" rtl="1"/>
            <a:r>
              <a:rPr lang="he-IL" sz="2800" dirty="0">
                <a:latin typeface="Calibri" panose="020F0502020204030204" pitchFamily="34" charset="0"/>
                <a:ea typeface="Calibri" panose="020F0502020204030204" pitchFamily="34" charset="0"/>
                <a:cs typeface="Calibri" panose="020F0502020204030204" pitchFamily="34" charset="0"/>
              </a:rPr>
              <a:t>מאפיינים של הכנף:</a:t>
            </a:r>
          </a:p>
          <a:p>
            <a:pPr algn="r" rtl="1"/>
            <a:r>
              <a:rPr lang="he-IL" sz="2800" dirty="0">
                <a:latin typeface="Calibri" panose="020F0502020204030204" pitchFamily="34" charset="0"/>
                <a:ea typeface="Calibri" panose="020F0502020204030204" pitchFamily="34" charset="0"/>
                <a:cs typeface="Calibri" panose="020F0502020204030204" pitchFamily="34" charset="0"/>
              </a:rPr>
              <a:t>יתרונות מבנה הכנף:</a:t>
            </a:r>
          </a:p>
          <a:p>
            <a:pPr algn="r" rtl="1"/>
            <a:r>
              <a:rPr lang="he-IL" sz="2800" dirty="0">
                <a:latin typeface="Calibri" panose="020F0502020204030204" pitchFamily="34" charset="0"/>
                <a:ea typeface="Calibri" panose="020F0502020204030204" pitchFamily="34" charset="0"/>
                <a:cs typeface="Calibri" panose="020F0502020204030204" pitchFamily="34" charset="0"/>
              </a:rPr>
              <a:t>אפשרויות שימוש:</a:t>
            </a:r>
            <a:endParaRPr lang="en-IL" sz="280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9C20F70-76FE-014E-95DB-DFCF0CF45BF7}"/>
              </a:ext>
            </a:extLst>
          </p:cNvPr>
          <p:cNvSpPr txBox="1"/>
          <p:nvPr/>
        </p:nvSpPr>
        <p:spPr>
          <a:xfrm>
            <a:off x="536778" y="3205011"/>
            <a:ext cx="3990912" cy="584775"/>
          </a:xfrm>
          <a:prstGeom prst="rect">
            <a:avLst/>
          </a:prstGeom>
          <a:noFill/>
        </p:spPr>
        <p:txBody>
          <a:bodyPr wrap="square">
            <a:spAutoFit/>
          </a:bodyPr>
          <a:lstStyle/>
          <a:p>
            <a:pPr algn="r" rtl="1"/>
            <a:r>
              <a:rPr lang="he-IL" sz="1600" dirty="0">
                <a:latin typeface="Calibri" panose="020F0502020204030204" pitchFamily="34" charset="0"/>
                <a:ea typeface="Calibri" panose="020F0502020204030204" pitchFamily="34" charset="0"/>
                <a:cs typeface="Calibri" panose="020F0502020204030204" pitchFamily="34" charset="0"/>
              </a:rPr>
              <a:t>דבורת הדבש (</a:t>
            </a:r>
            <a:r>
              <a:rPr lang="en-US" sz="1600" i="1" dirty="0">
                <a:latin typeface="Calibri" panose="020F0502020204030204" pitchFamily="34" charset="0"/>
                <a:ea typeface="Calibri" panose="020F0502020204030204" pitchFamily="34" charset="0"/>
                <a:cs typeface="Calibri" panose="020F0502020204030204" pitchFamily="34" charset="0"/>
              </a:rPr>
              <a:t>Apis mellifera</a:t>
            </a:r>
            <a:r>
              <a:rPr lang="he-IL" sz="1600" dirty="0">
                <a:latin typeface="Calibri" panose="020F0502020204030204" pitchFamily="34" charset="0"/>
                <a:ea typeface="Calibri" panose="020F0502020204030204" pitchFamily="34" charset="0"/>
                <a:cs typeface="Calibri" panose="020F0502020204030204" pitchFamily="34" charset="0"/>
              </a:rPr>
              <a:t>). צילום: עוז </a:t>
            </a:r>
            <a:r>
              <a:rPr lang="he-IL" sz="1600" dirty="0" err="1">
                <a:latin typeface="Calibri" panose="020F0502020204030204" pitchFamily="34" charset="0"/>
                <a:ea typeface="Calibri" panose="020F0502020204030204" pitchFamily="34" charset="0"/>
                <a:cs typeface="Calibri" panose="020F0502020204030204" pitchFamily="34" charset="0"/>
              </a:rPr>
              <a:t>ריטנר</a:t>
            </a:r>
            <a:endParaRPr lang="en-US" sz="1600" dirty="0">
              <a:latin typeface="Calibri" panose="020F0502020204030204" pitchFamily="34" charset="0"/>
              <a:ea typeface="Calibri" panose="020F0502020204030204" pitchFamily="34" charset="0"/>
              <a:cs typeface="Calibri" panose="020F0502020204030204" pitchFamily="34" charset="0"/>
            </a:endParaRPr>
          </a:p>
          <a:p>
            <a:pPr algn="r" rtl="1"/>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8947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504F8-68A0-DD0E-46B2-FF88846E7FB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7BB192B-9869-D317-7067-11D883ADAFA9}"/>
              </a:ext>
            </a:extLst>
          </p:cNvPr>
          <p:cNvPicPr>
            <a:picLocks noChangeAspect="1"/>
          </p:cNvPicPr>
          <p:nvPr/>
        </p:nvPicPr>
        <p:blipFill>
          <a:blip r:embed="rId3"/>
          <a:stretch>
            <a:fillRect/>
          </a:stretch>
        </p:blipFill>
        <p:spPr>
          <a:xfrm>
            <a:off x="536778" y="365125"/>
            <a:ext cx="3960000" cy="2636700"/>
          </a:xfrm>
          <a:prstGeom prst="rect">
            <a:avLst/>
          </a:prstGeom>
        </p:spPr>
      </p:pic>
      <p:sp>
        <p:nvSpPr>
          <p:cNvPr id="2" name="Title 1">
            <a:extLst>
              <a:ext uri="{FF2B5EF4-FFF2-40B4-BE49-F238E27FC236}">
                <a16:creationId xmlns:a16="http://schemas.microsoft.com/office/drawing/2014/main" id="{E30482EE-3EFF-3D24-9522-67C80FC30CDE}"/>
              </a:ext>
            </a:extLst>
          </p:cNvPr>
          <p:cNvSpPr>
            <a:spLocks noGrp="1"/>
          </p:cNvSpPr>
          <p:nvPr>
            <p:ph type="title"/>
          </p:nvPr>
        </p:nvSpPr>
        <p:spPr>
          <a:xfrm>
            <a:off x="347134" y="365125"/>
            <a:ext cx="10244666" cy="2033830"/>
          </a:xfrm>
        </p:spPr>
        <p:txBody>
          <a:bodyPr>
            <a:normAutofit fontScale="90000"/>
          </a:bodyPr>
          <a:lstStyle/>
          <a:p>
            <a:pPr algn="r" rtl="1"/>
            <a:r>
              <a:rPr lang="he-IL" sz="4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חיפושית</a:t>
            </a:r>
            <a:br>
              <a:rPr lang="he-IL" dirty="0">
                <a:latin typeface="Calibri" panose="020F0502020204030204" pitchFamily="34" charset="0"/>
                <a:ea typeface="Calibri" panose="020F0502020204030204" pitchFamily="34" charset="0"/>
                <a:cs typeface="Calibri" panose="020F0502020204030204" pitchFamily="34" charset="0"/>
              </a:rPr>
            </a:br>
            <a:br>
              <a:rPr lang="he-IL" dirty="0">
                <a:latin typeface="Calibri" panose="020F0502020204030204" pitchFamily="34" charset="0"/>
                <a:ea typeface="Calibri" panose="020F0502020204030204" pitchFamily="34" charset="0"/>
                <a:cs typeface="Calibri" panose="020F0502020204030204" pitchFamily="34" charset="0"/>
              </a:rPr>
            </a:br>
            <a:r>
              <a:rPr lang="he-IL" sz="3600" dirty="0">
                <a:latin typeface="Calibri" panose="020F0502020204030204" pitchFamily="34" charset="0"/>
                <a:ea typeface="Calibri" panose="020F0502020204030204" pitchFamily="34" charset="0"/>
                <a:cs typeface="Calibri" panose="020F0502020204030204" pitchFamily="34" charset="0"/>
              </a:rPr>
              <a:t>שם הקבוצה:</a:t>
            </a:r>
            <a:br>
              <a:rPr lang="he-IL" sz="3600" dirty="0">
                <a:latin typeface="Calibri" panose="020F0502020204030204" pitchFamily="34" charset="0"/>
                <a:ea typeface="Calibri" panose="020F0502020204030204" pitchFamily="34" charset="0"/>
                <a:cs typeface="Calibri" panose="020F0502020204030204" pitchFamily="34" charset="0"/>
              </a:rPr>
            </a:br>
            <a:r>
              <a:rPr lang="he-IL" sz="3600" dirty="0">
                <a:latin typeface="Calibri" panose="020F0502020204030204" pitchFamily="34" charset="0"/>
                <a:ea typeface="Calibri" panose="020F0502020204030204" pitchFamily="34" charset="0"/>
                <a:cs typeface="Calibri" panose="020F0502020204030204" pitchFamily="34" charset="0"/>
              </a:rPr>
              <a:t>חברי הקבוצה:</a:t>
            </a:r>
            <a:endParaRPr lang="en-IL"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EBA0EF8-8866-9843-38DC-9B423552FF26}"/>
              </a:ext>
            </a:extLst>
          </p:cNvPr>
          <p:cNvSpPr>
            <a:spLocks noGrp="1"/>
          </p:cNvSpPr>
          <p:nvPr>
            <p:ph idx="1"/>
          </p:nvPr>
        </p:nvSpPr>
        <p:spPr>
          <a:xfrm>
            <a:off x="347134" y="3652989"/>
            <a:ext cx="10244666" cy="3092055"/>
          </a:xfrm>
        </p:spPr>
        <p:txBody>
          <a:bodyPr>
            <a:normAutofit/>
          </a:bodyPr>
          <a:lstStyle/>
          <a:p>
            <a:pPr algn="r" rtl="1"/>
            <a:r>
              <a:rPr lang="he-IL" sz="2800" dirty="0">
                <a:latin typeface="Calibri" panose="020F0502020204030204" pitchFamily="34" charset="0"/>
                <a:ea typeface="Calibri" panose="020F0502020204030204" pitchFamily="34" charset="0"/>
                <a:cs typeface="Calibri" panose="020F0502020204030204" pitchFamily="34" charset="0"/>
              </a:rPr>
              <a:t>מאפיינים של הכנף:</a:t>
            </a:r>
          </a:p>
          <a:p>
            <a:pPr algn="r" rtl="1"/>
            <a:r>
              <a:rPr lang="he-IL" sz="2800" dirty="0">
                <a:latin typeface="Calibri" panose="020F0502020204030204" pitchFamily="34" charset="0"/>
                <a:ea typeface="Calibri" panose="020F0502020204030204" pitchFamily="34" charset="0"/>
                <a:cs typeface="Calibri" panose="020F0502020204030204" pitchFamily="34" charset="0"/>
              </a:rPr>
              <a:t>יתרונות מבנה הכנף:</a:t>
            </a:r>
          </a:p>
          <a:p>
            <a:pPr algn="r" rtl="1"/>
            <a:r>
              <a:rPr lang="he-IL" sz="2800" dirty="0">
                <a:latin typeface="Calibri" panose="020F0502020204030204" pitchFamily="34" charset="0"/>
                <a:ea typeface="Calibri" panose="020F0502020204030204" pitchFamily="34" charset="0"/>
                <a:cs typeface="Calibri" panose="020F0502020204030204" pitchFamily="34" charset="0"/>
              </a:rPr>
              <a:t>אפשרויות שימוש:</a:t>
            </a:r>
            <a:endParaRPr lang="en-IL" sz="280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1D0E6C6E-1DB8-1A36-EE54-5373BA95434E}"/>
              </a:ext>
            </a:extLst>
          </p:cNvPr>
          <p:cNvSpPr txBox="1"/>
          <p:nvPr/>
        </p:nvSpPr>
        <p:spPr>
          <a:xfrm>
            <a:off x="505866" y="3001825"/>
            <a:ext cx="3990912" cy="584775"/>
          </a:xfrm>
          <a:prstGeom prst="rect">
            <a:avLst/>
          </a:prstGeom>
          <a:noFill/>
        </p:spPr>
        <p:txBody>
          <a:bodyPr wrap="square">
            <a:spAutoFit/>
          </a:bodyPr>
          <a:lstStyle/>
          <a:p>
            <a:pPr algn="r" rtl="1"/>
            <a:r>
              <a:rPr lang="he-IL" sz="1600" dirty="0">
                <a:latin typeface="Calibri" panose="020F0502020204030204" pitchFamily="34" charset="0"/>
                <a:ea typeface="Calibri" panose="020F0502020204030204" pitchFamily="34" charset="0"/>
                <a:cs typeface="Calibri" panose="020F0502020204030204" pitchFamily="34" charset="0"/>
              </a:rPr>
              <a:t>מושית בתעופה. צילום: </a:t>
            </a:r>
            <a:r>
              <a:rPr lang="en-US" sz="1600" dirty="0">
                <a:latin typeface="Calibri" panose="020F0502020204030204" pitchFamily="34" charset="0"/>
                <a:ea typeface="Calibri" panose="020F0502020204030204" pitchFamily="34" charset="0"/>
                <a:cs typeface="Calibri" panose="020F0502020204030204" pitchFamily="34" charset="0"/>
              </a:rPr>
              <a:t>Josef Mohyla</a:t>
            </a:r>
          </a:p>
          <a:p>
            <a:pPr algn="r" rtl="1"/>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0653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0784B-7722-CBCE-2B27-5A65C536E8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8F497F-63B2-B626-8E3D-83F63BA67559}"/>
              </a:ext>
            </a:extLst>
          </p:cNvPr>
          <p:cNvSpPr>
            <a:spLocks noGrp="1"/>
          </p:cNvSpPr>
          <p:nvPr>
            <p:ph type="title"/>
          </p:nvPr>
        </p:nvSpPr>
        <p:spPr>
          <a:xfrm>
            <a:off x="347134" y="365125"/>
            <a:ext cx="10244666" cy="2033830"/>
          </a:xfrm>
        </p:spPr>
        <p:txBody>
          <a:bodyPr>
            <a:normAutofit fontScale="90000"/>
          </a:bodyPr>
          <a:lstStyle/>
          <a:p>
            <a:pPr algn="r" rtl="1"/>
            <a:r>
              <a:rPr lang="he-IL" sz="4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זבוב</a:t>
            </a:r>
            <a:br>
              <a:rPr lang="he-IL" dirty="0">
                <a:latin typeface="Calibri" panose="020F0502020204030204" pitchFamily="34" charset="0"/>
                <a:ea typeface="Calibri" panose="020F0502020204030204" pitchFamily="34" charset="0"/>
                <a:cs typeface="Calibri" panose="020F0502020204030204" pitchFamily="34" charset="0"/>
              </a:rPr>
            </a:br>
            <a:br>
              <a:rPr lang="he-IL" dirty="0">
                <a:latin typeface="Calibri" panose="020F0502020204030204" pitchFamily="34" charset="0"/>
                <a:ea typeface="Calibri" panose="020F0502020204030204" pitchFamily="34" charset="0"/>
                <a:cs typeface="Calibri" panose="020F0502020204030204" pitchFamily="34" charset="0"/>
              </a:rPr>
            </a:br>
            <a:r>
              <a:rPr lang="he-IL" sz="3600" dirty="0">
                <a:latin typeface="Calibri" panose="020F0502020204030204" pitchFamily="34" charset="0"/>
                <a:ea typeface="Calibri" panose="020F0502020204030204" pitchFamily="34" charset="0"/>
                <a:cs typeface="Calibri" panose="020F0502020204030204" pitchFamily="34" charset="0"/>
              </a:rPr>
              <a:t>שם הקבוצה:</a:t>
            </a:r>
            <a:br>
              <a:rPr lang="he-IL" sz="3600" dirty="0">
                <a:latin typeface="Calibri" panose="020F0502020204030204" pitchFamily="34" charset="0"/>
                <a:ea typeface="Calibri" panose="020F0502020204030204" pitchFamily="34" charset="0"/>
                <a:cs typeface="Calibri" panose="020F0502020204030204" pitchFamily="34" charset="0"/>
              </a:rPr>
            </a:br>
            <a:r>
              <a:rPr lang="he-IL" sz="3600" dirty="0">
                <a:latin typeface="Calibri" panose="020F0502020204030204" pitchFamily="34" charset="0"/>
                <a:ea typeface="Calibri" panose="020F0502020204030204" pitchFamily="34" charset="0"/>
                <a:cs typeface="Calibri" panose="020F0502020204030204" pitchFamily="34" charset="0"/>
              </a:rPr>
              <a:t>חברי הקבוצה:</a:t>
            </a:r>
            <a:endParaRPr lang="en-IL"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0080C1C-FD14-EF70-FFE4-BED7526ECA27}"/>
              </a:ext>
            </a:extLst>
          </p:cNvPr>
          <p:cNvSpPr>
            <a:spLocks noGrp="1"/>
          </p:cNvSpPr>
          <p:nvPr>
            <p:ph idx="1"/>
          </p:nvPr>
        </p:nvSpPr>
        <p:spPr>
          <a:xfrm>
            <a:off x="347134" y="3652989"/>
            <a:ext cx="10244666" cy="3092055"/>
          </a:xfrm>
        </p:spPr>
        <p:txBody>
          <a:bodyPr>
            <a:normAutofit/>
          </a:bodyPr>
          <a:lstStyle/>
          <a:p>
            <a:pPr algn="r" rtl="1"/>
            <a:r>
              <a:rPr lang="he-IL" sz="2800" dirty="0">
                <a:latin typeface="Calibri" panose="020F0502020204030204" pitchFamily="34" charset="0"/>
                <a:ea typeface="Calibri" panose="020F0502020204030204" pitchFamily="34" charset="0"/>
                <a:cs typeface="Calibri" panose="020F0502020204030204" pitchFamily="34" charset="0"/>
              </a:rPr>
              <a:t>מאפיינים של הכנף:</a:t>
            </a:r>
          </a:p>
          <a:p>
            <a:pPr algn="r" rtl="1"/>
            <a:r>
              <a:rPr lang="he-IL" sz="2800" dirty="0">
                <a:latin typeface="Calibri" panose="020F0502020204030204" pitchFamily="34" charset="0"/>
                <a:ea typeface="Calibri" panose="020F0502020204030204" pitchFamily="34" charset="0"/>
                <a:cs typeface="Calibri" panose="020F0502020204030204" pitchFamily="34" charset="0"/>
              </a:rPr>
              <a:t>יתרונות מבנה הכנף:</a:t>
            </a:r>
          </a:p>
          <a:p>
            <a:pPr algn="r" rtl="1"/>
            <a:r>
              <a:rPr lang="he-IL" sz="2800" dirty="0">
                <a:latin typeface="Calibri" panose="020F0502020204030204" pitchFamily="34" charset="0"/>
                <a:ea typeface="Calibri" panose="020F0502020204030204" pitchFamily="34" charset="0"/>
                <a:cs typeface="Calibri" panose="020F0502020204030204" pitchFamily="34" charset="0"/>
              </a:rPr>
              <a:t>אפשרויות שימוש:</a:t>
            </a:r>
            <a:endParaRPr lang="en-IL" sz="280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90CCF00-FD00-39ED-213B-5F4539B44D4E}"/>
              </a:ext>
            </a:extLst>
          </p:cNvPr>
          <p:cNvSpPr txBox="1"/>
          <p:nvPr/>
        </p:nvSpPr>
        <p:spPr>
          <a:xfrm>
            <a:off x="347134" y="3271155"/>
            <a:ext cx="3880799" cy="338554"/>
          </a:xfrm>
          <a:prstGeom prst="rect">
            <a:avLst/>
          </a:prstGeom>
          <a:noFill/>
        </p:spPr>
        <p:txBody>
          <a:bodyPr wrap="square">
            <a:spAutoFit/>
          </a:bodyPr>
          <a:lstStyle/>
          <a:p>
            <a:pPr algn="r" rtl="1"/>
            <a:r>
              <a:rPr lang="en-US" sz="1600" i="1" dirty="0" err="1">
                <a:latin typeface="Calibri" panose="020F0502020204030204" pitchFamily="34" charset="0"/>
                <a:ea typeface="Calibri" panose="020F0502020204030204" pitchFamily="34" charset="0"/>
                <a:cs typeface="Calibri" panose="020F0502020204030204" pitchFamily="34" charset="0"/>
              </a:rPr>
              <a:t>Otites</a:t>
            </a:r>
            <a:r>
              <a:rPr lang="en-US" sz="1600" i="1" dirty="0">
                <a:latin typeface="Calibri" panose="020F0502020204030204" pitchFamily="34" charset="0"/>
                <a:ea typeface="Calibri" panose="020F0502020204030204" pitchFamily="34" charset="0"/>
                <a:cs typeface="Calibri" panose="020F0502020204030204" pitchFamily="34" charset="0"/>
              </a:rPr>
              <a:t> </a:t>
            </a:r>
            <a:r>
              <a:rPr lang="en-US" sz="1600" i="1" dirty="0" err="1">
                <a:latin typeface="Calibri" panose="020F0502020204030204" pitchFamily="34" charset="0"/>
                <a:ea typeface="Calibri" panose="020F0502020204030204" pitchFamily="34" charset="0"/>
                <a:cs typeface="Calibri" panose="020F0502020204030204" pitchFamily="34" charset="0"/>
              </a:rPr>
              <a:t>vitalyi</a:t>
            </a:r>
            <a:r>
              <a:rPr lang="he-IL" sz="1600" dirty="0">
                <a:latin typeface="Calibri" panose="020F0502020204030204" pitchFamily="34" charset="0"/>
                <a:ea typeface="Calibri" panose="020F0502020204030204" pitchFamily="34" charset="0"/>
                <a:cs typeface="Calibri" panose="020F0502020204030204" pitchFamily="34" charset="0"/>
              </a:rPr>
              <a:t>. צילום:</a:t>
            </a:r>
            <a:r>
              <a:rPr lang="en-US" sz="1600" dirty="0">
                <a:latin typeface="Calibri" panose="020F0502020204030204" pitchFamily="34" charset="0"/>
                <a:ea typeface="Calibri" panose="020F0502020204030204" pitchFamily="34" charset="0"/>
                <a:cs typeface="Calibri" panose="020F0502020204030204" pitchFamily="34" charset="0"/>
              </a:rPr>
              <a:t> </a:t>
            </a:r>
            <a:r>
              <a:rPr lang="he-IL" sz="1600" dirty="0">
                <a:latin typeface="Calibri" panose="020F0502020204030204" pitchFamily="34" charset="0"/>
                <a:ea typeface="Calibri" panose="020F0502020204030204" pitchFamily="34" charset="0"/>
                <a:cs typeface="Calibri" panose="020F0502020204030204" pitchFamily="34" charset="0"/>
              </a:rPr>
              <a:t>עוז </a:t>
            </a:r>
            <a:r>
              <a:rPr lang="he-IL" sz="1600" dirty="0" err="1">
                <a:latin typeface="Calibri" panose="020F0502020204030204" pitchFamily="34" charset="0"/>
                <a:ea typeface="Calibri" panose="020F0502020204030204" pitchFamily="34" charset="0"/>
                <a:cs typeface="Calibri" panose="020F0502020204030204" pitchFamily="34" charset="0"/>
              </a:rPr>
              <a:t>ריטנר</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pic>
        <p:nvPicPr>
          <p:cNvPr id="4098" name="Picture 2" descr="Otites grata">
            <a:extLst>
              <a:ext uri="{FF2B5EF4-FFF2-40B4-BE49-F238E27FC236}">
                <a16:creationId xmlns:a16="http://schemas.microsoft.com/office/drawing/2014/main" id="{98EE7852-C349-2470-A7FD-FE381F491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33" y="298980"/>
            <a:ext cx="3960000" cy="2906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760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E4E09-6B23-DCC7-1564-BB30ACE48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852ABB-7C5C-29C0-35CB-D0DC0FA0466C}"/>
              </a:ext>
            </a:extLst>
          </p:cNvPr>
          <p:cNvSpPr>
            <a:spLocks noGrp="1"/>
          </p:cNvSpPr>
          <p:nvPr>
            <p:ph type="title"/>
          </p:nvPr>
        </p:nvSpPr>
        <p:spPr>
          <a:xfrm>
            <a:off x="347134" y="365125"/>
            <a:ext cx="10244666" cy="2033830"/>
          </a:xfrm>
        </p:spPr>
        <p:txBody>
          <a:bodyPr>
            <a:normAutofit fontScale="90000"/>
          </a:bodyPr>
          <a:lstStyle/>
          <a:p>
            <a:pPr algn="r" rtl="1"/>
            <a:r>
              <a:rPr lang="he-IL" sz="4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פרפר</a:t>
            </a:r>
            <a:br>
              <a:rPr lang="he-IL" dirty="0">
                <a:latin typeface="Calibri" panose="020F0502020204030204" pitchFamily="34" charset="0"/>
                <a:ea typeface="Calibri" panose="020F0502020204030204" pitchFamily="34" charset="0"/>
                <a:cs typeface="Calibri" panose="020F0502020204030204" pitchFamily="34" charset="0"/>
              </a:rPr>
            </a:br>
            <a:br>
              <a:rPr lang="he-IL" dirty="0">
                <a:latin typeface="Calibri" panose="020F0502020204030204" pitchFamily="34" charset="0"/>
                <a:ea typeface="Calibri" panose="020F0502020204030204" pitchFamily="34" charset="0"/>
                <a:cs typeface="Calibri" panose="020F0502020204030204" pitchFamily="34" charset="0"/>
              </a:rPr>
            </a:br>
            <a:r>
              <a:rPr lang="he-IL" sz="3600" dirty="0">
                <a:latin typeface="Calibri" panose="020F0502020204030204" pitchFamily="34" charset="0"/>
                <a:ea typeface="Calibri" panose="020F0502020204030204" pitchFamily="34" charset="0"/>
                <a:cs typeface="Calibri" panose="020F0502020204030204" pitchFamily="34" charset="0"/>
              </a:rPr>
              <a:t>שם הקבוצה:</a:t>
            </a:r>
            <a:br>
              <a:rPr lang="he-IL" sz="3600" dirty="0">
                <a:latin typeface="Calibri" panose="020F0502020204030204" pitchFamily="34" charset="0"/>
                <a:ea typeface="Calibri" panose="020F0502020204030204" pitchFamily="34" charset="0"/>
                <a:cs typeface="Calibri" panose="020F0502020204030204" pitchFamily="34" charset="0"/>
              </a:rPr>
            </a:br>
            <a:r>
              <a:rPr lang="he-IL" sz="3600" dirty="0">
                <a:latin typeface="Calibri" panose="020F0502020204030204" pitchFamily="34" charset="0"/>
                <a:ea typeface="Calibri" panose="020F0502020204030204" pitchFamily="34" charset="0"/>
                <a:cs typeface="Calibri" panose="020F0502020204030204" pitchFamily="34" charset="0"/>
              </a:rPr>
              <a:t>חברי הקבוצה:</a:t>
            </a:r>
            <a:endParaRPr lang="en-IL"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041E81F-3006-68C4-5304-B97585226DBC}"/>
              </a:ext>
            </a:extLst>
          </p:cNvPr>
          <p:cNvSpPr>
            <a:spLocks noGrp="1"/>
          </p:cNvSpPr>
          <p:nvPr>
            <p:ph idx="1"/>
          </p:nvPr>
        </p:nvSpPr>
        <p:spPr>
          <a:xfrm>
            <a:off x="347134" y="3652989"/>
            <a:ext cx="10244666" cy="3092055"/>
          </a:xfrm>
        </p:spPr>
        <p:txBody>
          <a:bodyPr>
            <a:normAutofit/>
          </a:bodyPr>
          <a:lstStyle/>
          <a:p>
            <a:pPr algn="r" rtl="1"/>
            <a:r>
              <a:rPr lang="he-IL" sz="2800" dirty="0">
                <a:latin typeface="Calibri" panose="020F0502020204030204" pitchFamily="34" charset="0"/>
                <a:ea typeface="Calibri" panose="020F0502020204030204" pitchFamily="34" charset="0"/>
                <a:cs typeface="Calibri" panose="020F0502020204030204" pitchFamily="34" charset="0"/>
              </a:rPr>
              <a:t>מאפיינים של הכנף:</a:t>
            </a:r>
          </a:p>
          <a:p>
            <a:pPr algn="r" rtl="1"/>
            <a:r>
              <a:rPr lang="he-IL" sz="2800" dirty="0">
                <a:latin typeface="Calibri" panose="020F0502020204030204" pitchFamily="34" charset="0"/>
                <a:ea typeface="Calibri" panose="020F0502020204030204" pitchFamily="34" charset="0"/>
                <a:cs typeface="Calibri" panose="020F0502020204030204" pitchFamily="34" charset="0"/>
              </a:rPr>
              <a:t>יתרונות מבנה הכנף:</a:t>
            </a:r>
          </a:p>
          <a:p>
            <a:pPr algn="r" rtl="1"/>
            <a:r>
              <a:rPr lang="he-IL" sz="2800" dirty="0">
                <a:latin typeface="Calibri" panose="020F0502020204030204" pitchFamily="34" charset="0"/>
                <a:ea typeface="Calibri" panose="020F0502020204030204" pitchFamily="34" charset="0"/>
                <a:cs typeface="Calibri" panose="020F0502020204030204" pitchFamily="34" charset="0"/>
              </a:rPr>
              <a:t>אפשרויות שימוש:</a:t>
            </a:r>
            <a:endParaRPr lang="en-IL" sz="280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9CE88DD-C043-F636-00BA-5C7F68021DAA}"/>
              </a:ext>
            </a:extLst>
          </p:cNvPr>
          <p:cNvSpPr txBox="1"/>
          <p:nvPr/>
        </p:nvSpPr>
        <p:spPr>
          <a:xfrm>
            <a:off x="540772" y="3068214"/>
            <a:ext cx="3880799" cy="584775"/>
          </a:xfrm>
          <a:prstGeom prst="rect">
            <a:avLst/>
          </a:prstGeom>
          <a:noFill/>
        </p:spPr>
        <p:txBody>
          <a:bodyPr wrap="square">
            <a:spAutoFit/>
          </a:bodyPr>
          <a:lstStyle/>
          <a:p>
            <a:pPr algn="r" rtl="1"/>
            <a:r>
              <a:rPr lang="he-IL" sz="1600" dirty="0">
                <a:latin typeface="Calibri" panose="020F0502020204030204" pitchFamily="34" charset="0"/>
                <a:ea typeface="Calibri" panose="020F0502020204030204" pitchFamily="34" charset="0"/>
                <a:cs typeface="Calibri" panose="020F0502020204030204" pitchFamily="34" charset="0"/>
              </a:rPr>
              <a:t>כחליל </a:t>
            </a:r>
            <a:r>
              <a:rPr lang="he-IL" sz="1600" dirty="0" err="1">
                <a:latin typeface="Calibri" panose="020F0502020204030204" pitchFamily="34" charset="0"/>
                <a:ea typeface="Calibri" panose="020F0502020204030204" pitchFamily="34" charset="0"/>
                <a:cs typeface="Calibri" panose="020F0502020204030204" pitchFamily="34" charset="0"/>
              </a:rPr>
              <a:t>השברק</a:t>
            </a:r>
            <a:r>
              <a:rPr lang="he-IL" sz="1600" dirty="0">
                <a:latin typeface="Calibri" panose="020F0502020204030204" pitchFamily="34" charset="0"/>
                <a:ea typeface="Calibri" panose="020F0502020204030204" pitchFamily="34" charset="0"/>
                <a:cs typeface="Calibri" panose="020F0502020204030204" pitchFamily="34" charset="0"/>
              </a:rPr>
              <a:t> (</a:t>
            </a:r>
            <a:r>
              <a:rPr lang="en-US" sz="1600" i="1" dirty="0">
                <a:latin typeface="Calibri" panose="020F0502020204030204" pitchFamily="34" charset="0"/>
                <a:ea typeface="Calibri" panose="020F0502020204030204" pitchFamily="34" charset="0"/>
                <a:cs typeface="Calibri" panose="020F0502020204030204" pitchFamily="34" charset="0"/>
              </a:rPr>
              <a:t>Polyommatus </a:t>
            </a:r>
            <a:r>
              <a:rPr lang="en-US" sz="1600" i="1" dirty="0" err="1">
                <a:latin typeface="Calibri" panose="020F0502020204030204" pitchFamily="34" charset="0"/>
                <a:ea typeface="Calibri" panose="020F0502020204030204" pitchFamily="34" charset="0"/>
                <a:cs typeface="Calibri" panose="020F0502020204030204" pitchFamily="34" charset="0"/>
              </a:rPr>
              <a:t>icarus</a:t>
            </a:r>
            <a:r>
              <a:rPr lang="en-US" sz="1600" i="1" dirty="0">
                <a:latin typeface="Calibri" panose="020F0502020204030204" pitchFamily="34" charset="0"/>
                <a:ea typeface="Calibri" panose="020F0502020204030204" pitchFamily="34" charset="0"/>
                <a:cs typeface="Calibri" panose="020F0502020204030204" pitchFamily="34" charset="0"/>
              </a:rPr>
              <a:t> </a:t>
            </a:r>
            <a:r>
              <a:rPr lang="en-US" sz="1600" i="1" dirty="0" err="1">
                <a:latin typeface="Calibri" panose="020F0502020204030204" pitchFamily="34" charset="0"/>
                <a:ea typeface="Calibri" panose="020F0502020204030204" pitchFamily="34" charset="0"/>
                <a:cs typeface="Calibri" panose="020F0502020204030204" pitchFamily="34" charset="0"/>
              </a:rPr>
              <a:t>zelleri</a:t>
            </a:r>
            <a:r>
              <a:rPr lang="he-IL" sz="1600" dirty="0">
                <a:latin typeface="Calibri" panose="020F0502020204030204" pitchFamily="34" charset="0"/>
                <a:ea typeface="Calibri" panose="020F0502020204030204" pitchFamily="34" charset="0"/>
                <a:cs typeface="Calibri" panose="020F0502020204030204" pitchFamily="34" charset="0"/>
              </a:rPr>
              <a:t>) צילום:</a:t>
            </a:r>
            <a:r>
              <a:rPr lang="en-US" sz="1600" dirty="0">
                <a:latin typeface="Calibri" panose="020F0502020204030204" pitchFamily="34" charset="0"/>
                <a:ea typeface="Calibri" panose="020F0502020204030204" pitchFamily="34" charset="0"/>
                <a:cs typeface="Calibri" panose="020F0502020204030204" pitchFamily="34" charset="0"/>
              </a:rPr>
              <a:t> </a:t>
            </a:r>
            <a:r>
              <a:rPr lang="he-IL" sz="1600" dirty="0">
                <a:latin typeface="Calibri" panose="020F0502020204030204" pitchFamily="34" charset="0"/>
                <a:ea typeface="Calibri" panose="020F0502020204030204" pitchFamily="34" charset="0"/>
                <a:cs typeface="Calibri" panose="020F0502020204030204" pitchFamily="34" charset="0"/>
              </a:rPr>
              <a:t>עוז </a:t>
            </a:r>
            <a:r>
              <a:rPr lang="he-IL" sz="1600" dirty="0" err="1">
                <a:latin typeface="Calibri" panose="020F0502020204030204" pitchFamily="34" charset="0"/>
                <a:ea typeface="Calibri" panose="020F0502020204030204" pitchFamily="34" charset="0"/>
                <a:cs typeface="Calibri" panose="020F0502020204030204" pitchFamily="34" charset="0"/>
              </a:rPr>
              <a:t>ריטנר</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pic>
        <p:nvPicPr>
          <p:cNvPr id="6146" name="Picture 2" descr="Cyaniris antiochena antiochena 1">
            <a:extLst>
              <a:ext uri="{FF2B5EF4-FFF2-40B4-BE49-F238E27FC236}">
                <a16:creationId xmlns:a16="http://schemas.microsoft.com/office/drawing/2014/main" id="{340A5DB5-577B-D455-0EBE-761A0CEA9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71" y="418913"/>
            <a:ext cx="3960000" cy="2650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48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CEAFD-5A41-BD03-CA28-AD4B8076598C}"/>
            </a:ext>
          </a:extLst>
        </p:cNvPr>
        <p:cNvGrpSpPr/>
        <p:nvPr/>
      </p:nvGrpSpPr>
      <p:grpSpPr>
        <a:xfrm>
          <a:off x="0" y="0"/>
          <a:ext cx="0" cy="0"/>
          <a:chOff x="0" y="0"/>
          <a:chExt cx="0" cy="0"/>
        </a:xfrm>
      </p:grpSpPr>
      <p:pic>
        <p:nvPicPr>
          <p:cNvPr id="3" name="Picture 2" descr="A diagram of a bubble nuzzle&#10;&#10;AI-generated content may be incorrect.">
            <a:extLst>
              <a:ext uri="{FF2B5EF4-FFF2-40B4-BE49-F238E27FC236}">
                <a16:creationId xmlns:a16="http://schemas.microsoft.com/office/drawing/2014/main" id="{D2A97C31-C44A-FDA5-1C8E-5D64214A8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414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BE514-CD67-16BC-CBB0-69B9AEED81EF}"/>
            </a:ext>
          </a:extLst>
        </p:cNvPr>
        <p:cNvGrpSpPr/>
        <p:nvPr/>
      </p:nvGrpSpPr>
      <p:grpSpPr>
        <a:xfrm>
          <a:off x="0" y="0"/>
          <a:ext cx="0" cy="0"/>
          <a:chOff x="0" y="0"/>
          <a:chExt cx="0" cy="0"/>
        </a:xfrm>
      </p:grpSpPr>
      <p:pic>
        <p:nvPicPr>
          <p:cNvPr id="3" name="Picture 2" descr="A close-up of a robot&#10;&#10;AI-generated content may be incorrect.">
            <a:extLst>
              <a:ext uri="{FF2B5EF4-FFF2-40B4-BE49-F238E27FC236}">
                <a16:creationId xmlns:a16="http://schemas.microsoft.com/office/drawing/2014/main" id="{431ADDBF-1732-0CB6-9C55-153B10210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709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0E2A6-9B4B-CD74-A70E-87902944993B}"/>
            </a:ext>
          </a:extLst>
        </p:cNvPr>
        <p:cNvGrpSpPr/>
        <p:nvPr/>
      </p:nvGrpSpPr>
      <p:grpSpPr>
        <a:xfrm>
          <a:off x="0" y="0"/>
          <a:ext cx="0" cy="0"/>
          <a:chOff x="0" y="0"/>
          <a:chExt cx="0" cy="0"/>
        </a:xfrm>
      </p:grpSpPr>
      <p:pic>
        <p:nvPicPr>
          <p:cNvPr id="3" name="Picture 2" descr="A group of butterflies flying in the air&#10;&#10;AI-generated content may be incorrect.">
            <a:extLst>
              <a:ext uri="{FF2B5EF4-FFF2-40B4-BE49-F238E27FC236}">
                <a16:creationId xmlns:a16="http://schemas.microsoft.com/office/drawing/2014/main" id="{F3BCEFB5-0AD7-37D8-5508-6867C9470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5543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BA147-4C95-1AAC-B449-CB8C7EED4108}"/>
            </a:ext>
          </a:extLst>
        </p:cNvPr>
        <p:cNvGrpSpPr/>
        <p:nvPr/>
      </p:nvGrpSpPr>
      <p:grpSpPr>
        <a:xfrm>
          <a:off x="0" y="0"/>
          <a:ext cx="0" cy="0"/>
          <a:chOff x="0" y="0"/>
          <a:chExt cx="0" cy="0"/>
        </a:xfrm>
      </p:grpSpPr>
      <p:pic>
        <p:nvPicPr>
          <p:cNvPr id="3" name="Picture 2" descr="A hand holding a small toy&#10;&#10;AI-generated content may be incorrect.">
            <a:extLst>
              <a:ext uri="{FF2B5EF4-FFF2-40B4-BE49-F238E27FC236}">
                <a16:creationId xmlns:a16="http://schemas.microsoft.com/office/drawing/2014/main" id="{770743CD-3A82-4EFA-FE71-456A97649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113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ADD0A-57EC-461F-9C08-484C5B2642AA}"/>
            </a:ext>
          </a:extLst>
        </p:cNvPr>
        <p:cNvGrpSpPr/>
        <p:nvPr/>
      </p:nvGrpSpPr>
      <p:grpSpPr>
        <a:xfrm>
          <a:off x="0" y="0"/>
          <a:ext cx="0" cy="0"/>
          <a:chOff x="0" y="0"/>
          <a:chExt cx="0" cy="0"/>
        </a:xfrm>
      </p:grpSpPr>
      <p:pic>
        <p:nvPicPr>
          <p:cNvPr id="3" name="Picture 2" descr="A diagram of a blue oval with arrows&#10;&#10;AI-generated content may be incorrect.">
            <a:extLst>
              <a:ext uri="{FF2B5EF4-FFF2-40B4-BE49-F238E27FC236}">
                <a16:creationId xmlns:a16="http://schemas.microsoft.com/office/drawing/2014/main" id="{144B23FA-D847-8212-9809-5B426743B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11152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FEA61-80AA-F3DF-EBDF-9850DAEF8501}"/>
            </a:ext>
          </a:extLst>
        </p:cNvPr>
        <p:cNvGrpSpPr/>
        <p:nvPr/>
      </p:nvGrpSpPr>
      <p:grpSpPr>
        <a:xfrm>
          <a:off x="0" y="0"/>
          <a:ext cx="0" cy="0"/>
          <a:chOff x="0" y="0"/>
          <a:chExt cx="0" cy="0"/>
        </a:xfrm>
      </p:grpSpPr>
      <p:pic>
        <p:nvPicPr>
          <p:cNvPr id="3" name="Picture 2" descr="A butterfly with a wing and a wing&#10;&#10;AI-generated content may be incorrect.">
            <a:extLst>
              <a:ext uri="{FF2B5EF4-FFF2-40B4-BE49-F238E27FC236}">
                <a16:creationId xmlns:a16="http://schemas.microsoft.com/office/drawing/2014/main" id="{34AC669B-BB61-29D4-EA63-451168F88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452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114A0-41FB-D8D6-8F49-86B2D3DA0322}"/>
            </a:ext>
          </a:extLst>
        </p:cNvPr>
        <p:cNvGrpSpPr/>
        <p:nvPr/>
      </p:nvGrpSpPr>
      <p:grpSpPr>
        <a:xfrm>
          <a:off x="0" y="0"/>
          <a:ext cx="0" cy="0"/>
          <a:chOff x="0" y="0"/>
          <a:chExt cx="0" cy="0"/>
        </a:xfrm>
      </p:grpSpPr>
      <p:pic>
        <p:nvPicPr>
          <p:cNvPr id="3" name="Picture 2" descr="A paper planes on a white background&#10;&#10;AI-generated content may be incorrect.">
            <a:extLst>
              <a:ext uri="{FF2B5EF4-FFF2-40B4-BE49-F238E27FC236}">
                <a16:creationId xmlns:a16="http://schemas.microsoft.com/office/drawing/2014/main" id="{81CBCB3C-AAA3-8D87-6214-28AAE8F3F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8535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TotalTime>
  <Words>1862</Words>
  <Application>Microsoft Office PowerPoint</Application>
  <PresentationFormat>מסך רחב</PresentationFormat>
  <Paragraphs>129</Paragraphs>
  <Slides>26</Slides>
  <Notes>24</Notes>
  <HiddenSlides>0</HiddenSlides>
  <MMClips>1</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26</vt:i4>
      </vt:variant>
    </vt:vector>
  </HeadingPairs>
  <TitlesOfParts>
    <vt:vector size="32" baseType="lpstr">
      <vt:lpstr>Aptos</vt:lpstr>
      <vt:lpstr>Aptos Display</vt:lpstr>
      <vt:lpstr>Arial</vt:lpstr>
      <vt:lpstr>Calibri</vt:lpstr>
      <vt:lpstr>Segoe UI Light</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שפירית  שם הקבוצה: חברי הקבוצה:</vt:lpstr>
      <vt:lpstr>דבורה  שם הקבוצה: חברי הקבוצה:</vt:lpstr>
      <vt:lpstr>חיפושית  שם הקבוצה: חברי הקבוצה:</vt:lpstr>
      <vt:lpstr>זבוב  שם הקבוצה: חברי הקבוצה:</vt:lpstr>
      <vt:lpstr>פרפר  שם הקבוצה: חברי הקבוצה: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Ilil Pratt</dc:creator>
  <cp:lastModifiedBy>Daphna Lev</cp:lastModifiedBy>
  <cp:revision>2</cp:revision>
  <dcterms:created xsi:type="dcterms:W3CDTF">2025-11-03T07:02:08Z</dcterms:created>
  <dcterms:modified xsi:type="dcterms:W3CDTF">2025-11-03T10:56:28Z</dcterms:modified>
</cp:coreProperties>
</file>