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(MS)" panose="020B0604020202020204" charset="0"/>
      <p:regular r:id="rId19"/>
    </p:embeddedFont>
    <p:embeddedFont>
      <p:font typeface="Calibri (MS) Bold" panose="020B0604020202020204" charset="0"/>
      <p:regular r:id="rId20"/>
    </p:embeddedFont>
    <p:embeddedFont>
      <p:font typeface="Calibri (MS) Italic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Porcelain" panose="020B0604020202020204" charset="0"/>
      <p:regular r:id="rId23"/>
    </p:embeddedFont>
    <p:embeddedFont>
      <p:font typeface="Simpler" panose="00000500000000000000" pitchFamily="50" charset="-79"/>
      <p:regular r:id="rId24"/>
    </p:embeddedFont>
    <p:embeddedFont>
      <p:font typeface="Simpler Bold" panose="00000500000000000000" pitchFamily="50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8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B5B1A44D-7527-4141-92AA-30CF9B554988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9A96557F-ACB4-46E6-A9F5-0C453677D64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771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6557F-ACB4-46E6-A9F5-0C453677D644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320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3.jpeg"/><Relationship Id="rId5" Type="http://schemas.openxmlformats.org/officeDocument/2006/relationships/image" Target="../media/image5.sv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5.svg"/><Relationship Id="rId7" Type="http://schemas.openxmlformats.org/officeDocument/2006/relationships/image" Target="../media/image20.jpeg"/><Relationship Id="rId12" Type="http://schemas.openxmlformats.org/officeDocument/2006/relationships/image" Target="../media/image1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sv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01113" y="-157965"/>
            <a:ext cx="22023702" cy="14700821"/>
          </a:xfrm>
          <a:custGeom>
            <a:avLst/>
            <a:gdLst/>
            <a:ahLst/>
            <a:cxnLst/>
            <a:rect l="l" t="t" r="r" b="b"/>
            <a:pathLst>
              <a:path w="22023702" h="14700821">
                <a:moveTo>
                  <a:pt x="0" y="0"/>
                </a:moveTo>
                <a:lnTo>
                  <a:pt x="22023703" y="0"/>
                </a:lnTo>
                <a:lnTo>
                  <a:pt x="22023703" y="14700821"/>
                </a:lnTo>
                <a:lnTo>
                  <a:pt x="0" y="14700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67017" y="2628788"/>
            <a:ext cx="13127785" cy="5919438"/>
          </a:xfrm>
          <a:custGeom>
            <a:avLst/>
            <a:gdLst/>
            <a:ahLst/>
            <a:cxnLst/>
            <a:rect l="l" t="t" r="r" b="b"/>
            <a:pathLst>
              <a:path w="13127785" h="5919438">
                <a:moveTo>
                  <a:pt x="0" y="0"/>
                </a:moveTo>
                <a:lnTo>
                  <a:pt x="13127785" y="0"/>
                </a:lnTo>
                <a:lnTo>
                  <a:pt x="13127785" y="5919437"/>
                </a:lnTo>
                <a:lnTo>
                  <a:pt x="0" y="59194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3227937">
            <a:off x="11442891" y="7218341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0" y="0"/>
                </a:moveTo>
                <a:lnTo>
                  <a:pt x="7868486" y="0"/>
                </a:lnTo>
                <a:lnTo>
                  <a:pt x="7868486" y="7536703"/>
                </a:lnTo>
                <a:lnTo>
                  <a:pt x="0" y="7536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 flipH="1" flipV="1">
            <a:off x="-1453532" y="-4997753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7868486" y="7536703"/>
                </a:moveTo>
                <a:lnTo>
                  <a:pt x="0" y="7536703"/>
                </a:lnTo>
                <a:lnTo>
                  <a:pt x="0" y="0"/>
                </a:lnTo>
                <a:lnTo>
                  <a:pt x="7868486" y="0"/>
                </a:lnTo>
                <a:lnTo>
                  <a:pt x="7868486" y="7536703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860792">
            <a:off x="15675650" y="6755459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0" y="0"/>
                </a:moveTo>
                <a:lnTo>
                  <a:pt x="3104344" y="0"/>
                </a:lnTo>
                <a:lnTo>
                  <a:pt x="3104344" y="3695648"/>
                </a:lnTo>
                <a:lnTo>
                  <a:pt x="0" y="3695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60792" flipH="1" flipV="1">
            <a:off x="-255150" y="-274398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3104344" y="3695648"/>
                </a:moveTo>
                <a:lnTo>
                  <a:pt x="0" y="3695648"/>
                </a:lnTo>
                <a:lnTo>
                  <a:pt x="0" y="0"/>
                </a:lnTo>
                <a:lnTo>
                  <a:pt x="3104344" y="0"/>
                </a:lnTo>
                <a:lnTo>
                  <a:pt x="3104344" y="3695648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476913" flipV="1">
            <a:off x="-1190984" y="4885033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100000" flipH="1" flipV="1">
            <a:off x="1931429" y="792357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73973">
            <a:off x="-746125" y="6716406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73973">
            <a:off x="678541" y="8238459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22214">
            <a:off x="-903535" y="8368209"/>
            <a:ext cx="2494795" cy="2578599"/>
          </a:xfrm>
          <a:custGeom>
            <a:avLst/>
            <a:gdLst/>
            <a:ahLst/>
            <a:cxnLst/>
            <a:rect l="l" t="t" r="r" b="b"/>
            <a:pathLst>
              <a:path w="2494795" h="2578599">
                <a:moveTo>
                  <a:pt x="0" y="0"/>
                </a:moveTo>
                <a:lnTo>
                  <a:pt x="2494795" y="0"/>
                </a:lnTo>
                <a:lnTo>
                  <a:pt x="2494795" y="2578600"/>
                </a:lnTo>
                <a:lnTo>
                  <a:pt x="0" y="2578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23086" flipV="1">
            <a:off x="16547726" y="72407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700000" flipH="1" flipV="1">
            <a:off x="13425313" y="-296613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426026">
            <a:off x="15398795" y="266988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426026">
            <a:off x="13974129" y="-1255065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930285" y="2956513"/>
            <a:ext cx="10481898" cy="521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0999"/>
              </a:lnSpc>
            </a:pPr>
            <a:r>
              <a:rPr lang="he-IL" sz="14999" dirty="0">
                <a:solidFill>
                  <a:srgbClr val="954C3E"/>
                </a:solidFill>
                <a:latin typeface="Simpler" panose="00000500000000000000" pitchFamily="50" charset="-79"/>
                <a:ea typeface="Porcelain"/>
                <a:cs typeface="Simpler" panose="00000500000000000000" pitchFamily="50" charset="-79"/>
                <a:sym typeface="Porcelain"/>
                <a:rtl/>
              </a:rPr>
              <a:t>נחשו על מה נדבר היום?</a:t>
            </a:r>
          </a:p>
        </p:txBody>
      </p:sp>
      <p:sp>
        <p:nvSpPr>
          <p:cNvPr id="18" name="Freeform 18"/>
          <p:cNvSpPr/>
          <p:nvPr/>
        </p:nvSpPr>
        <p:spPr>
          <a:xfrm rot="939785">
            <a:off x="13926474" y="5236946"/>
            <a:ext cx="1356295" cy="2170072"/>
          </a:xfrm>
          <a:custGeom>
            <a:avLst/>
            <a:gdLst/>
            <a:ahLst/>
            <a:cxnLst/>
            <a:rect l="l" t="t" r="r" b="b"/>
            <a:pathLst>
              <a:path w="1356295" h="2170072">
                <a:moveTo>
                  <a:pt x="0" y="0"/>
                </a:moveTo>
                <a:lnTo>
                  <a:pt x="1356295" y="0"/>
                </a:lnTo>
                <a:lnTo>
                  <a:pt x="1356295" y="2170072"/>
                </a:lnTo>
                <a:lnTo>
                  <a:pt x="0" y="21700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47922" flipH="1" flipV="1">
            <a:off x="3224903" y="2486313"/>
            <a:ext cx="1356295" cy="2170072"/>
          </a:xfrm>
          <a:custGeom>
            <a:avLst/>
            <a:gdLst/>
            <a:ahLst/>
            <a:cxnLst/>
            <a:rect l="l" t="t" r="r" b="b"/>
            <a:pathLst>
              <a:path w="1356295" h="2170072">
                <a:moveTo>
                  <a:pt x="1356295" y="2170073"/>
                </a:moveTo>
                <a:lnTo>
                  <a:pt x="0" y="2170073"/>
                </a:lnTo>
                <a:lnTo>
                  <a:pt x="0" y="0"/>
                </a:lnTo>
                <a:lnTo>
                  <a:pt x="1356295" y="0"/>
                </a:lnTo>
                <a:lnTo>
                  <a:pt x="1356295" y="2170073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31146" y="160484"/>
            <a:ext cx="1209579" cy="868216"/>
          </a:xfrm>
          <a:custGeom>
            <a:avLst/>
            <a:gdLst/>
            <a:ahLst/>
            <a:cxnLst/>
            <a:rect l="l" t="t" r="r" b="b"/>
            <a:pathLst>
              <a:path w="1209579" h="868216">
                <a:moveTo>
                  <a:pt x="0" y="0"/>
                </a:moveTo>
                <a:lnTo>
                  <a:pt x="1209579" y="0"/>
                </a:lnTo>
                <a:lnTo>
                  <a:pt x="1209579" y="868216"/>
                </a:lnTo>
                <a:lnTo>
                  <a:pt x="0" y="868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4720" y="3000857"/>
            <a:ext cx="12663996" cy="70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כמו חצב להתבצר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במעבה האדמה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ולחכות לסיומה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של העונה הכי חמה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ואחר כך להיתמר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וכעמוד עשן לבן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שמועה טובה להעביר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שהחגים כבר באוויר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endParaRPr lang="he-IL" sz="4000" i="1" u="none" strike="noStrike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  <a:rtl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5400" y="411864"/>
            <a:ext cx="8010340" cy="1631197"/>
          </a:xfrm>
          <a:custGeom>
            <a:avLst/>
            <a:gdLst/>
            <a:ahLst/>
            <a:cxnLst/>
            <a:rect l="l" t="t" r="r" b="b"/>
            <a:pathLst>
              <a:path w="8010340" h="1631197">
                <a:moveTo>
                  <a:pt x="0" y="0"/>
                </a:moveTo>
                <a:lnTo>
                  <a:pt x="8010340" y="0"/>
                </a:lnTo>
                <a:lnTo>
                  <a:pt x="8010340" y="1631196"/>
                </a:lnTo>
                <a:lnTo>
                  <a:pt x="0" y="1631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0173537" y="417888"/>
            <a:ext cx="9882753" cy="11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080"/>
              </a:lnSpc>
            </a:pPr>
            <a:r>
              <a:rPr lang="he-IL" sz="6455" dirty="0">
                <a:solidFill>
                  <a:srgbClr val="954C3E"/>
                </a:solidFill>
                <a:latin typeface="Simpler Bold" panose="00000500000000000000" pitchFamily="50" charset="-79"/>
                <a:cs typeface="Simpler Bold" panose="00000500000000000000" pitchFamily="50" charset="-79"/>
                <a:sym typeface="Porcelain"/>
                <a:rtl/>
              </a:rPr>
              <a:t>כמו חצב </a:t>
            </a:r>
          </a:p>
        </p:txBody>
      </p:sp>
      <p:sp>
        <p:nvSpPr>
          <p:cNvPr id="5" name="Freeform 5"/>
          <p:cNvSpPr/>
          <p:nvPr/>
        </p:nvSpPr>
        <p:spPr>
          <a:xfrm>
            <a:off x="-1310710" y="0"/>
            <a:ext cx="7936797" cy="10582396"/>
          </a:xfrm>
          <a:custGeom>
            <a:avLst/>
            <a:gdLst/>
            <a:ahLst/>
            <a:cxnLst/>
            <a:rect l="l" t="t" r="r" b="b"/>
            <a:pathLst>
              <a:path w="7936797" h="10582396">
                <a:moveTo>
                  <a:pt x="0" y="0"/>
                </a:moveTo>
                <a:lnTo>
                  <a:pt x="7936796" y="0"/>
                </a:lnTo>
                <a:lnTo>
                  <a:pt x="7936796" y="10582396"/>
                </a:lnTo>
                <a:lnTo>
                  <a:pt x="0" y="1058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41539" y="2038841"/>
            <a:ext cx="12663996" cy="75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מילים: נעמי שמר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97921" y="4025425"/>
            <a:ext cx="5572869" cy="146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לאיזה חלק של הצמח הכוונה?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endParaRPr lang="he-IL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rtl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15683" y="5565778"/>
            <a:ext cx="4846886" cy="216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לאיזה חלק בצמח הכוונה?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29713" y="7550147"/>
            <a:ext cx="2075706" cy="216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אילו חגים?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endParaRPr lang="he-IL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rtl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41347" y="5565778"/>
            <a:ext cx="1864072" cy="75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איזו עונה?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74446" y="3331519"/>
            <a:ext cx="410617" cy="196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36346" y="4835173"/>
            <a:ext cx="410617" cy="196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88721" y="6194070"/>
            <a:ext cx="410731" cy="195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16705" y="7552967"/>
            <a:ext cx="410617" cy="1967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65765" y="4111150"/>
            <a:ext cx="107081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59"/>
              </a:lnSpc>
            </a:pPr>
            <a:r>
              <a:rPr lang="he-IL" sz="3399" b="1">
                <a:solidFill>
                  <a:srgbClr val="954C3E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הבצל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58794" y="5651503"/>
            <a:ext cx="65112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59"/>
              </a:lnSpc>
            </a:pPr>
            <a:r>
              <a:rPr lang="he-IL" sz="3399" b="1">
                <a:solidFill>
                  <a:srgbClr val="954C3E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קיץ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80684" y="7055164"/>
            <a:ext cx="284098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59"/>
              </a:lnSpc>
            </a:pPr>
            <a:r>
              <a:rPr lang="he-IL" sz="3399" b="1">
                <a:solidFill>
                  <a:srgbClr val="954C3E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עמוד התפרחת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01086" y="8385486"/>
            <a:ext cx="172447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59"/>
              </a:lnSpc>
            </a:pPr>
            <a:r>
              <a:rPr lang="he-IL" sz="3399" b="1">
                <a:solidFill>
                  <a:srgbClr val="954C3E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חגי תשרי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AF6D333D-6F6F-47D7-816D-B8315C0705E6}"/>
              </a:ext>
            </a:extLst>
          </p:cNvPr>
          <p:cNvSpPr/>
          <p:nvPr/>
        </p:nvSpPr>
        <p:spPr>
          <a:xfrm>
            <a:off x="17297400" y="282854"/>
            <a:ext cx="889038" cy="669646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31578" y="787457"/>
            <a:ext cx="6471818" cy="1317897"/>
          </a:xfrm>
          <a:custGeom>
            <a:avLst/>
            <a:gdLst/>
            <a:ahLst/>
            <a:cxnLst/>
            <a:rect l="l" t="t" r="r" b="b"/>
            <a:pathLst>
              <a:path w="6471818" h="1317897">
                <a:moveTo>
                  <a:pt x="0" y="0"/>
                </a:moveTo>
                <a:lnTo>
                  <a:pt x="6471817" y="0"/>
                </a:lnTo>
                <a:lnTo>
                  <a:pt x="6471817" y="1317897"/>
                </a:lnTo>
                <a:lnTo>
                  <a:pt x="0" y="1317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601212" y="257331"/>
            <a:ext cx="1286100" cy="5660286"/>
          </a:xfrm>
          <a:custGeom>
            <a:avLst/>
            <a:gdLst/>
            <a:ahLst/>
            <a:cxnLst/>
            <a:rect l="l" t="t" r="r" b="b"/>
            <a:pathLst>
              <a:path w="1286100" h="5660286">
                <a:moveTo>
                  <a:pt x="0" y="0"/>
                </a:moveTo>
                <a:lnTo>
                  <a:pt x="1286101" y="0"/>
                </a:lnTo>
                <a:lnTo>
                  <a:pt x="1286101" y="5660286"/>
                </a:lnTo>
                <a:lnTo>
                  <a:pt x="0" y="5660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8835" r="-6940" b="-583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83495" y="4439037"/>
            <a:ext cx="1299274" cy="5467112"/>
          </a:xfrm>
          <a:custGeom>
            <a:avLst/>
            <a:gdLst/>
            <a:ahLst/>
            <a:cxnLst/>
            <a:rect l="l" t="t" r="r" b="b"/>
            <a:pathLst>
              <a:path w="1299274" h="5467112">
                <a:moveTo>
                  <a:pt x="0" y="0"/>
                </a:moveTo>
                <a:lnTo>
                  <a:pt x="1299275" y="0"/>
                </a:lnTo>
                <a:lnTo>
                  <a:pt x="1299275" y="5467111"/>
                </a:lnTo>
                <a:lnTo>
                  <a:pt x="0" y="5467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4008" t="-6532" r="-296064" b="-1231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52608" y="173901"/>
            <a:ext cx="1467273" cy="5494417"/>
          </a:xfrm>
          <a:custGeom>
            <a:avLst/>
            <a:gdLst/>
            <a:ahLst/>
            <a:cxnLst/>
            <a:rect l="l" t="t" r="r" b="b"/>
            <a:pathLst>
              <a:path w="1467273" h="5494417">
                <a:moveTo>
                  <a:pt x="0" y="0"/>
                </a:moveTo>
                <a:lnTo>
                  <a:pt x="1467272" y="0"/>
                </a:lnTo>
                <a:lnTo>
                  <a:pt x="1467272" y="5494417"/>
                </a:lnTo>
                <a:lnTo>
                  <a:pt x="0" y="5494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572" r="-99691" b="-90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6521" y="173901"/>
            <a:ext cx="1351335" cy="5743560"/>
          </a:xfrm>
          <a:custGeom>
            <a:avLst/>
            <a:gdLst/>
            <a:ahLst/>
            <a:cxnLst/>
            <a:rect l="l" t="t" r="r" b="b"/>
            <a:pathLst>
              <a:path w="1351335" h="5743560">
                <a:moveTo>
                  <a:pt x="0" y="0"/>
                </a:moveTo>
                <a:lnTo>
                  <a:pt x="1351335" y="0"/>
                </a:lnTo>
                <a:lnTo>
                  <a:pt x="1351335" y="5743561"/>
                </a:lnTo>
                <a:lnTo>
                  <a:pt x="0" y="5743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449" r="-188841" b="-429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77030" y="4148202"/>
            <a:ext cx="667232" cy="1769415"/>
          </a:xfrm>
          <a:custGeom>
            <a:avLst/>
            <a:gdLst/>
            <a:ahLst/>
            <a:cxnLst/>
            <a:rect l="l" t="t" r="r" b="b"/>
            <a:pathLst>
              <a:path w="667232" h="1769415">
                <a:moveTo>
                  <a:pt x="0" y="0"/>
                </a:moveTo>
                <a:lnTo>
                  <a:pt x="667232" y="0"/>
                </a:lnTo>
                <a:lnTo>
                  <a:pt x="667232" y="1769415"/>
                </a:lnTo>
                <a:lnTo>
                  <a:pt x="0" y="17694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55" r="-6762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19825" y="6943397"/>
            <a:ext cx="1351200" cy="3448378"/>
          </a:xfrm>
          <a:custGeom>
            <a:avLst/>
            <a:gdLst/>
            <a:ahLst/>
            <a:cxnLst/>
            <a:rect l="l" t="t" r="r" b="b"/>
            <a:pathLst>
              <a:path w="1351200" h="3448378">
                <a:moveTo>
                  <a:pt x="0" y="0"/>
                </a:moveTo>
                <a:lnTo>
                  <a:pt x="1351199" y="0"/>
                </a:lnTo>
                <a:lnTo>
                  <a:pt x="1351199" y="3448378"/>
                </a:lnTo>
                <a:lnTo>
                  <a:pt x="0" y="34483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6319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04374" y="4439037"/>
            <a:ext cx="1778056" cy="5825403"/>
          </a:xfrm>
          <a:custGeom>
            <a:avLst/>
            <a:gdLst/>
            <a:ahLst/>
            <a:cxnLst/>
            <a:rect l="l" t="t" r="r" b="b"/>
            <a:pathLst>
              <a:path w="1778056" h="5825403">
                <a:moveTo>
                  <a:pt x="0" y="0"/>
                </a:moveTo>
                <a:lnTo>
                  <a:pt x="1778056" y="0"/>
                </a:lnTo>
                <a:lnTo>
                  <a:pt x="1778056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9202" r="-7254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76531" y="6840199"/>
            <a:ext cx="1304337" cy="3050794"/>
          </a:xfrm>
          <a:custGeom>
            <a:avLst/>
            <a:gdLst/>
            <a:ahLst/>
            <a:cxnLst/>
            <a:rect l="l" t="t" r="r" b="b"/>
            <a:pathLst>
              <a:path w="1304337" h="3050794">
                <a:moveTo>
                  <a:pt x="0" y="0"/>
                </a:moveTo>
                <a:lnTo>
                  <a:pt x="1304338" y="0"/>
                </a:lnTo>
                <a:lnTo>
                  <a:pt x="1304338" y="3050794"/>
                </a:lnTo>
                <a:lnTo>
                  <a:pt x="0" y="3050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6508" b="-1801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09371" y="3145157"/>
            <a:ext cx="1231253" cy="3142265"/>
          </a:xfrm>
          <a:custGeom>
            <a:avLst/>
            <a:gdLst/>
            <a:ahLst/>
            <a:cxnLst/>
            <a:rect l="l" t="t" r="r" b="b"/>
            <a:pathLst>
              <a:path w="1231253" h="3142265">
                <a:moveTo>
                  <a:pt x="0" y="0"/>
                </a:moveTo>
                <a:lnTo>
                  <a:pt x="1231253" y="0"/>
                </a:lnTo>
                <a:lnTo>
                  <a:pt x="1231253" y="3142265"/>
                </a:lnTo>
                <a:lnTo>
                  <a:pt x="0" y="314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6319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17967" y="3495581"/>
            <a:ext cx="1035937" cy="2643800"/>
          </a:xfrm>
          <a:custGeom>
            <a:avLst/>
            <a:gdLst/>
            <a:ahLst/>
            <a:cxnLst/>
            <a:rect l="l" t="t" r="r" b="b"/>
            <a:pathLst>
              <a:path w="1035937" h="2643800">
                <a:moveTo>
                  <a:pt x="0" y="0"/>
                </a:moveTo>
                <a:lnTo>
                  <a:pt x="1035937" y="0"/>
                </a:lnTo>
                <a:lnTo>
                  <a:pt x="1035937" y="2643800"/>
                </a:lnTo>
                <a:lnTo>
                  <a:pt x="0" y="2643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6319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12337" y="8055043"/>
            <a:ext cx="762130" cy="1945022"/>
          </a:xfrm>
          <a:custGeom>
            <a:avLst/>
            <a:gdLst/>
            <a:ahLst/>
            <a:cxnLst/>
            <a:rect l="l" t="t" r="r" b="b"/>
            <a:pathLst>
              <a:path w="762130" h="1945022">
                <a:moveTo>
                  <a:pt x="0" y="0"/>
                </a:moveTo>
                <a:lnTo>
                  <a:pt x="762130" y="0"/>
                </a:lnTo>
                <a:lnTo>
                  <a:pt x="762130" y="1945023"/>
                </a:lnTo>
                <a:lnTo>
                  <a:pt x="0" y="19450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319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560719" y="746963"/>
            <a:ext cx="8496100" cy="11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10080"/>
              </a:lnSpc>
            </a:pPr>
            <a:r>
              <a:rPr lang="he-IL" sz="6455" dirty="0">
                <a:solidFill>
                  <a:srgbClr val="954C3E"/>
                </a:solidFill>
                <a:latin typeface="Simpler Bold" panose="00000500000000000000" pitchFamily="50" charset="-79"/>
                <a:cs typeface="Simpler Bold" panose="00000500000000000000" pitchFamily="50" charset="-79"/>
                <a:sym typeface="Porcelain"/>
                <a:rtl/>
              </a:rPr>
              <a:t>מי מסתתר?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42188" y="6155742"/>
            <a:ext cx="2822257" cy="4236033"/>
            <a:chOff x="0" y="0"/>
            <a:chExt cx="3763009" cy="56480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63009" cy="5648044"/>
            </a:xfrm>
            <a:custGeom>
              <a:avLst/>
              <a:gdLst/>
              <a:ahLst/>
              <a:cxnLst/>
              <a:rect l="l" t="t" r="r" b="b"/>
              <a:pathLst>
                <a:path w="3763009" h="5648044">
                  <a:moveTo>
                    <a:pt x="0" y="0"/>
                  </a:moveTo>
                  <a:lnTo>
                    <a:pt x="3763009" y="0"/>
                  </a:lnTo>
                  <a:lnTo>
                    <a:pt x="3763009" y="5648044"/>
                  </a:lnTo>
                  <a:lnTo>
                    <a:pt x="0" y="5648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08036" y="3728581"/>
              <a:ext cx="1844188" cy="1919463"/>
            </a:xfrm>
            <a:custGeom>
              <a:avLst/>
              <a:gdLst/>
              <a:ahLst/>
              <a:cxnLst/>
              <a:rect l="l" t="t" r="r" b="b"/>
              <a:pathLst>
                <a:path w="1844188" h="1919463">
                  <a:moveTo>
                    <a:pt x="0" y="0"/>
                  </a:moveTo>
                  <a:lnTo>
                    <a:pt x="1844188" y="0"/>
                  </a:lnTo>
                  <a:lnTo>
                    <a:pt x="1844188" y="1919463"/>
                  </a:lnTo>
                  <a:lnTo>
                    <a:pt x="0" y="1919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45200" r="-63199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6712567" y="2505822"/>
            <a:ext cx="11068560" cy="586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620"/>
              </a:lnSpc>
            </a:pP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סדרו את שלבי הצמיחה של החצב החל מאוגוסט וגלו מי מסתתר בחידה.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</a:t>
            </a:r>
            <a:r>
              <a:rPr lang="he-IL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 שלב התרדמה: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</a:t>
            </a: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בצל החצב ללא עלים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נביטה:</a:t>
            </a: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נבט ירוק יוצא מהבצל 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התארכות הגבעול:</a:t>
            </a: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הבצל מנץ עמוד תפרחת עם ניצנים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4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התחלת הפריחה:</a:t>
            </a: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מתחתית התפרחת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התקדמות הפריחה:</a:t>
            </a: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הפריחה מתקדמת כלפי מעלה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6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אחרי הפריחה:</a:t>
            </a: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מהפרחים מתפתחים פירות עם זרעים, 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   הבצל מתרוקן מחומרי התשמורת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7</a:t>
            </a:r>
            <a:r>
              <a:rPr lang="ar-EG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שלב העלים:</a:t>
            </a: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עמוד התפרחת מתייבש והחצב מצמיח 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he-IL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   עלים, שמעבירים לבצל חומרי תשמורת לקראת התרדמה הבאה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517602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4005466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039567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914400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7973445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11599714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1634592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5404374" y="7541329"/>
            <a:ext cx="376238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צ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71550" y="7541329"/>
            <a:ext cx="452289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ח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87767" y="3030857"/>
            <a:ext cx="364927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ב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142899" y="3030857"/>
            <a:ext cx="434132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מ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456895" y="3030857"/>
            <a:ext cx="376238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צ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03700" y="7541329"/>
            <a:ext cx="175022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ו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28270" y="7541329"/>
            <a:ext cx="158204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י</a:t>
            </a: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5E8CCA6B-BBAB-46DC-973C-6D1F7F5E8D00}"/>
              </a:ext>
            </a:extLst>
          </p:cNvPr>
          <p:cNvSpPr/>
          <p:nvPr/>
        </p:nvSpPr>
        <p:spPr>
          <a:xfrm>
            <a:off x="17297400" y="282854"/>
            <a:ext cx="889038" cy="669646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69557" y="674296"/>
            <a:ext cx="6471818" cy="1317897"/>
          </a:xfrm>
          <a:custGeom>
            <a:avLst/>
            <a:gdLst/>
            <a:ahLst/>
            <a:cxnLst/>
            <a:rect l="l" t="t" r="r" b="b"/>
            <a:pathLst>
              <a:path w="6471818" h="1317897">
                <a:moveTo>
                  <a:pt x="0" y="0"/>
                </a:moveTo>
                <a:lnTo>
                  <a:pt x="6471817" y="0"/>
                </a:lnTo>
                <a:lnTo>
                  <a:pt x="6471817" y="1317897"/>
                </a:lnTo>
                <a:lnTo>
                  <a:pt x="0" y="1317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4250366" y="5281018"/>
            <a:ext cx="1109857" cy="4884616"/>
          </a:xfrm>
          <a:custGeom>
            <a:avLst/>
            <a:gdLst/>
            <a:ahLst/>
            <a:cxnLst/>
            <a:rect l="l" t="t" r="r" b="b"/>
            <a:pathLst>
              <a:path w="1109857" h="4884616">
                <a:moveTo>
                  <a:pt x="0" y="0"/>
                </a:moveTo>
                <a:lnTo>
                  <a:pt x="1109856" y="0"/>
                </a:lnTo>
                <a:lnTo>
                  <a:pt x="1109856" y="4884617"/>
                </a:lnTo>
                <a:lnTo>
                  <a:pt x="0" y="4884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8835" r="-6940" b="-583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70001" y="73513"/>
            <a:ext cx="1139325" cy="4794073"/>
          </a:xfrm>
          <a:custGeom>
            <a:avLst/>
            <a:gdLst/>
            <a:ahLst/>
            <a:cxnLst/>
            <a:rect l="l" t="t" r="r" b="b"/>
            <a:pathLst>
              <a:path w="1139325" h="4794073">
                <a:moveTo>
                  <a:pt x="0" y="0"/>
                </a:moveTo>
                <a:lnTo>
                  <a:pt x="1139325" y="0"/>
                </a:lnTo>
                <a:lnTo>
                  <a:pt x="1139325" y="4794073"/>
                </a:lnTo>
                <a:lnTo>
                  <a:pt x="0" y="47940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4008" t="-6532" r="-296064" b="-1231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04798" y="4995270"/>
            <a:ext cx="1266202" cy="4741477"/>
          </a:xfrm>
          <a:custGeom>
            <a:avLst/>
            <a:gdLst/>
            <a:ahLst/>
            <a:cxnLst/>
            <a:rect l="l" t="t" r="r" b="b"/>
            <a:pathLst>
              <a:path w="1266202" h="4741477">
                <a:moveTo>
                  <a:pt x="0" y="0"/>
                </a:moveTo>
                <a:lnTo>
                  <a:pt x="1266201" y="0"/>
                </a:lnTo>
                <a:lnTo>
                  <a:pt x="1266201" y="4741478"/>
                </a:lnTo>
                <a:lnTo>
                  <a:pt x="0" y="4741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8572" r="-99691" b="-90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86609" y="241555"/>
            <a:ext cx="1184976" cy="5036489"/>
          </a:xfrm>
          <a:custGeom>
            <a:avLst/>
            <a:gdLst/>
            <a:ahLst/>
            <a:cxnLst/>
            <a:rect l="l" t="t" r="r" b="b"/>
            <a:pathLst>
              <a:path w="1184976" h="5036489">
                <a:moveTo>
                  <a:pt x="0" y="0"/>
                </a:moveTo>
                <a:lnTo>
                  <a:pt x="1184977" y="0"/>
                </a:lnTo>
                <a:lnTo>
                  <a:pt x="1184977" y="5036489"/>
                </a:lnTo>
                <a:lnTo>
                  <a:pt x="0" y="503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449" r="-188841" b="-429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15870" y="8329241"/>
            <a:ext cx="692489" cy="1836394"/>
          </a:xfrm>
          <a:custGeom>
            <a:avLst/>
            <a:gdLst/>
            <a:ahLst/>
            <a:cxnLst/>
            <a:rect l="l" t="t" r="r" b="b"/>
            <a:pathLst>
              <a:path w="692489" h="1836394">
                <a:moveTo>
                  <a:pt x="0" y="0"/>
                </a:moveTo>
                <a:lnTo>
                  <a:pt x="692489" y="0"/>
                </a:lnTo>
                <a:lnTo>
                  <a:pt x="692489" y="1836394"/>
                </a:lnTo>
                <a:lnTo>
                  <a:pt x="0" y="1836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55" r="-6762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54900" y="2503959"/>
            <a:ext cx="1184858" cy="3023859"/>
          </a:xfrm>
          <a:custGeom>
            <a:avLst/>
            <a:gdLst/>
            <a:ahLst/>
            <a:cxnLst/>
            <a:rect l="l" t="t" r="r" b="b"/>
            <a:pathLst>
              <a:path w="1184858" h="3023859">
                <a:moveTo>
                  <a:pt x="0" y="0"/>
                </a:moveTo>
                <a:lnTo>
                  <a:pt x="1184858" y="0"/>
                </a:lnTo>
                <a:lnTo>
                  <a:pt x="1184858" y="3023859"/>
                </a:lnTo>
                <a:lnTo>
                  <a:pt x="0" y="30238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6319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356486" y="2184013"/>
            <a:ext cx="1143764" cy="2675220"/>
          </a:xfrm>
          <a:custGeom>
            <a:avLst/>
            <a:gdLst/>
            <a:ahLst/>
            <a:cxnLst/>
            <a:rect l="l" t="t" r="r" b="b"/>
            <a:pathLst>
              <a:path w="1143764" h="2675220">
                <a:moveTo>
                  <a:pt x="0" y="0"/>
                </a:moveTo>
                <a:lnTo>
                  <a:pt x="1143765" y="0"/>
                </a:lnTo>
                <a:lnTo>
                  <a:pt x="1143765" y="2675220"/>
                </a:lnTo>
                <a:lnTo>
                  <a:pt x="0" y="2675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6508" b="-1801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336495" y="2847029"/>
            <a:ext cx="1079678" cy="2755431"/>
          </a:xfrm>
          <a:custGeom>
            <a:avLst/>
            <a:gdLst/>
            <a:ahLst/>
            <a:cxnLst/>
            <a:rect l="l" t="t" r="r" b="b"/>
            <a:pathLst>
              <a:path w="1079678" h="2755431">
                <a:moveTo>
                  <a:pt x="0" y="0"/>
                </a:moveTo>
                <a:lnTo>
                  <a:pt x="1079678" y="0"/>
                </a:lnTo>
                <a:lnTo>
                  <a:pt x="1079678" y="2755431"/>
                </a:lnTo>
                <a:lnTo>
                  <a:pt x="0" y="27554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6319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01155" y="7984561"/>
            <a:ext cx="893975" cy="2281501"/>
          </a:xfrm>
          <a:custGeom>
            <a:avLst/>
            <a:gdLst/>
            <a:ahLst/>
            <a:cxnLst/>
            <a:rect l="l" t="t" r="r" b="b"/>
            <a:pathLst>
              <a:path w="893975" h="2281501">
                <a:moveTo>
                  <a:pt x="0" y="0"/>
                </a:moveTo>
                <a:lnTo>
                  <a:pt x="893975" y="0"/>
                </a:lnTo>
                <a:lnTo>
                  <a:pt x="893975" y="2281501"/>
                </a:lnTo>
                <a:lnTo>
                  <a:pt x="0" y="22815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6319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560719" y="746963"/>
            <a:ext cx="8496100" cy="11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rtl="1">
              <a:lnSpc>
                <a:spcPts val="10080"/>
              </a:lnSpc>
            </a:pPr>
            <a:r>
              <a:rPr lang="he-IL" sz="6455" dirty="0">
                <a:solidFill>
                  <a:srgbClr val="954C3E"/>
                </a:solidFill>
                <a:latin typeface="Simpler Bold" panose="00000500000000000000" pitchFamily="50" charset="-79"/>
                <a:cs typeface="Simpler Bold" panose="00000500000000000000" pitchFamily="50" charset="-79"/>
                <a:sym typeface="Porcelain"/>
                <a:rtl/>
              </a:rPr>
              <a:t>מי מסתתר?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04800" y="6652586"/>
            <a:ext cx="2435503" cy="3655539"/>
            <a:chOff x="0" y="0"/>
            <a:chExt cx="3247337" cy="48740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47337" cy="4874052"/>
            </a:xfrm>
            <a:custGeom>
              <a:avLst/>
              <a:gdLst/>
              <a:ahLst/>
              <a:cxnLst/>
              <a:rect l="l" t="t" r="r" b="b"/>
              <a:pathLst>
                <a:path w="3247337" h="4874052">
                  <a:moveTo>
                    <a:pt x="0" y="0"/>
                  </a:moveTo>
                  <a:lnTo>
                    <a:pt x="3247337" y="0"/>
                  </a:lnTo>
                  <a:lnTo>
                    <a:pt x="3247337" y="4874052"/>
                  </a:lnTo>
                  <a:lnTo>
                    <a:pt x="0" y="4874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11009" y="3217627"/>
              <a:ext cx="1591465" cy="1656425"/>
            </a:xfrm>
            <a:custGeom>
              <a:avLst/>
              <a:gdLst/>
              <a:ahLst/>
              <a:cxnLst/>
              <a:rect l="l" t="t" r="r" b="b"/>
              <a:pathLst>
                <a:path w="1591465" h="1656425">
                  <a:moveTo>
                    <a:pt x="0" y="0"/>
                  </a:moveTo>
                  <a:lnTo>
                    <a:pt x="1591465" y="0"/>
                  </a:lnTo>
                  <a:lnTo>
                    <a:pt x="1591465" y="1656425"/>
                  </a:lnTo>
                  <a:lnTo>
                    <a:pt x="0" y="1656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5200" r="-63199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2630405" y="1630546"/>
              <a:ext cx="182033" cy="1014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1">
                <a:lnSpc>
                  <a:spcPts val="6403"/>
                </a:lnSpc>
                <a:spcBef>
                  <a:spcPct val="0"/>
                </a:spcBef>
              </a:pPr>
              <a:r>
                <a:rPr lang="he-IL" sz="4573">
                  <a:solidFill>
                    <a:srgbClr val="412212"/>
                  </a:solidFill>
                  <a:latin typeface="Porcelain"/>
                  <a:ea typeface="Porcelain"/>
                  <a:cs typeface="Porcelain"/>
                  <a:sym typeface="Porcelain"/>
                  <a:rtl/>
                </a:rPr>
                <a:t>י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1517602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4005466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1039567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914400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7973445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1599714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>
            <a:off x="16345920" y="9781575"/>
            <a:ext cx="91338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24"/>
          <p:cNvSpPr txBox="1"/>
          <p:nvPr/>
        </p:nvSpPr>
        <p:spPr>
          <a:xfrm>
            <a:off x="4856692" y="2798871"/>
            <a:ext cx="329920" cy="79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06"/>
              </a:lnSpc>
              <a:spcBef>
                <a:spcPct val="0"/>
              </a:spcBef>
            </a:pPr>
            <a:r>
              <a:rPr lang="he-IL" sz="4647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צ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878254" y="2803808"/>
            <a:ext cx="396609" cy="79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06"/>
              </a:lnSpc>
              <a:spcBef>
                <a:spcPct val="0"/>
              </a:spcBef>
            </a:pPr>
            <a:r>
              <a:rPr lang="he-IL" sz="4647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ח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56172" y="2751779"/>
            <a:ext cx="320002" cy="79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506"/>
              </a:lnSpc>
              <a:spcBef>
                <a:spcPct val="0"/>
              </a:spcBef>
            </a:pPr>
            <a:r>
              <a:rPr lang="he-IL" sz="4647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ב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08181" y="7889311"/>
            <a:ext cx="374639" cy="7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03"/>
              </a:lnSpc>
              <a:spcBef>
                <a:spcPct val="0"/>
              </a:spcBef>
            </a:pPr>
            <a:r>
              <a:rPr lang="he-IL" sz="4573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מ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52139" y="7889311"/>
            <a:ext cx="324679" cy="7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03"/>
              </a:lnSpc>
              <a:spcBef>
                <a:spcPct val="0"/>
              </a:spcBef>
            </a:pPr>
            <a:r>
              <a:rPr lang="he-IL" sz="4573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צ</a:t>
            </a:r>
          </a:p>
        </p:txBody>
      </p:sp>
      <p:sp>
        <p:nvSpPr>
          <p:cNvPr id="29" name="Freeform 29"/>
          <p:cNvSpPr/>
          <p:nvPr/>
        </p:nvSpPr>
        <p:spPr>
          <a:xfrm>
            <a:off x="2168470" y="5271008"/>
            <a:ext cx="1534396" cy="5027106"/>
          </a:xfrm>
          <a:custGeom>
            <a:avLst/>
            <a:gdLst/>
            <a:ahLst/>
            <a:cxnLst/>
            <a:rect l="l" t="t" r="r" b="b"/>
            <a:pathLst>
              <a:path w="1534396" h="5027106">
                <a:moveTo>
                  <a:pt x="0" y="0"/>
                </a:moveTo>
                <a:lnTo>
                  <a:pt x="1534396" y="0"/>
                </a:lnTo>
                <a:lnTo>
                  <a:pt x="1534396" y="5027107"/>
                </a:lnTo>
                <a:lnTo>
                  <a:pt x="0" y="50271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19202" r="-72546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606823" y="8391488"/>
            <a:ext cx="657690" cy="1678482"/>
          </a:xfrm>
          <a:custGeom>
            <a:avLst/>
            <a:gdLst/>
            <a:ahLst/>
            <a:cxnLst/>
            <a:rect l="l" t="t" r="r" b="b"/>
            <a:pathLst>
              <a:path w="657690" h="1678482">
                <a:moveTo>
                  <a:pt x="0" y="0"/>
                </a:moveTo>
                <a:lnTo>
                  <a:pt x="657690" y="0"/>
                </a:lnTo>
                <a:lnTo>
                  <a:pt x="657690" y="1678481"/>
                </a:lnTo>
                <a:lnTo>
                  <a:pt x="0" y="1678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3199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3721221" y="7894020"/>
            <a:ext cx="151037" cy="78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403"/>
              </a:lnSpc>
              <a:spcBef>
                <a:spcPct val="0"/>
              </a:spcBef>
            </a:pPr>
            <a:r>
              <a:rPr lang="he-IL" sz="4573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ו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582624" y="8550346"/>
            <a:ext cx="452289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ח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509455" y="8550346"/>
            <a:ext cx="376238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צ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449203" y="8553286"/>
            <a:ext cx="364927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ב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860683" y="8550346"/>
            <a:ext cx="434132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מ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789121" y="8553286"/>
            <a:ext cx="376238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צ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687505" y="8553286"/>
            <a:ext cx="175022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ו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420680" y="8553286"/>
            <a:ext cx="158204" cy="913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20"/>
              </a:lnSpc>
              <a:spcBef>
                <a:spcPct val="0"/>
              </a:spcBef>
            </a:pPr>
            <a:r>
              <a:rPr lang="he-IL" sz="5300">
                <a:solidFill>
                  <a:srgbClr val="412212"/>
                </a:solidFill>
                <a:latin typeface="Porcelain"/>
                <a:ea typeface="Porcelain"/>
                <a:cs typeface="Porcelain"/>
                <a:sym typeface="Porcelain"/>
                <a:rtl/>
              </a:rPr>
              <a:t>י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712567" y="2505822"/>
            <a:ext cx="11068560" cy="586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620"/>
              </a:lnSpc>
            </a:pP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סדרו את שלבי הצמיחה של החצב החל מאוגוסט וגלו מי מסתתר בחידה.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</a:t>
            </a:r>
            <a:r>
              <a:rPr lang="he-IL" sz="33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 שלב התרדמה: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</a:t>
            </a: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בצל החצב ללא עלים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נביטה:</a:t>
            </a: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נבט ירוק יוצא מהבצל 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התארכות הגבעול:</a:t>
            </a: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הבצל מנץ עמוד תפרחת עם ניצנים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4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התחלת הפריחה:</a:t>
            </a: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מתחתית התפרחת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התקדמות הפריחה:</a:t>
            </a: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הפריחה מתקדמת כלפי מעלה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6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אחרי הפריחה:</a:t>
            </a: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מהפרחים מתפתחים פירות עם זרעים, 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   הבצל מתרוקן מחומרי התשמורת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7</a:t>
            </a:r>
            <a:r>
              <a:rPr lang="ar-EG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. </a:t>
            </a:r>
            <a:r>
              <a:rPr lang="he-IL" sz="33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שלב העלים:</a:t>
            </a: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עמוד התפרחת מתייבש והחצב מצמיח </a:t>
            </a:r>
          </a:p>
          <a:p>
            <a:pPr algn="just" rtl="1">
              <a:lnSpc>
                <a:spcPts val="4620"/>
              </a:lnSpc>
              <a:spcBef>
                <a:spcPct val="0"/>
              </a:spcBef>
            </a:pPr>
            <a:r>
              <a:rPr lang="he-IL" sz="33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   עלים, שמעבירים לבצל חומרי תשמורת לקראת התרדמה הבאה</a:t>
            </a:r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D8C3C7F7-59A0-484E-B400-1A198E848A01}"/>
              </a:ext>
            </a:extLst>
          </p:cNvPr>
          <p:cNvSpPr/>
          <p:nvPr/>
        </p:nvSpPr>
        <p:spPr>
          <a:xfrm>
            <a:off x="17297400" y="282854"/>
            <a:ext cx="889038" cy="669646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-1453532" y="-4997753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7868486" y="7536703"/>
                </a:moveTo>
                <a:lnTo>
                  <a:pt x="0" y="7536703"/>
                </a:lnTo>
                <a:lnTo>
                  <a:pt x="0" y="0"/>
                </a:lnTo>
                <a:lnTo>
                  <a:pt x="7868486" y="0"/>
                </a:lnTo>
                <a:lnTo>
                  <a:pt x="7868486" y="753670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60792">
            <a:off x="15675650" y="6755459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0" y="0"/>
                </a:moveTo>
                <a:lnTo>
                  <a:pt x="3104344" y="0"/>
                </a:lnTo>
                <a:lnTo>
                  <a:pt x="3104344" y="3695648"/>
                </a:lnTo>
                <a:lnTo>
                  <a:pt x="0" y="3695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60792" flipH="1" flipV="1">
            <a:off x="-255150" y="-274398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3104344" y="3695648"/>
                </a:moveTo>
                <a:lnTo>
                  <a:pt x="0" y="3695648"/>
                </a:lnTo>
                <a:lnTo>
                  <a:pt x="0" y="0"/>
                </a:lnTo>
                <a:lnTo>
                  <a:pt x="3104344" y="0"/>
                </a:lnTo>
                <a:lnTo>
                  <a:pt x="3104344" y="369564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476913" flipV="1">
            <a:off x="-1190984" y="4885033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 flipH="1" flipV="1">
            <a:off x="1931429" y="792357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73973">
            <a:off x="-746125" y="6716406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73973">
            <a:off x="678541" y="8238459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22214">
            <a:off x="-903535" y="8368209"/>
            <a:ext cx="2494795" cy="2578599"/>
          </a:xfrm>
          <a:custGeom>
            <a:avLst/>
            <a:gdLst/>
            <a:ahLst/>
            <a:cxnLst/>
            <a:rect l="l" t="t" r="r" b="b"/>
            <a:pathLst>
              <a:path w="2494795" h="2578599">
                <a:moveTo>
                  <a:pt x="0" y="0"/>
                </a:moveTo>
                <a:lnTo>
                  <a:pt x="2494795" y="0"/>
                </a:lnTo>
                <a:lnTo>
                  <a:pt x="2494795" y="2578600"/>
                </a:lnTo>
                <a:lnTo>
                  <a:pt x="0" y="2578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23086" flipV="1">
            <a:off x="16547726" y="72407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00000" flipH="1" flipV="1">
            <a:off x="13425313" y="-296613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426026">
            <a:off x="15398795" y="266988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426026">
            <a:off x="13974129" y="-1255065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31146" y="160484"/>
            <a:ext cx="1209579" cy="868216"/>
          </a:xfrm>
          <a:custGeom>
            <a:avLst/>
            <a:gdLst/>
            <a:ahLst/>
            <a:cxnLst/>
            <a:rect l="l" t="t" r="r" b="b"/>
            <a:pathLst>
              <a:path w="1209579" h="868216">
                <a:moveTo>
                  <a:pt x="0" y="0"/>
                </a:moveTo>
                <a:lnTo>
                  <a:pt x="1209579" y="0"/>
                </a:lnTo>
                <a:lnTo>
                  <a:pt x="1209579" y="868216"/>
                </a:lnTo>
                <a:lnTo>
                  <a:pt x="0" y="868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308" t="-19158" r="-13606" b="-19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140072" y="-150676"/>
            <a:ext cx="7067725" cy="10588352"/>
          </a:xfrm>
          <a:custGeom>
            <a:avLst/>
            <a:gdLst/>
            <a:ahLst/>
            <a:cxnLst/>
            <a:rect l="l" t="t" r="r" b="b"/>
            <a:pathLst>
              <a:path w="7067725" h="10588352">
                <a:moveTo>
                  <a:pt x="0" y="0"/>
                </a:moveTo>
                <a:lnTo>
                  <a:pt x="7067725" y="0"/>
                </a:lnTo>
                <a:lnTo>
                  <a:pt x="7067725" y="10588352"/>
                </a:lnTo>
                <a:lnTo>
                  <a:pt x="0" y="10588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-1453532" y="-4997753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7868486" y="7536703"/>
                </a:moveTo>
                <a:lnTo>
                  <a:pt x="0" y="7536703"/>
                </a:lnTo>
                <a:lnTo>
                  <a:pt x="0" y="0"/>
                </a:lnTo>
                <a:lnTo>
                  <a:pt x="7868486" y="0"/>
                </a:lnTo>
                <a:lnTo>
                  <a:pt x="7868486" y="7536703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60792">
            <a:off x="15675650" y="6755459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0" y="0"/>
                </a:moveTo>
                <a:lnTo>
                  <a:pt x="3104344" y="0"/>
                </a:lnTo>
                <a:lnTo>
                  <a:pt x="3104344" y="3695648"/>
                </a:lnTo>
                <a:lnTo>
                  <a:pt x="0" y="3695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60792" flipH="1" flipV="1">
            <a:off x="-255150" y="-274398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3104344" y="3695648"/>
                </a:moveTo>
                <a:lnTo>
                  <a:pt x="0" y="3695648"/>
                </a:lnTo>
                <a:lnTo>
                  <a:pt x="0" y="0"/>
                </a:lnTo>
                <a:lnTo>
                  <a:pt x="3104344" y="0"/>
                </a:lnTo>
                <a:lnTo>
                  <a:pt x="3104344" y="369564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476913" flipV="1">
            <a:off x="-1190984" y="4885033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 flipH="1" flipV="1">
            <a:off x="1931429" y="792357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73973">
            <a:off x="-746125" y="6716406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73973">
            <a:off x="678541" y="8238459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22214">
            <a:off x="-903535" y="8368209"/>
            <a:ext cx="2494795" cy="2578599"/>
          </a:xfrm>
          <a:custGeom>
            <a:avLst/>
            <a:gdLst/>
            <a:ahLst/>
            <a:cxnLst/>
            <a:rect l="l" t="t" r="r" b="b"/>
            <a:pathLst>
              <a:path w="2494795" h="2578599">
                <a:moveTo>
                  <a:pt x="0" y="0"/>
                </a:moveTo>
                <a:lnTo>
                  <a:pt x="2494795" y="0"/>
                </a:lnTo>
                <a:lnTo>
                  <a:pt x="2494795" y="2578600"/>
                </a:lnTo>
                <a:lnTo>
                  <a:pt x="0" y="2578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23086" flipV="1">
            <a:off x="16547726" y="72407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00000" flipH="1" flipV="1">
            <a:off x="13425313" y="-296613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426026">
            <a:off x="15398795" y="266988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426026">
            <a:off x="13974129" y="-1255065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31146" y="160484"/>
            <a:ext cx="1209579" cy="868216"/>
          </a:xfrm>
          <a:custGeom>
            <a:avLst/>
            <a:gdLst/>
            <a:ahLst/>
            <a:cxnLst/>
            <a:rect l="l" t="t" r="r" b="b"/>
            <a:pathLst>
              <a:path w="1209579" h="868216">
                <a:moveTo>
                  <a:pt x="0" y="0"/>
                </a:moveTo>
                <a:lnTo>
                  <a:pt x="1209579" y="0"/>
                </a:lnTo>
                <a:lnTo>
                  <a:pt x="1209579" y="868216"/>
                </a:lnTo>
                <a:lnTo>
                  <a:pt x="0" y="868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308" t="-19158" r="-13606" b="-19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16653" y="0"/>
            <a:ext cx="8275205" cy="10287000"/>
          </a:xfrm>
          <a:custGeom>
            <a:avLst/>
            <a:gdLst/>
            <a:ahLst/>
            <a:cxnLst/>
            <a:rect l="l" t="t" r="r" b="b"/>
            <a:pathLst>
              <a:path w="8275205" h="10287000">
                <a:moveTo>
                  <a:pt x="0" y="0"/>
                </a:moveTo>
                <a:lnTo>
                  <a:pt x="8275205" y="0"/>
                </a:lnTo>
                <a:lnTo>
                  <a:pt x="82752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0464" t="-153972" r="-75747" b="-55960"/>
            </a:stretch>
          </a:blipFill>
        </p:spPr>
      </p:sp>
      <p:pic>
        <p:nvPicPr>
          <p:cNvPr id="16" name="Picture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t="1210"/>
          <a:stretch>
            <a:fillRect/>
          </a:stretch>
        </p:blipFill>
        <p:spPr>
          <a:xfrm>
            <a:off x="5416653" y="-2034416"/>
            <a:ext cx="9642876" cy="14289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-1453532" y="-4997753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7868486" y="7536703"/>
                </a:moveTo>
                <a:lnTo>
                  <a:pt x="0" y="7536703"/>
                </a:lnTo>
                <a:lnTo>
                  <a:pt x="0" y="0"/>
                </a:lnTo>
                <a:lnTo>
                  <a:pt x="7868486" y="0"/>
                </a:lnTo>
                <a:lnTo>
                  <a:pt x="7868486" y="753670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60792">
            <a:off x="15675650" y="6755459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0" y="0"/>
                </a:moveTo>
                <a:lnTo>
                  <a:pt x="3104344" y="0"/>
                </a:lnTo>
                <a:lnTo>
                  <a:pt x="3104344" y="3695648"/>
                </a:lnTo>
                <a:lnTo>
                  <a:pt x="0" y="3695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60792" flipH="1" flipV="1">
            <a:off x="-255150" y="-274398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3104344" y="3695648"/>
                </a:moveTo>
                <a:lnTo>
                  <a:pt x="0" y="3695648"/>
                </a:lnTo>
                <a:lnTo>
                  <a:pt x="0" y="0"/>
                </a:lnTo>
                <a:lnTo>
                  <a:pt x="3104344" y="0"/>
                </a:lnTo>
                <a:lnTo>
                  <a:pt x="3104344" y="369564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476913" flipV="1">
            <a:off x="-1190984" y="4885033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00000" flipH="1" flipV="1">
            <a:off x="1931429" y="792357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373973">
            <a:off x="-746125" y="6716406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73973">
            <a:off x="678541" y="8238459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22214">
            <a:off x="-903535" y="8368209"/>
            <a:ext cx="2494795" cy="2578599"/>
          </a:xfrm>
          <a:custGeom>
            <a:avLst/>
            <a:gdLst/>
            <a:ahLst/>
            <a:cxnLst/>
            <a:rect l="l" t="t" r="r" b="b"/>
            <a:pathLst>
              <a:path w="2494795" h="2578599">
                <a:moveTo>
                  <a:pt x="0" y="0"/>
                </a:moveTo>
                <a:lnTo>
                  <a:pt x="2494795" y="0"/>
                </a:lnTo>
                <a:lnTo>
                  <a:pt x="2494795" y="2578600"/>
                </a:lnTo>
                <a:lnTo>
                  <a:pt x="0" y="2578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23086" flipV="1">
            <a:off x="16547726" y="72407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0" y="5329560"/>
                </a:moveTo>
                <a:lnTo>
                  <a:pt x="2931258" y="5329560"/>
                </a:lnTo>
                <a:lnTo>
                  <a:pt x="2931258" y="0"/>
                </a:lnTo>
                <a:lnTo>
                  <a:pt x="0" y="0"/>
                </a:lnTo>
                <a:lnTo>
                  <a:pt x="0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00000" flipH="1" flipV="1">
            <a:off x="13425313" y="-2966132"/>
            <a:ext cx="2931258" cy="5329560"/>
          </a:xfrm>
          <a:custGeom>
            <a:avLst/>
            <a:gdLst/>
            <a:ahLst/>
            <a:cxnLst/>
            <a:rect l="l" t="t" r="r" b="b"/>
            <a:pathLst>
              <a:path w="2931258" h="5329560">
                <a:moveTo>
                  <a:pt x="2931258" y="5329560"/>
                </a:moveTo>
                <a:lnTo>
                  <a:pt x="0" y="5329560"/>
                </a:lnTo>
                <a:lnTo>
                  <a:pt x="0" y="0"/>
                </a:lnTo>
                <a:lnTo>
                  <a:pt x="2931258" y="0"/>
                </a:lnTo>
                <a:lnTo>
                  <a:pt x="2931258" y="532956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426026">
            <a:off x="15398795" y="266988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426026">
            <a:off x="13974129" y="-1255065"/>
            <a:ext cx="3635330" cy="3303606"/>
          </a:xfrm>
          <a:custGeom>
            <a:avLst/>
            <a:gdLst/>
            <a:ahLst/>
            <a:cxnLst/>
            <a:rect l="l" t="t" r="r" b="b"/>
            <a:pathLst>
              <a:path w="3635330" h="3303606">
                <a:moveTo>
                  <a:pt x="0" y="0"/>
                </a:moveTo>
                <a:lnTo>
                  <a:pt x="3635330" y="0"/>
                </a:lnTo>
                <a:lnTo>
                  <a:pt x="3635330" y="3303606"/>
                </a:lnTo>
                <a:lnTo>
                  <a:pt x="0" y="3303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931146" y="160484"/>
            <a:ext cx="1209579" cy="868216"/>
          </a:xfrm>
          <a:custGeom>
            <a:avLst/>
            <a:gdLst/>
            <a:ahLst/>
            <a:cxnLst/>
            <a:rect l="l" t="t" r="r" b="b"/>
            <a:pathLst>
              <a:path w="1209579" h="868216">
                <a:moveTo>
                  <a:pt x="0" y="0"/>
                </a:moveTo>
                <a:lnTo>
                  <a:pt x="1209579" y="0"/>
                </a:lnTo>
                <a:lnTo>
                  <a:pt x="1209579" y="868216"/>
                </a:lnTo>
                <a:lnTo>
                  <a:pt x="0" y="868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308" t="-19158" r="-13606" b="-1986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949572" y="0"/>
            <a:ext cx="8275205" cy="10340373"/>
          </a:xfrm>
          <a:custGeom>
            <a:avLst/>
            <a:gdLst/>
            <a:ahLst/>
            <a:cxnLst/>
            <a:rect l="l" t="t" r="r" b="b"/>
            <a:pathLst>
              <a:path w="8275205" h="10340373">
                <a:moveTo>
                  <a:pt x="0" y="0"/>
                </a:moveTo>
                <a:lnTo>
                  <a:pt x="8275205" y="0"/>
                </a:lnTo>
                <a:lnTo>
                  <a:pt x="8275205" y="10340373"/>
                </a:lnTo>
                <a:lnTo>
                  <a:pt x="0" y="103403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831" b="-15511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27937">
            <a:off x="11534211" y="7218341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0" y="0"/>
                </a:moveTo>
                <a:lnTo>
                  <a:pt x="7868486" y="0"/>
                </a:lnTo>
                <a:lnTo>
                  <a:pt x="7868486" y="7536703"/>
                </a:lnTo>
                <a:lnTo>
                  <a:pt x="0" y="753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1453532" y="-4997753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7868486" y="7536703"/>
                </a:moveTo>
                <a:lnTo>
                  <a:pt x="0" y="7536703"/>
                </a:lnTo>
                <a:lnTo>
                  <a:pt x="0" y="0"/>
                </a:lnTo>
                <a:lnTo>
                  <a:pt x="7868486" y="0"/>
                </a:lnTo>
                <a:lnTo>
                  <a:pt x="7868486" y="753670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60792">
            <a:off x="15675650" y="6755459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0" y="0"/>
                </a:moveTo>
                <a:lnTo>
                  <a:pt x="3104344" y="0"/>
                </a:lnTo>
                <a:lnTo>
                  <a:pt x="3104344" y="3695648"/>
                </a:lnTo>
                <a:lnTo>
                  <a:pt x="0" y="3695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60792" flipH="1" flipV="1">
            <a:off x="-255150" y="-274398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3104344" y="3695648"/>
                </a:moveTo>
                <a:lnTo>
                  <a:pt x="0" y="3695648"/>
                </a:lnTo>
                <a:lnTo>
                  <a:pt x="0" y="0"/>
                </a:lnTo>
                <a:lnTo>
                  <a:pt x="3104344" y="0"/>
                </a:lnTo>
                <a:lnTo>
                  <a:pt x="3104344" y="369564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30311" flipV="1">
            <a:off x="-953342" y="6116087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0" y="4247127"/>
                </a:moveTo>
                <a:lnTo>
                  <a:pt x="2335920" y="4247127"/>
                </a:lnTo>
                <a:lnTo>
                  <a:pt x="2335920" y="0"/>
                </a:lnTo>
                <a:lnTo>
                  <a:pt x="0" y="0"/>
                </a:lnTo>
                <a:lnTo>
                  <a:pt x="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53398" flipH="1" flipV="1">
            <a:off x="1416561" y="8403224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2335920" y="4247127"/>
                </a:moveTo>
                <a:lnTo>
                  <a:pt x="0" y="4247127"/>
                </a:lnTo>
                <a:lnTo>
                  <a:pt x="0" y="0"/>
                </a:lnTo>
                <a:lnTo>
                  <a:pt x="2335920" y="0"/>
                </a:lnTo>
                <a:lnTo>
                  <a:pt x="233592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20575">
            <a:off x="-585612" y="7312960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620575">
            <a:off x="459852" y="8604135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75613">
            <a:off x="-783199" y="8585078"/>
            <a:ext cx="1988103" cy="2054886"/>
          </a:xfrm>
          <a:custGeom>
            <a:avLst/>
            <a:gdLst/>
            <a:ahLst/>
            <a:cxnLst/>
            <a:rect l="l" t="t" r="r" b="b"/>
            <a:pathLst>
              <a:path w="1988103" h="2054886">
                <a:moveTo>
                  <a:pt x="0" y="0"/>
                </a:moveTo>
                <a:lnTo>
                  <a:pt x="1988102" y="0"/>
                </a:lnTo>
                <a:lnTo>
                  <a:pt x="1988102" y="2054887"/>
                </a:lnTo>
                <a:lnTo>
                  <a:pt x="0" y="20548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69688" flipV="1">
            <a:off x="16905422" y="-76214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0" y="4247127"/>
                </a:moveTo>
                <a:lnTo>
                  <a:pt x="2335920" y="4247127"/>
                </a:lnTo>
                <a:lnTo>
                  <a:pt x="2335920" y="0"/>
                </a:lnTo>
                <a:lnTo>
                  <a:pt x="0" y="0"/>
                </a:lnTo>
                <a:lnTo>
                  <a:pt x="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46601" flipH="1" flipV="1">
            <a:off x="14535519" y="-2363351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2335920" y="4247127"/>
                </a:moveTo>
                <a:lnTo>
                  <a:pt x="0" y="4247127"/>
                </a:lnTo>
                <a:lnTo>
                  <a:pt x="0" y="0"/>
                </a:lnTo>
                <a:lnTo>
                  <a:pt x="2335920" y="0"/>
                </a:lnTo>
                <a:lnTo>
                  <a:pt x="233592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8179424">
            <a:off x="15976617" y="341395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179424">
            <a:off x="14931153" y="-949780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724386">
            <a:off x="17083097" y="-352965"/>
            <a:ext cx="1988103" cy="2054886"/>
          </a:xfrm>
          <a:custGeom>
            <a:avLst/>
            <a:gdLst/>
            <a:ahLst/>
            <a:cxnLst/>
            <a:rect l="l" t="t" r="r" b="b"/>
            <a:pathLst>
              <a:path w="1988103" h="2054886">
                <a:moveTo>
                  <a:pt x="0" y="0"/>
                </a:moveTo>
                <a:lnTo>
                  <a:pt x="1988102" y="0"/>
                </a:lnTo>
                <a:lnTo>
                  <a:pt x="1988102" y="2054887"/>
                </a:lnTo>
                <a:lnTo>
                  <a:pt x="0" y="20548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81392" y="3929296"/>
            <a:ext cx="11925216" cy="2428408"/>
          </a:xfrm>
          <a:custGeom>
            <a:avLst/>
            <a:gdLst/>
            <a:ahLst/>
            <a:cxnLst/>
            <a:rect l="l" t="t" r="r" b="b"/>
            <a:pathLst>
              <a:path w="11925216" h="2428408">
                <a:moveTo>
                  <a:pt x="0" y="0"/>
                </a:moveTo>
                <a:lnTo>
                  <a:pt x="11925216" y="0"/>
                </a:lnTo>
                <a:lnTo>
                  <a:pt x="11925216" y="2428408"/>
                </a:lnTo>
                <a:lnTo>
                  <a:pt x="0" y="2428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3630388" y="3284709"/>
            <a:ext cx="1838066" cy="2099555"/>
          </a:xfrm>
          <a:custGeom>
            <a:avLst/>
            <a:gdLst/>
            <a:ahLst/>
            <a:cxnLst/>
            <a:rect l="l" t="t" r="r" b="b"/>
            <a:pathLst>
              <a:path w="1838066" h="2099555">
                <a:moveTo>
                  <a:pt x="0" y="0"/>
                </a:moveTo>
                <a:lnTo>
                  <a:pt x="1838066" y="0"/>
                </a:lnTo>
                <a:lnTo>
                  <a:pt x="1838066" y="2099554"/>
                </a:lnTo>
                <a:lnTo>
                  <a:pt x="0" y="2099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27225" b="-227488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144057" y="3847300"/>
            <a:ext cx="9882753" cy="232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993"/>
              </a:lnSpc>
            </a:pPr>
            <a:r>
              <a:rPr lang="he-IL" sz="13566" dirty="0">
                <a:solidFill>
                  <a:srgbClr val="954C3E"/>
                </a:solidFill>
                <a:latin typeface="Simpler" panose="00000500000000000000" pitchFamily="50" charset="-79"/>
                <a:ea typeface="Porcelain"/>
                <a:cs typeface="Simpler" panose="00000500000000000000" pitchFamily="50" charset="-79"/>
                <a:sym typeface="Porcelain"/>
                <a:rtl/>
              </a:rPr>
              <a:t>ניחשתם?</a:t>
            </a:r>
          </a:p>
        </p:txBody>
      </p:sp>
      <p:sp>
        <p:nvSpPr>
          <p:cNvPr id="19" name="Freeform 19"/>
          <p:cNvSpPr/>
          <p:nvPr/>
        </p:nvSpPr>
        <p:spPr>
          <a:xfrm>
            <a:off x="2819546" y="4497259"/>
            <a:ext cx="1740834" cy="2424106"/>
          </a:xfrm>
          <a:custGeom>
            <a:avLst/>
            <a:gdLst/>
            <a:ahLst/>
            <a:cxnLst/>
            <a:rect l="l" t="t" r="r" b="b"/>
            <a:pathLst>
              <a:path w="1740834" h="2424106">
                <a:moveTo>
                  <a:pt x="0" y="0"/>
                </a:moveTo>
                <a:lnTo>
                  <a:pt x="1740834" y="0"/>
                </a:lnTo>
                <a:lnTo>
                  <a:pt x="1740834" y="2424106"/>
                </a:lnTo>
                <a:lnTo>
                  <a:pt x="0" y="24241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47830" r="-371965" b="-139633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9020" y="282854"/>
            <a:ext cx="1237418" cy="888198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27937">
            <a:off x="11534211" y="7218341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0" y="0"/>
                </a:moveTo>
                <a:lnTo>
                  <a:pt x="7868486" y="0"/>
                </a:lnTo>
                <a:lnTo>
                  <a:pt x="7868486" y="7536703"/>
                </a:lnTo>
                <a:lnTo>
                  <a:pt x="0" y="7536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-1453532" y="-4997753"/>
            <a:ext cx="7868486" cy="7536703"/>
          </a:xfrm>
          <a:custGeom>
            <a:avLst/>
            <a:gdLst/>
            <a:ahLst/>
            <a:cxnLst/>
            <a:rect l="l" t="t" r="r" b="b"/>
            <a:pathLst>
              <a:path w="7868486" h="7536703">
                <a:moveTo>
                  <a:pt x="7868486" y="7536703"/>
                </a:moveTo>
                <a:lnTo>
                  <a:pt x="0" y="7536703"/>
                </a:lnTo>
                <a:lnTo>
                  <a:pt x="0" y="0"/>
                </a:lnTo>
                <a:lnTo>
                  <a:pt x="7868486" y="0"/>
                </a:lnTo>
                <a:lnTo>
                  <a:pt x="7868486" y="7536703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60792">
            <a:off x="15675650" y="6755459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0" y="0"/>
                </a:moveTo>
                <a:lnTo>
                  <a:pt x="3104344" y="0"/>
                </a:lnTo>
                <a:lnTo>
                  <a:pt x="3104344" y="3695648"/>
                </a:lnTo>
                <a:lnTo>
                  <a:pt x="0" y="3695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60792" flipH="1" flipV="1">
            <a:off x="-255150" y="-274398"/>
            <a:ext cx="3104344" cy="3695648"/>
          </a:xfrm>
          <a:custGeom>
            <a:avLst/>
            <a:gdLst/>
            <a:ahLst/>
            <a:cxnLst/>
            <a:rect l="l" t="t" r="r" b="b"/>
            <a:pathLst>
              <a:path w="3104344" h="3695648">
                <a:moveTo>
                  <a:pt x="3104344" y="3695648"/>
                </a:moveTo>
                <a:lnTo>
                  <a:pt x="0" y="3695648"/>
                </a:lnTo>
                <a:lnTo>
                  <a:pt x="0" y="0"/>
                </a:lnTo>
                <a:lnTo>
                  <a:pt x="3104344" y="0"/>
                </a:lnTo>
                <a:lnTo>
                  <a:pt x="3104344" y="369564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30311" flipV="1">
            <a:off x="-953342" y="6116087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0" y="4247127"/>
                </a:moveTo>
                <a:lnTo>
                  <a:pt x="2335920" y="4247127"/>
                </a:lnTo>
                <a:lnTo>
                  <a:pt x="2335920" y="0"/>
                </a:lnTo>
                <a:lnTo>
                  <a:pt x="0" y="0"/>
                </a:lnTo>
                <a:lnTo>
                  <a:pt x="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53398" flipH="1" flipV="1">
            <a:off x="1416561" y="8403224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2335920" y="4247127"/>
                </a:moveTo>
                <a:lnTo>
                  <a:pt x="0" y="4247127"/>
                </a:lnTo>
                <a:lnTo>
                  <a:pt x="0" y="0"/>
                </a:lnTo>
                <a:lnTo>
                  <a:pt x="2335920" y="0"/>
                </a:lnTo>
                <a:lnTo>
                  <a:pt x="233592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620575">
            <a:off x="-585612" y="7312960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-157965"/>
            <a:ext cx="18251742" cy="12183038"/>
          </a:xfrm>
          <a:custGeom>
            <a:avLst/>
            <a:gdLst/>
            <a:ahLst/>
            <a:cxnLst/>
            <a:rect l="l" t="t" r="r" b="b"/>
            <a:pathLst>
              <a:path w="18251742" h="12183038">
                <a:moveTo>
                  <a:pt x="0" y="0"/>
                </a:moveTo>
                <a:lnTo>
                  <a:pt x="18251741" y="0"/>
                </a:lnTo>
                <a:lnTo>
                  <a:pt x="18251741" y="12183038"/>
                </a:lnTo>
                <a:lnTo>
                  <a:pt x="0" y="1218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620575">
            <a:off x="459852" y="8604135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75613">
            <a:off x="-783199" y="8585078"/>
            <a:ext cx="1988103" cy="2054886"/>
          </a:xfrm>
          <a:custGeom>
            <a:avLst/>
            <a:gdLst/>
            <a:ahLst/>
            <a:cxnLst/>
            <a:rect l="l" t="t" r="r" b="b"/>
            <a:pathLst>
              <a:path w="1988103" h="2054886">
                <a:moveTo>
                  <a:pt x="0" y="0"/>
                </a:moveTo>
                <a:lnTo>
                  <a:pt x="1988102" y="0"/>
                </a:lnTo>
                <a:lnTo>
                  <a:pt x="1988102" y="2054887"/>
                </a:lnTo>
                <a:lnTo>
                  <a:pt x="0" y="20548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69688" flipV="1">
            <a:off x="16905422" y="-76214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0" y="4247127"/>
                </a:moveTo>
                <a:lnTo>
                  <a:pt x="2335920" y="4247127"/>
                </a:lnTo>
                <a:lnTo>
                  <a:pt x="2335920" y="0"/>
                </a:lnTo>
                <a:lnTo>
                  <a:pt x="0" y="0"/>
                </a:lnTo>
                <a:lnTo>
                  <a:pt x="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946601" flipH="1" flipV="1">
            <a:off x="14535519" y="-2363351"/>
            <a:ext cx="2335920" cy="4247127"/>
          </a:xfrm>
          <a:custGeom>
            <a:avLst/>
            <a:gdLst/>
            <a:ahLst/>
            <a:cxnLst/>
            <a:rect l="l" t="t" r="r" b="b"/>
            <a:pathLst>
              <a:path w="2335920" h="4247127">
                <a:moveTo>
                  <a:pt x="2335920" y="4247127"/>
                </a:moveTo>
                <a:lnTo>
                  <a:pt x="0" y="4247127"/>
                </a:lnTo>
                <a:lnTo>
                  <a:pt x="0" y="0"/>
                </a:lnTo>
                <a:lnTo>
                  <a:pt x="2335920" y="0"/>
                </a:lnTo>
                <a:lnTo>
                  <a:pt x="2335920" y="4247127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179424">
            <a:off x="15976617" y="341395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179424">
            <a:off x="14931153" y="-949780"/>
            <a:ext cx="2896995" cy="2632644"/>
          </a:xfrm>
          <a:custGeom>
            <a:avLst/>
            <a:gdLst/>
            <a:ahLst/>
            <a:cxnLst/>
            <a:rect l="l" t="t" r="r" b="b"/>
            <a:pathLst>
              <a:path w="2896995" h="2632644">
                <a:moveTo>
                  <a:pt x="0" y="0"/>
                </a:moveTo>
                <a:lnTo>
                  <a:pt x="2896995" y="0"/>
                </a:lnTo>
                <a:lnTo>
                  <a:pt x="2896995" y="2632645"/>
                </a:lnTo>
                <a:lnTo>
                  <a:pt x="0" y="2632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724386">
            <a:off x="17083097" y="-352965"/>
            <a:ext cx="1988103" cy="2054886"/>
          </a:xfrm>
          <a:custGeom>
            <a:avLst/>
            <a:gdLst/>
            <a:ahLst/>
            <a:cxnLst/>
            <a:rect l="l" t="t" r="r" b="b"/>
            <a:pathLst>
              <a:path w="1988103" h="2054886">
                <a:moveTo>
                  <a:pt x="0" y="0"/>
                </a:moveTo>
                <a:lnTo>
                  <a:pt x="1988102" y="0"/>
                </a:lnTo>
                <a:lnTo>
                  <a:pt x="1988102" y="2054887"/>
                </a:lnTo>
                <a:lnTo>
                  <a:pt x="0" y="20548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81392" y="3929296"/>
            <a:ext cx="11925216" cy="2428408"/>
          </a:xfrm>
          <a:custGeom>
            <a:avLst/>
            <a:gdLst/>
            <a:ahLst/>
            <a:cxnLst/>
            <a:rect l="l" t="t" r="r" b="b"/>
            <a:pathLst>
              <a:path w="11925216" h="2428408">
                <a:moveTo>
                  <a:pt x="0" y="0"/>
                </a:moveTo>
                <a:lnTo>
                  <a:pt x="11925216" y="0"/>
                </a:lnTo>
                <a:lnTo>
                  <a:pt x="11925216" y="2428408"/>
                </a:lnTo>
                <a:lnTo>
                  <a:pt x="0" y="242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630388" y="3284709"/>
            <a:ext cx="1838066" cy="2099555"/>
          </a:xfrm>
          <a:custGeom>
            <a:avLst/>
            <a:gdLst/>
            <a:ahLst/>
            <a:cxnLst/>
            <a:rect l="l" t="t" r="r" b="b"/>
            <a:pathLst>
              <a:path w="1838066" h="2099555">
                <a:moveTo>
                  <a:pt x="0" y="0"/>
                </a:moveTo>
                <a:lnTo>
                  <a:pt x="1838066" y="0"/>
                </a:lnTo>
                <a:lnTo>
                  <a:pt x="1838066" y="2099554"/>
                </a:lnTo>
                <a:lnTo>
                  <a:pt x="0" y="2099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27225" b="-227488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949020" y="282854"/>
            <a:ext cx="1237418" cy="888198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308" t="-19158" r="-13606" b="-1986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666669" y="3828250"/>
            <a:ext cx="9882753" cy="225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8993"/>
              </a:lnSpc>
            </a:pPr>
            <a:r>
              <a:rPr lang="he-IL" sz="13566" dirty="0">
                <a:solidFill>
                  <a:srgbClr val="954C3E"/>
                </a:solidFill>
                <a:latin typeface="Simpler" panose="00000500000000000000" pitchFamily="50" charset="-79"/>
                <a:ea typeface="Marshmelo"/>
                <a:cs typeface="Simpler" panose="00000500000000000000" pitchFamily="50" charset="-79"/>
                <a:sym typeface="Marshmelo"/>
                <a:rtl/>
              </a:rPr>
              <a:t> החצב!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93315" y="2720485"/>
            <a:ext cx="3040261" cy="146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10611"/>
              </a:lnSpc>
              <a:spcBef>
                <a:spcPct val="0"/>
              </a:spcBef>
            </a:pPr>
            <a:r>
              <a:rPr lang="he-IL" sz="7579" dirty="0">
                <a:solidFill>
                  <a:srgbClr val="412212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נדבר על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98878" y="2159006"/>
            <a:ext cx="13705726" cy="7099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  <a:rtl/>
              </a:rPr>
              <a:t>למה החצב פורח ראשון?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כשהסתיו מתקרב, החצב מתחיל לפרוח.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החצב הוא פרח גבוה עם פרחים לבנים קטנים. הוא מופיע בשדות, בגבעות וגם ליד בתי ספר.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מה שמיוחד בחצב הוא שהוא פורח עוד לפני שיורד הגשם הראשון.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לחצב יש בצל גדול, הנמצא בתוך האדמה. בתוך הבצל אגורים חומרי תשמורת מהחורף הקודם. כך החצב יכול לפרוח כשהאדמה עדיין יבשה.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כשהחצב פורח, מגיעים אליו מאביקים, כמו דבורים ועשים. 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הפריחה של החצב מזכירה לנו שהקיץ הסתיים והסתיו התחיל. לכן, בישראל רואים בחצב סימן לתחילת השנה, וגם לתחילת שנת הלימודים.</a:t>
            </a:r>
          </a:p>
        </p:txBody>
      </p:sp>
      <p:sp>
        <p:nvSpPr>
          <p:cNvPr id="3" name="Freeform 3"/>
          <p:cNvSpPr/>
          <p:nvPr/>
        </p:nvSpPr>
        <p:spPr>
          <a:xfrm>
            <a:off x="9144000" y="301425"/>
            <a:ext cx="8010340" cy="1631197"/>
          </a:xfrm>
          <a:custGeom>
            <a:avLst/>
            <a:gdLst/>
            <a:ahLst/>
            <a:cxnLst/>
            <a:rect l="l" t="t" r="r" b="b"/>
            <a:pathLst>
              <a:path w="8010340" h="1631197">
                <a:moveTo>
                  <a:pt x="0" y="0"/>
                </a:moveTo>
                <a:lnTo>
                  <a:pt x="8010340" y="0"/>
                </a:lnTo>
                <a:lnTo>
                  <a:pt x="8010340" y="1631196"/>
                </a:lnTo>
                <a:lnTo>
                  <a:pt x="0" y="1631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9752714" y="405566"/>
            <a:ext cx="9882753" cy="1195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080"/>
              </a:lnSpc>
            </a:pPr>
            <a:r>
              <a:rPr lang="he-IL" sz="7200" dirty="0">
                <a:solidFill>
                  <a:srgbClr val="954C3E"/>
                </a:solidFill>
                <a:latin typeface="Simpler Bold" panose="00000500000000000000" pitchFamily="50" charset="-79"/>
                <a:ea typeface="Porcelain"/>
                <a:cs typeface="Simpler Bold" panose="00000500000000000000" pitchFamily="50" charset="-79"/>
                <a:sym typeface="Porcelain"/>
                <a:rtl/>
              </a:rPr>
              <a:t>קטע מידע</a:t>
            </a:r>
          </a:p>
        </p:txBody>
      </p:sp>
      <p:sp>
        <p:nvSpPr>
          <p:cNvPr id="5" name="Freeform 5"/>
          <p:cNvSpPr/>
          <p:nvPr/>
        </p:nvSpPr>
        <p:spPr>
          <a:xfrm>
            <a:off x="-1246215" y="-184797"/>
            <a:ext cx="7936797" cy="10582396"/>
          </a:xfrm>
          <a:custGeom>
            <a:avLst/>
            <a:gdLst/>
            <a:ahLst/>
            <a:cxnLst/>
            <a:rect l="l" t="t" r="r" b="b"/>
            <a:pathLst>
              <a:path w="7936797" h="10582396">
                <a:moveTo>
                  <a:pt x="0" y="0"/>
                </a:moveTo>
                <a:lnTo>
                  <a:pt x="7936797" y="0"/>
                </a:lnTo>
                <a:lnTo>
                  <a:pt x="7936797" y="10582396"/>
                </a:lnTo>
                <a:lnTo>
                  <a:pt x="0" y="105823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6000"/>
            </a:blip>
            <a:stretch>
              <a:fillRect/>
            </a:stretch>
          </a:blipFill>
        </p:spPr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13EB4FD2-729D-4890-A6DF-F936273C4375}"/>
              </a:ext>
            </a:extLst>
          </p:cNvPr>
          <p:cNvSpPr/>
          <p:nvPr/>
        </p:nvSpPr>
        <p:spPr>
          <a:xfrm>
            <a:off x="17297400" y="282854"/>
            <a:ext cx="889038" cy="669646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4720" y="3000857"/>
            <a:ext cx="12663996" cy="70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כמו חצב להתבצר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במעבה האדמה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ולחכות לסיומה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של העונה הכי חמה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ואחר כך להיתמר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וכעמוד עשן לבן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שמועה טובה להעביר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שהחגים כבר באוויר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endParaRPr lang="he-IL" sz="4000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  <a:rtl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91600" y="418816"/>
            <a:ext cx="8115300" cy="1652570"/>
          </a:xfrm>
          <a:custGeom>
            <a:avLst/>
            <a:gdLst/>
            <a:ahLst/>
            <a:cxnLst/>
            <a:rect l="l" t="t" r="r" b="b"/>
            <a:pathLst>
              <a:path w="8115300" h="1652570">
                <a:moveTo>
                  <a:pt x="0" y="0"/>
                </a:moveTo>
                <a:lnTo>
                  <a:pt x="8115300" y="0"/>
                </a:lnTo>
                <a:lnTo>
                  <a:pt x="8115300" y="1652570"/>
                </a:lnTo>
                <a:lnTo>
                  <a:pt x="0" y="165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9144000" y="550037"/>
            <a:ext cx="8115300" cy="106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037"/>
              </a:lnSpc>
            </a:pPr>
            <a:r>
              <a:rPr lang="he-IL" sz="6455" dirty="0">
                <a:solidFill>
                  <a:srgbClr val="954C3E"/>
                </a:solidFill>
                <a:latin typeface="Simpler Bold" panose="00000500000000000000" pitchFamily="50" charset="-79"/>
                <a:ea typeface="Porcelain"/>
                <a:cs typeface="Simpler Bold" panose="00000500000000000000" pitchFamily="50" charset="-79"/>
                <a:sym typeface="Porcelain"/>
                <a:rtl/>
              </a:rPr>
              <a:t>מילות השיר- כמו חצב </a:t>
            </a:r>
          </a:p>
        </p:txBody>
      </p:sp>
      <p:sp>
        <p:nvSpPr>
          <p:cNvPr id="5" name="Freeform 5"/>
          <p:cNvSpPr/>
          <p:nvPr/>
        </p:nvSpPr>
        <p:spPr>
          <a:xfrm>
            <a:off x="-1310710" y="0"/>
            <a:ext cx="7936797" cy="10582396"/>
          </a:xfrm>
          <a:custGeom>
            <a:avLst/>
            <a:gdLst/>
            <a:ahLst/>
            <a:cxnLst/>
            <a:rect l="l" t="t" r="r" b="b"/>
            <a:pathLst>
              <a:path w="7936797" h="10582396">
                <a:moveTo>
                  <a:pt x="0" y="0"/>
                </a:moveTo>
                <a:lnTo>
                  <a:pt x="7936796" y="0"/>
                </a:lnTo>
                <a:lnTo>
                  <a:pt x="7936796" y="10582396"/>
                </a:lnTo>
                <a:lnTo>
                  <a:pt x="0" y="1058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41539" y="2038841"/>
            <a:ext cx="12663996" cy="75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מילים: נעמי שמר</a:t>
            </a: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C515C21C-FA1D-4D19-BFDF-3BB066E7A2BC}"/>
              </a:ext>
            </a:extLst>
          </p:cNvPr>
          <p:cNvSpPr/>
          <p:nvPr/>
        </p:nvSpPr>
        <p:spPr>
          <a:xfrm>
            <a:off x="17297400" y="282854"/>
            <a:ext cx="889038" cy="669646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74720" y="3000857"/>
            <a:ext cx="12663996" cy="70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כמו חצב להתבצר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במעבה האדמה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ולחכות לסיומה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של העונה הכי חמה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ואחר כך להיתמר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וכעמוד עשן לבן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שמועה טובה להעביר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 i="1" u="none" strike="noStrike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  <a:rtl/>
              </a:rPr>
              <a:t>שהחגים כבר באוויר</a:t>
            </a:r>
          </a:p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endParaRPr lang="he-IL" sz="4000" i="1" u="none" strike="noStrike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  <a:rtl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084355" y="372440"/>
            <a:ext cx="8010340" cy="1631197"/>
          </a:xfrm>
          <a:custGeom>
            <a:avLst/>
            <a:gdLst/>
            <a:ahLst/>
            <a:cxnLst/>
            <a:rect l="l" t="t" r="r" b="b"/>
            <a:pathLst>
              <a:path w="8010340" h="1631197">
                <a:moveTo>
                  <a:pt x="0" y="0"/>
                </a:moveTo>
                <a:lnTo>
                  <a:pt x="8010340" y="0"/>
                </a:lnTo>
                <a:lnTo>
                  <a:pt x="8010340" y="1631196"/>
                </a:lnTo>
                <a:lnTo>
                  <a:pt x="0" y="1631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0173537" y="417888"/>
            <a:ext cx="9882753" cy="11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10080"/>
              </a:lnSpc>
            </a:pPr>
            <a:r>
              <a:rPr lang="he-IL" sz="6455" dirty="0">
                <a:solidFill>
                  <a:srgbClr val="954C3E"/>
                </a:solidFill>
                <a:latin typeface="Simpler Bold" panose="00000500000000000000" pitchFamily="50" charset="-79"/>
                <a:cs typeface="Simpler Bold" panose="00000500000000000000" pitchFamily="50" charset="-79"/>
                <a:sym typeface="Porcelain"/>
                <a:rtl/>
              </a:rPr>
              <a:t>כמו חצב </a:t>
            </a:r>
          </a:p>
        </p:txBody>
      </p:sp>
      <p:sp>
        <p:nvSpPr>
          <p:cNvPr id="5" name="Freeform 5"/>
          <p:cNvSpPr/>
          <p:nvPr/>
        </p:nvSpPr>
        <p:spPr>
          <a:xfrm>
            <a:off x="-1310710" y="0"/>
            <a:ext cx="7936797" cy="10582396"/>
          </a:xfrm>
          <a:custGeom>
            <a:avLst/>
            <a:gdLst/>
            <a:ahLst/>
            <a:cxnLst/>
            <a:rect l="l" t="t" r="r" b="b"/>
            <a:pathLst>
              <a:path w="7936797" h="10582396">
                <a:moveTo>
                  <a:pt x="0" y="0"/>
                </a:moveTo>
                <a:lnTo>
                  <a:pt x="7936796" y="0"/>
                </a:lnTo>
                <a:lnTo>
                  <a:pt x="7936796" y="10582396"/>
                </a:lnTo>
                <a:lnTo>
                  <a:pt x="0" y="1058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6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841539" y="2038841"/>
            <a:ext cx="12663996" cy="75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מילים: נעמי שמר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97921" y="4025425"/>
            <a:ext cx="5572869" cy="146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לאיזה חלק של הצמח הכוונה?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endParaRPr lang="he-IL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rtl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15683" y="5565778"/>
            <a:ext cx="4846886" cy="216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לאיזה חלק בצמח הכוונה?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29713" y="7550147"/>
            <a:ext cx="2075706" cy="2165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 אילו חגים?</a:t>
            </a:r>
          </a:p>
          <a:p>
            <a:pPr algn="just" rtl="1">
              <a:lnSpc>
                <a:spcPts val="5600"/>
              </a:lnSpc>
              <a:spcBef>
                <a:spcPct val="0"/>
              </a:spcBef>
            </a:pPr>
            <a:endParaRPr lang="he-IL" sz="4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  <a:rtl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941347" y="5565778"/>
            <a:ext cx="1864072" cy="75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 rtl="1">
              <a:lnSpc>
                <a:spcPts val="5600"/>
              </a:lnSpc>
              <a:spcBef>
                <a:spcPct val="0"/>
              </a:spcBef>
            </a:pPr>
            <a:r>
              <a:rPr lang="he-IL" sz="4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rtl/>
              </a:rPr>
              <a:t>איזו עונה?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74446" y="3331519"/>
            <a:ext cx="410731" cy="195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36346" y="4835173"/>
            <a:ext cx="410731" cy="195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88721" y="6194070"/>
            <a:ext cx="410731" cy="195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16705" y="7552967"/>
            <a:ext cx="410731" cy="195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390"/>
              </a:lnSpc>
              <a:spcBef>
                <a:spcPct val="0"/>
              </a:spcBef>
            </a:pPr>
            <a:r>
              <a:rPr lang="en-US" sz="1027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{</a:t>
            </a: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B7F61003-A85A-46A5-8130-A337304146F8}"/>
              </a:ext>
            </a:extLst>
          </p:cNvPr>
          <p:cNvSpPr/>
          <p:nvPr/>
        </p:nvSpPr>
        <p:spPr>
          <a:xfrm>
            <a:off x="17297400" y="282854"/>
            <a:ext cx="889038" cy="669646"/>
          </a:xfrm>
          <a:custGeom>
            <a:avLst/>
            <a:gdLst/>
            <a:ahLst/>
            <a:cxnLst/>
            <a:rect l="l" t="t" r="r" b="b"/>
            <a:pathLst>
              <a:path w="1237418" h="888198">
                <a:moveTo>
                  <a:pt x="0" y="0"/>
                </a:moveTo>
                <a:lnTo>
                  <a:pt x="1237418" y="0"/>
                </a:lnTo>
                <a:lnTo>
                  <a:pt x="1237418" y="888198"/>
                </a:lnTo>
                <a:lnTo>
                  <a:pt x="0" y="888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308" t="-19158" r="-13606" b="-19862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473</Words>
  <Application>Microsoft Office PowerPoint</Application>
  <PresentationFormat>Custom</PresentationFormat>
  <Paragraphs>115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Simpler</vt:lpstr>
      <vt:lpstr>Canva Sans Bold</vt:lpstr>
      <vt:lpstr>Calibri (MS)</vt:lpstr>
      <vt:lpstr>Calibri (MS) Bold</vt:lpstr>
      <vt:lpstr>Simpler Bold</vt:lpstr>
      <vt:lpstr>Porcelain</vt:lpstr>
      <vt:lpstr>Arial</vt:lpstr>
      <vt:lpstr>Calibri (MS)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פעילות על חצב לקראת הסתיו 22072025</dc:title>
  <dc:creator>Inbar Schwartz</dc:creator>
  <cp:lastModifiedBy>Inbar Schwartz</cp:lastModifiedBy>
  <cp:revision>6</cp:revision>
  <dcterms:created xsi:type="dcterms:W3CDTF">2006-08-16T00:00:00Z</dcterms:created>
  <dcterms:modified xsi:type="dcterms:W3CDTF">2025-09-04T06:16:47Z</dcterms:modified>
  <dc:identifier>DAGt3xHscj8</dc:identifier>
  <cp:contentStatus/>
</cp:coreProperties>
</file>