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4"/>
  </p:notesMasterIdLst>
  <p:sldIdLst>
    <p:sldId id="256" r:id="rId2"/>
    <p:sldId id="258" r:id="rId3"/>
    <p:sldId id="270" r:id="rId4"/>
    <p:sldId id="271" r:id="rId5"/>
    <p:sldId id="260" r:id="rId6"/>
    <p:sldId id="272" r:id="rId7"/>
    <p:sldId id="273" r:id="rId8"/>
    <p:sldId id="274" r:id="rId9"/>
    <p:sldId id="268" r:id="rId10"/>
    <p:sldId id="269" r:id="rId11"/>
    <p:sldId id="276" r:id="rId12"/>
    <p:sldId id="266" r:id="rId13"/>
  </p:sldIdLst>
  <p:sldSz cx="9144000" cy="5143500" type="screen16x9"/>
  <p:notesSz cx="6858000" cy="9144000"/>
  <p:embeddedFontLst>
    <p:embeddedFont>
      <p:font typeface="Assistant" pitchFamily="2" charset="-79"/>
      <p:regular r:id="rId15"/>
      <p:bold r:id="rId16"/>
    </p:embeddedFont>
    <p:embeddedFont>
      <p:font typeface="Assistant ExtraBold" pitchFamily="2" charset="-79"/>
      <p:bold r:id="rId1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Inbar Schwartz" initials="IS" lastIdx="2" clrIdx="0">
    <p:extLst>
      <p:ext uri="{19B8F6BF-5375-455C-9EA6-DF929625EA0E}">
        <p15:presenceInfo xmlns:p15="http://schemas.microsoft.com/office/powerpoint/2012/main" userId="S::inbarsch@tauex.tau.ac.il::fb3b96f8-2af1-45e2-b747-2908888db06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F3C7"/>
    <a:srgbClr val="D9770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7616" autoAdjust="0"/>
  </p:normalViewPr>
  <p:slideViewPr>
    <p:cSldViewPr snapToGrid="0">
      <p:cViewPr varScale="1">
        <p:scale>
          <a:sx n="139" d="100"/>
          <a:sy n="139" d="100"/>
        </p:scale>
        <p:origin x="2472" y="108"/>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font" Target="fonts/font1.fntdata"/><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
        <p:cNvGrpSpPr/>
        <p:nvPr/>
      </p:nvGrpSpPr>
      <p:grpSpPr>
        <a:xfrm>
          <a:off x="0" y="0"/>
          <a:ext cx="0" cy="0"/>
          <a:chOff x="0" y="0"/>
          <a:chExt cx="0" cy="0"/>
        </a:xfrm>
      </p:grpSpPr>
      <p:sp>
        <p:nvSpPr>
          <p:cNvPr id="52" name="Google Shape;52;g3f101922606_133_1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 name="Google Shape;53;g3f101922606_133_1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gn="r" rtl="1">
              <a:lnSpc>
                <a:spcPct val="110000"/>
              </a:lnSpc>
              <a:spcBef>
                <a:spcPts val="0"/>
              </a:spcBef>
              <a:spcAft>
                <a:spcPts val="0"/>
              </a:spcAft>
            </a:pPr>
            <a:r>
              <a:rPr lang="he-IL" sz="1800" dirty="0">
                <a:effectLst/>
                <a:latin typeface="Calibri" panose="020F0502020204030204" pitchFamily="34" charset="0"/>
                <a:ea typeface="Times New Roman" panose="02020603050405020304" pitchFamily="18" charset="0"/>
                <a:cs typeface="Calibri" panose="020F0502020204030204" pitchFamily="34" charset="0"/>
              </a:rPr>
              <a:t>נזכיר לתלמידים שבראש השנה אנחנו נוהגים לאכול תפוח בדבש כסמל לשנה טובה ומתוקה ונשאל אותם: האם אתם יכולים לחשוב מה יכול להיות הקשר בין תפוח לדבש בטבע?</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gn="r" rtl="1">
              <a:lnSpc>
                <a:spcPct val="110000"/>
              </a:lnSpc>
              <a:spcBef>
                <a:spcPts val="0"/>
              </a:spcBef>
              <a:spcAft>
                <a:spcPts val="0"/>
              </a:spcAft>
            </a:pPr>
            <a:r>
              <a:rPr lang="he-IL" sz="1800" dirty="0">
                <a:effectLst/>
                <a:latin typeface="Calibri" panose="020F0502020204030204" pitchFamily="34" charset="0"/>
                <a:ea typeface="Times New Roman" panose="02020603050405020304" pitchFamily="18" charset="0"/>
                <a:cs typeface="Calibri" panose="020F0502020204030204" pitchFamily="34" charset="0"/>
              </a:rPr>
              <a:t>נשמע תשובות, נספר שיש כמה קשרים בין התפוח לדבש ונתחיל לפי סדר המצגת.</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f4d4ebdf54_0_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f4d4ebdf54_0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r" rtl="1">
              <a:lnSpc>
                <a:spcPct val="110000"/>
              </a:lnSpc>
              <a:spcBef>
                <a:spcPts val="0"/>
              </a:spcBef>
              <a:spcAft>
                <a:spcPts val="600"/>
              </a:spcAft>
              <a:buNone/>
            </a:pPr>
            <a:r>
              <a:rPr lang="he-I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דבורי בר אינן דבורי דבש ואינן מייצרות דבש,</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אך הן מאביקות חיוניות של פרחי בר וגידולים חקלאיים.</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דיון: אם לא כל הדבורים מייצרות דבש, למה הן חשובות?</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דבש הוא רק אחד מהתוצרים של עולם הדבורים, והוא מיוצר על ידי דבורת הדבש. </a:t>
            </a:r>
            <a:r>
              <a:rPr lang="he-I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התפקיד החשוב ביותר</a:t>
            </a: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של רוב הדבורים בטבע הוא האבקת פרחים.</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כאשר דבורים עוברות מפרח לפרח כדי לאסוף צוף ואבקה כמזון, גרגירי אבקה נדבקים לגופן ומועברים לפרחים אחרים. כך הן מאפשרות לצמחים לייצר פירות וזרעים ולהתרבות.</a:t>
            </a:r>
            <a:endParaRPr lang="he-IL"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solidFill>
                  <a:srgbClr val="000000"/>
                </a:solidFill>
                <a:effectLst/>
                <a:ea typeface="Times New Roman" panose="02020603050405020304" pitchFamily="18" charset="0"/>
                <a:cs typeface="Calibri" panose="020F0502020204030204" pitchFamily="34" charset="0"/>
              </a:rPr>
              <a:t>לכן, גם אם דבורי הבר אינן מייצרות דבש, הן חיוניות לטבע ולמזון שאנו אוכלים.</a:t>
            </a:r>
            <a:endParaRPr dirty="0"/>
          </a:p>
        </p:txBody>
      </p:sp>
    </p:spTree>
    <p:extLst>
      <p:ext uri="{BB962C8B-B14F-4D97-AF65-F5344CB8AC3E}">
        <p14:creationId xmlns:p14="http://schemas.microsoft.com/office/powerpoint/2010/main" val="13307482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881F4355-32F9-7452-D6A6-4BD3B1146397}"/>
            </a:ext>
          </a:extLst>
        </p:cNvPr>
        <p:cNvGrpSpPr/>
        <p:nvPr/>
      </p:nvGrpSpPr>
      <p:grpSpPr>
        <a:xfrm>
          <a:off x="0" y="0"/>
          <a:ext cx="0" cy="0"/>
          <a:chOff x="0" y="0"/>
          <a:chExt cx="0" cy="0"/>
        </a:xfrm>
      </p:grpSpPr>
      <p:sp>
        <p:nvSpPr>
          <p:cNvPr id="86" name="Google Shape;86;g3f0d7c0e5bf_0_306:notes">
            <a:extLst>
              <a:ext uri="{FF2B5EF4-FFF2-40B4-BE49-F238E27FC236}">
                <a16:creationId xmlns:a16="http://schemas.microsoft.com/office/drawing/2014/main" id="{A3B55046-ADFE-4466-C485-E81CDF1DDC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f0d7c0e5bf_0_306:notes">
            <a:extLst>
              <a:ext uri="{FF2B5EF4-FFF2-40B4-BE49-F238E27FC236}">
                <a16:creationId xmlns:a16="http://schemas.microsoft.com/office/drawing/2014/main" id="{DEC1EF6D-54E2-D154-6CDF-3EDEA75C43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r" rtl="1">
              <a:lnSpc>
                <a:spcPct val="110000"/>
              </a:lnSpc>
              <a:spcBef>
                <a:spcPts val="0"/>
              </a:spcBef>
              <a:spcAft>
                <a:spcPts val="600"/>
              </a:spcAft>
              <a:buNone/>
            </a:pPr>
            <a:r>
              <a:rPr lang="he-IL" sz="1800" dirty="0">
                <a:effectLst/>
                <a:latin typeface="Calibri" panose="020F0502020204030204" pitchFamily="34" charset="0"/>
                <a:ea typeface="Times New Roman" panose="02020603050405020304" pitchFamily="18" charset="0"/>
                <a:cs typeface="Calibri" panose="020F0502020204030204" pitchFamily="34" charset="0"/>
              </a:rPr>
              <a:t>נחזור לשאלה: </a:t>
            </a:r>
            <a:r>
              <a:rPr lang="he-IL" sz="1800" b="1" dirty="0">
                <a:effectLst/>
                <a:latin typeface="Calibri" panose="020F0502020204030204" pitchFamily="34" charset="0"/>
                <a:ea typeface="Times New Roman" panose="02020603050405020304" pitchFamily="18" charset="0"/>
                <a:cs typeface="Calibri" panose="020F0502020204030204" pitchFamily="34" charset="0"/>
              </a:rPr>
              <a:t>"אם מחר כל דבורי הדבש ייעלמו, האם עדיין יהיו תפוחים?"</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effectLst/>
                <a:latin typeface="Calibri" panose="020F0502020204030204" pitchFamily="34" charset="0"/>
                <a:ea typeface="Times New Roman" panose="02020603050405020304" pitchFamily="18" charset="0"/>
                <a:cs typeface="Calibri" panose="020F0502020204030204" pitchFamily="34" charset="0"/>
              </a:rPr>
              <a:t>דבורת הדבש היא מאביקה חשובה, אך היא אינה </a:t>
            </a:r>
            <a:r>
              <a:rPr lang="he-IL" sz="1800" dirty="0" err="1">
                <a:effectLst/>
                <a:latin typeface="Calibri" panose="020F0502020204030204" pitchFamily="34" charset="0"/>
                <a:ea typeface="Times New Roman" panose="02020603050405020304" pitchFamily="18" charset="0"/>
                <a:cs typeface="Calibri" panose="020F0502020204030204" pitchFamily="34" charset="0"/>
              </a:rPr>
              <a:t>המאביקה</a:t>
            </a:r>
            <a:r>
              <a:rPr lang="he-IL" sz="1800" dirty="0">
                <a:effectLst/>
                <a:latin typeface="Calibri" panose="020F0502020204030204" pitchFamily="34" charset="0"/>
                <a:ea typeface="Times New Roman" panose="02020603050405020304" pitchFamily="18" charset="0"/>
                <a:cs typeface="Calibri" panose="020F0502020204030204" pitchFamily="34" charset="0"/>
              </a:rPr>
              <a:t> היחידה. בישראל, מינים רבים של דבורי בר מאביקים עצי פרי וצמחי בר.</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effectLst/>
                <a:latin typeface="Calibri" panose="020F0502020204030204" pitchFamily="34" charset="0"/>
                <a:ea typeface="Times New Roman" panose="02020603050405020304" pitchFamily="18" charset="0"/>
                <a:cs typeface="Calibri" panose="020F0502020204030204" pitchFamily="34" charset="0"/>
              </a:rPr>
              <a:t>לכן, גם אם דבורי הדבש ייעלמו, דבורי הבר ימשיכו </a:t>
            </a:r>
            <a:r>
              <a:rPr lang="he-IL" sz="1800" dirty="0" err="1">
                <a:effectLst/>
                <a:latin typeface="Calibri" panose="020F0502020204030204" pitchFamily="34" charset="0"/>
                <a:ea typeface="Times New Roman" panose="02020603050405020304" pitchFamily="18" charset="0"/>
                <a:cs typeface="Calibri" panose="020F0502020204030204" pitchFamily="34" charset="0"/>
              </a:rPr>
              <a:t>להאביק</a:t>
            </a:r>
            <a:r>
              <a:rPr lang="he-IL" sz="1800" dirty="0">
                <a:effectLst/>
                <a:latin typeface="Calibri" panose="020F0502020204030204" pitchFamily="34" charset="0"/>
                <a:ea typeface="Times New Roman" panose="02020603050405020304" pitchFamily="18" charset="0"/>
                <a:cs typeface="Calibri" panose="020F0502020204030204" pitchFamily="34" charset="0"/>
              </a:rPr>
              <a:t> צמחים רבים. אבל, בחלק מהגידולים החקלאיים תהיה ירידה בכמות היבול, משום שכיום החקלאות נשענת במידה רבה על האבקה של דבורי הדבש.</a:t>
            </a:r>
            <a:endParaRPr lang="he-IL" sz="1800" b="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endParaRPr lang="he-IL" sz="1800" b="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b="1" dirty="0">
                <a:effectLst/>
                <a:ea typeface="Times New Roman" panose="02020603050405020304" pitchFamily="18" charset="0"/>
                <a:cs typeface="Calibri" panose="020F0502020204030204" pitchFamily="34" charset="0"/>
              </a:rPr>
              <a:t>המסר המרכזי:</a:t>
            </a:r>
            <a:r>
              <a:rPr lang="he-IL" sz="1800" dirty="0">
                <a:effectLst/>
                <a:ea typeface="Times New Roman" panose="02020603050405020304" pitchFamily="18" charset="0"/>
                <a:cs typeface="Calibri" panose="020F0502020204030204" pitchFamily="34" charset="0"/>
              </a:rPr>
              <a:t> מגוון מיני הדבורים מעניק לטבע יציבות. הטבע אינו תלוי במין אחד בלבד.</a:t>
            </a:r>
            <a:endParaRPr lang="he-IL" dirty="0"/>
          </a:p>
        </p:txBody>
      </p:sp>
    </p:spTree>
    <p:extLst>
      <p:ext uri="{BB962C8B-B14F-4D97-AF65-F5344CB8AC3E}">
        <p14:creationId xmlns:p14="http://schemas.microsoft.com/office/powerpoint/2010/main" val="7633601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g3f101922606_133_9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7" name="Google Shape;257;g3f101922606_133_9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r" rtl="1">
              <a:lnSpc>
                <a:spcPct val="110000"/>
              </a:lnSpc>
              <a:spcBef>
                <a:spcPts val="0"/>
              </a:spcBef>
              <a:spcAft>
                <a:spcPts val="600"/>
              </a:spcAft>
              <a:buNone/>
            </a:pPr>
            <a:r>
              <a:rPr lang="he-I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היום גילינו שמאחורי התפוח והדבש מסתתר סיפור מיוחד.</a:t>
            </a:r>
            <a:b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b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השנה, כשנאכל תפוח בדבש, נזכור שלא רק דבורת הדבש אחראית לארוחה שלנו. מאות מיני דבורי בר ומאביקים אחרים אפשרו לפרחי התפוח להפוך לפירות.</a:t>
            </a:r>
            <a:endParaRPr lang="he-IL" sz="1800" b="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endParaRPr lang="he-IL" sz="1800" b="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b="1" dirty="0">
                <a:solidFill>
                  <a:srgbClr val="000000"/>
                </a:solidFill>
                <a:effectLst/>
                <a:ea typeface="Times New Roman" panose="02020603050405020304" pitchFamily="18" charset="0"/>
                <a:cs typeface="Calibri" panose="020F0502020204030204" pitchFamily="34" charset="0"/>
              </a:rPr>
              <a:t>לפעמים דווקא היצורים הקטנים ביותר עושים דברים גדולים וחשובים.</a:t>
            </a:r>
            <a:endParaRPr lang="he-IL"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g3f0d7c0e5bf_0_3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f0d7c0e5bf_0_3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gn="r" rtl="1">
              <a:lnSpc>
                <a:spcPct val="110000"/>
              </a:lnSpc>
              <a:spcBef>
                <a:spcPts val="0"/>
              </a:spcBef>
              <a:spcAft>
                <a:spcPts val="600"/>
              </a:spcAft>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אם נהיה במטע תפוחים בתחילת האביב, נראה את עצי התפוח פורחים. אם נגיע באמצע הקיץ או בסופו נגלה שאין פרחים, אבל יש על העץ תפוחים. איך זה קורה? כיצד מתפתחים פירות התפוח?</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gn="r" rtl="1">
              <a:lnSpc>
                <a:spcPct val="110000"/>
              </a:lnSpc>
              <a:spcBef>
                <a:spcPts val="0"/>
              </a:spcBef>
              <a:spcAft>
                <a:spcPts val="600"/>
              </a:spcAft>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נאפשר לתלמידים להעלות השערות ואז נספר שכדי שפרי ייווצר מהפרח, הפרח צריך לעבור האבקה. כלומר, גרגירי אבקה מפרח אחד של תפוח צריכים לעבור אל פרח אחר של תפוח ולהפרות אותו. ללא האבקה לא יתפתח פרי התפוח.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gn="r" rtl="1">
              <a:lnSpc>
                <a:spcPct val="110000"/>
              </a:lnSpc>
              <a:spcBef>
                <a:spcPts val="0"/>
              </a:spcBef>
              <a:spcAft>
                <a:spcPts val="600"/>
              </a:spcAft>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נשאל: מי לדעתכם מעביר את גרגירי האבקה מפרח לפרח?</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4B9C0F93-E4F5-03F2-AD64-0E7D1B183BB7}"/>
            </a:ext>
          </a:extLst>
        </p:cNvPr>
        <p:cNvGrpSpPr/>
        <p:nvPr/>
      </p:nvGrpSpPr>
      <p:grpSpPr>
        <a:xfrm>
          <a:off x="0" y="0"/>
          <a:ext cx="0" cy="0"/>
          <a:chOff x="0" y="0"/>
          <a:chExt cx="0" cy="0"/>
        </a:xfrm>
      </p:grpSpPr>
      <p:sp>
        <p:nvSpPr>
          <p:cNvPr id="86" name="Google Shape;86;g3f0d7c0e5bf_0_306:notes">
            <a:extLst>
              <a:ext uri="{FF2B5EF4-FFF2-40B4-BE49-F238E27FC236}">
                <a16:creationId xmlns:a16="http://schemas.microsoft.com/office/drawing/2014/main" id="{B5039CD6-BBD7-EAE9-F697-85C509488F4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f0d7c0e5bf_0_306:notes">
            <a:extLst>
              <a:ext uri="{FF2B5EF4-FFF2-40B4-BE49-F238E27FC236}">
                <a16:creationId xmlns:a16="http://schemas.microsoft.com/office/drawing/2014/main" id="{7F6EA3DC-3763-9A69-2155-4850CFB0502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r" rtl="1">
              <a:lnSpc>
                <a:spcPct val="110000"/>
              </a:lnSpc>
              <a:spcBef>
                <a:spcPts val="0"/>
              </a:spcBef>
              <a:spcAft>
                <a:spcPts val="600"/>
              </a:spcAft>
              <a:buNone/>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התשובה:  דבורים וחרקים מאביקים נוספים. </a:t>
            </a:r>
            <a:r>
              <a:rPr lang="he-IL" sz="18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המאביקים</a:t>
            </a: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מגיעים אל הפרחים כדי לאסוף צוף ואבקה כמזון לעצמם. הם לא מגיעים כדי לעזור לעץ. אבל בזמן שהם עוברים מפרח לפרח, גרגירי האבקה נדבקים לגופם ומועברים לפרח הבא. העברת גרגרי האבקה מפרח לפרח היא תהליך ההאבקה, שמביא ליצירת הפירות.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481783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881F4355-32F9-7452-D6A6-4BD3B1146397}"/>
            </a:ext>
          </a:extLst>
        </p:cNvPr>
        <p:cNvGrpSpPr/>
        <p:nvPr/>
      </p:nvGrpSpPr>
      <p:grpSpPr>
        <a:xfrm>
          <a:off x="0" y="0"/>
          <a:ext cx="0" cy="0"/>
          <a:chOff x="0" y="0"/>
          <a:chExt cx="0" cy="0"/>
        </a:xfrm>
      </p:grpSpPr>
      <p:sp>
        <p:nvSpPr>
          <p:cNvPr id="86" name="Google Shape;86;g3f0d7c0e5bf_0_306:notes">
            <a:extLst>
              <a:ext uri="{FF2B5EF4-FFF2-40B4-BE49-F238E27FC236}">
                <a16:creationId xmlns:a16="http://schemas.microsoft.com/office/drawing/2014/main" id="{A3B55046-ADFE-4466-C485-E81CDF1DDC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f0d7c0e5bf_0_306:notes">
            <a:extLst>
              <a:ext uri="{FF2B5EF4-FFF2-40B4-BE49-F238E27FC236}">
                <a16:creationId xmlns:a16="http://schemas.microsoft.com/office/drawing/2014/main" id="{DEC1EF6D-54E2-D154-6CDF-3EDEA75C43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r" rtl="1">
              <a:lnSpc>
                <a:spcPct val="110000"/>
              </a:lnSpc>
              <a:spcBef>
                <a:spcPts val="0"/>
              </a:spcBef>
              <a:spcAft>
                <a:spcPts val="600"/>
              </a:spcAft>
              <a:buNone/>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הבנו איך נוצר פרי התפוח. אבל מה לגבי הדבש? כיצד נוצר הדבש?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9374995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3f0d7c0e5bf_0_6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3f0d7c0e5bf_0_6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r" rtl="1">
              <a:lnSpc>
                <a:spcPct val="110000"/>
              </a:lnSpc>
              <a:spcBef>
                <a:spcPts val="0"/>
              </a:spcBef>
              <a:spcAft>
                <a:spcPts val="600"/>
              </a:spcAft>
              <a:buNone/>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כדי לייצר דבש, דבורת הדבש צריכה לבקר בפרחים</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הפרחים מייצרים צוף, שהוא נוזל מתוק שתפקידו למשוך מאביקים</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דבורת הדבש אוספת את הצוף. לאחר שהיא חוזרת לכוורת</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היא מעבירה את הצוף לדבורים אחרות</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שמעבדות אותו שוב ושוב ומפחיתות את כמות המים שבו</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לבסוף, הדבורים מאחסנות את הנוזל בתאי חלת הדבש</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מאווררות אותו באמצעות נפנוף הכנפיים עד שהוא מסמיך,  ואז אוטמות את התא בשעווה. כך נוצר הדבש</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endParaRPr lang="en-US" sz="1800" dirty="0">
              <a:solidFill>
                <a:srgbClr val="000000"/>
              </a:solidFill>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solidFill>
                  <a:srgbClr val="000000"/>
                </a:solidFill>
                <a:effectLst/>
                <a:ea typeface="Times New Roman" panose="02020603050405020304" pitchFamily="18" charset="0"/>
                <a:cs typeface="Calibri" panose="020F0502020204030204" pitchFamily="34" charset="0"/>
              </a:rPr>
              <a:t>חשוב להדגיש: הדבורים אינן מייצרות את הדבש עבור בני האדם. הן מייצרות אותו עבורן, כמקור אנרגיה חשוב. כאשר כוורנים רודים דבש מכוורת, הם מקפידים להשאיר מספיק דבש גם עבור הדבורים.</a:t>
            </a: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881F4355-32F9-7452-D6A6-4BD3B1146397}"/>
            </a:ext>
          </a:extLst>
        </p:cNvPr>
        <p:cNvGrpSpPr/>
        <p:nvPr/>
      </p:nvGrpSpPr>
      <p:grpSpPr>
        <a:xfrm>
          <a:off x="0" y="0"/>
          <a:ext cx="0" cy="0"/>
          <a:chOff x="0" y="0"/>
          <a:chExt cx="0" cy="0"/>
        </a:xfrm>
      </p:grpSpPr>
      <p:sp>
        <p:nvSpPr>
          <p:cNvPr id="86" name="Google Shape;86;g3f0d7c0e5bf_0_306:notes">
            <a:extLst>
              <a:ext uri="{FF2B5EF4-FFF2-40B4-BE49-F238E27FC236}">
                <a16:creationId xmlns:a16="http://schemas.microsoft.com/office/drawing/2014/main" id="{A3B55046-ADFE-4466-C485-E81CDF1DDC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f0d7c0e5bf_0_306:notes">
            <a:extLst>
              <a:ext uri="{FF2B5EF4-FFF2-40B4-BE49-F238E27FC236}">
                <a16:creationId xmlns:a16="http://schemas.microsoft.com/office/drawing/2014/main" id="{DEC1EF6D-54E2-D154-6CDF-3EDEA75C43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r" rtl="1">
              <a:lnSpc>
                <a:spcPct val="110000"/>
              </a:lnSpc>
              <a:spcBef>
                <a:spcPts val="0"/>
              </a:spcBef>
              <a:spcAft>
                <a:spcPts val="600"/>
              </a:spcAft>
              <a:buNone/>
            </a:pPr>
            <a:r>
              <a:rPr lang="he-IL" sz="1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מה הקשר בין תפוח לדבש?</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איזה יצור קשור גם לתפוח וגם לדבש</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he-IL"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התלמידים יבינו בשלב זה שדבורת הדבש היא היצור המקשר</a:t>
            </a:r>
            <a:r>
              <a:rPr lang="en-US" sz="1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48311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881F4355-32F9-7452-D6A6-4BD3B1146397}"/>
            </a:ext>
          </a:extLst>
        </p:cNvPr>
        <p:cNvGrpSpPr/>
        <p:nvPr/>
      </p:nvGrpSpPr>
      <p:grpSpPr>
        <a:xfrm>
          <a:off x="0" y="0"/>
          <a:ext cx="0" cy="0"/>
          <a:chOff x="0" y="0"/>
          <a:chExt cx="0" cy="0"/>
        </a:xfrm>
      </p:grpSpPr>
      <p:sp>
        <p:nvSpPr>
          <p:cNvPr id="86" name="Google Shape;86;g3f0d7c0e5bf_0_306:notes">
            <a:extLst>
              <a:ext uri="{FF2B5EF4-FFF2-40B4-BE49-F238E27FC236}">
                <a16:creationId xmlns:a16="http://schemas.microsoft.com/office/drawing/2014/main" id="{A3B55046-ADFE-4466-C485-E81CDF1DDC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f0d7c0e5bf_0_306:notes">
            <a:extLst>
              <a:ext uri="{FF2B5EF4-FFF2-40B4-BE49-F238E27FC236}">
                <a16:creationId xmlns:a16="http://schemas.microsoft.com/office/drawing/2014/main" id="{DEC1EF6D-54E2-D154-6CDF-3EDEA75C43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r" rtl="1">
              <a:lnSpc>
                <a:spcPct val="110000"/>
              </a:lnSpc>
              <a:spcBef>
                <a:spcPts val="0"/>
              </a:spcBef>
              <a:spcAft>
                <a:spcPts val="600"/>
              </a:spcAft>
              <a:buNone/>
            </a:pPr>
            <a:r>
              <a:rPr lang="he-IL" sz="1800" b="1" dirty="0">
                <a:effectLst/>
                <a:latin typeface="Calibri" panose="020F0502020204030204" pitchFamily="34" charset="0"/>
                <a:ea typeface="Times New Roman" panose="02020603050405020304" pitchFamily="18" charset="0"/>
                <a:cs typeface="Calibri" panose="020F0502020204030204" pitchFamily="34" charset="0"/>
              </a:rPr>
              <a:t>דבורי דבש הן הקשר בין התפוח לדבש!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600"/>
              </a:spcAft>
              <a:buNone/>
            </a:pPr>
            <a:r>
              <a:rPr lang="he-IL" sz="1800" dirty="0">
                <a:effectLst/>
                <a:latin typeface="Calibri" panose="020F0502020204030204" pitchFamily="34" charset="0"/>
                <a:ea typeface="Times New Roman" panose="02020603050405020304" pitchFamily="18" charset="0"/>
                <a:cs typeface="Calibri" panose="020F0502020204030204" pitchFamily="34" charset="0"/>
              </a:rPr>
              <a:t>דבורי דבש הן מין של דבורה שמייצר ואוגר בכוורת כמויות גדולות של דבש.</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5549504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a:extLst>
            <a:ext uri="{FF2B5EF4-FFF2-40B4-BE49-F238E27FC236}">
              <a16:creationId xmlns:a16="http://schemas.microsoft.com/office/drawing/2014/main" id="{881F4355-32F9-7452-D6A6-4BD3B1146397}"/>
            </a:ext>
          </a:extLst>
        </p:cNvPr>
        <p:cNvGrpSpPr/>
        <p:nvPr/>
      </p:nvGrpSpPr>
      <p:grpSpPr>
        <a:xfrm>
          <a:off x="0" y="0"/>
          <a:ext cx="0" cy="0"/>
          <a:chOff x="0" y="0"/>
          <a:chExt cx="0" cy="0"/>
        </a:xfrm>
      </p:grpSpPr>
      <p:sp>
        <p:nvSpPr>
          <p:cNvPr id="86" name="Google Shape;86;g3f0d7c0e5bf_0_306:notes">
            <a:extLst>
              <a:ext uri="{FF2B5EF4-FFF2-40B4-BE49-F238E27FC236}">
                <a16:creationId xmlns:a16="http://schemas.microsoft.com/office/drawing/2014/main" id="{A3B55046-ADFE-4466-C485-E81CDF1DDC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 name="Google Shape;87;g3f0d7c0e5bf_0_306:notes">
            <a:extLst>
              <a:ext uri="{FF2B5EF4-FFF2-40B4-BE49-F238E27FC236}">
                <a16:creationId xmlns:a16="http://schemas.microsoft.com/office/drawing/2014/main" id="{DEC1EF6D-54E2-D154-6CDF-3EDEA75C43F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gn="r" rtl="1">
              <a:lnSpc>
                <a:spcPct val="110000"/>
              </a:lnSpc>
              <a:spcBef>
                <a:spcPts val="0"/>
              </a:spcBef>
              <a:spcAft>
                <a:spcPts val="600"/>
              </a:spcAft>
            </a:pPr>
            <a:r>
              <a:rPr lang="he-IL" sz="1800" b="1" dirty="0">
                <a:effectLst/>
                <a:latin typeface="Calibri" panose="020F0502020204030204" pitchFamily="34" charset="0"/>
                <a:ea typeface="Times New Roman" panose="02020603050405020304" pitchFamily="18" charset="0"/>
                <a:cs typeface="Calibri" panose="020F0502020204030204" pitchFamily="34" charset="0"/>
              </a:rPr>
              <a:t>ואם מחר ייעלמו כל דבורי הדבש?</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gn="r" rtl="1">
              <a:lnSpc>
                <a:spcPct val="110000"/>
              </a:lnSpc>
              <a:spcBef>
                <a:spcPts val="0"/>
              </a:spcBef>
              <a:spcAft>
                <a:spcPts val="600"/>
              </a:spcAft>
            </a:pPr>
            <a:r>
              <a:rPr lang="he-IL" sz="1800" dirty="0">
                <a:effectLst/>
                <a:latin typeface="Calibri" panose="020F0502020204030204" pitchFamily="34" charset="0"/>
                <a:ea typeface="Times New Roman" panose="02020603050405020304" pitchFamily="18" charset="0"/>
                <a:cs typeface="Calibri" panose="020F0502020204030204" pitchFamily="34" charset="0"/>
              </a:rPr>
              <a:t>האם עדיין יהיה לבני האדם דבש?</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algn="r" rtl="1">
              <a:lnSpc>
                <a:spcPct val="110000"/>
              </a:lnSpc>
              <a:spcBef>
                <a:spcPts val="0"/>
              </a:spcBef>
              <a:spcAft>
                <a:spcPts val="600"/>
              </a:spcAft>
            </a:pPr>
            <a:r>
              <a:rPr lang="he-IL" sz="1800" dirty="0">
                <a:effectLst/>
                <a:latin typeface="Calibri" panose="020F0502020204030204" pitchFamily="34" charset="0"/>
                <a:ea typeface="Times New Roman" panose="02020603050405020304" pitchFamily="18" charset="0"/>
                <a:cs typeface="Calibri" panose="020F0502020204030204" pitchFamily="34" charset="0"/>
              </a:rPr>
              <a:t>האם עדיין יהיו תפוחים?</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657446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f4d4ebdf54_0_4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0" name="Google Shape;280;g3f4d4ebdf54_0_4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indent="0" algn="r" rtl="1">
              <a:lnSpc>
                <a:spcPct val="110000"/>
              </a:lnSpc>
              <a:spcBef>
                <a:spcPts val="0"/>
              </a:spcBef>
              <a:spcAft>
                <a:spcPts val="0"/>
              </a:spcAft>
              <a:buNone/>
            </a:pPr>
            <a:r>
              <a:rPr lang="he-IL" sz="1800" b="1" dirty="0">
                <a:effectLst/>
                <a:latin typeface="Calibri" panose="020F0502020204030204" pitchFamily="34" charset="0"/>
                <a:ea typeface="Times New Roman" panose="02020603050405020304" pitchFamily="18" charset="0"/>
                <a:cs typeface="Calibri" panose="020F0502020204030204" pitchFamily="34" charset="0"/>
              </a:rPr>
              <a:t>בישראל חיים יותר מ־1,100 מינים של דבורי בר!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0"/>
              </a:spcAft>
              <a:buNone/>
            </a:pPr>
            <a:r>
              <a:rPr lang="he-IL" sz="1800" dirty="0">
                <a:effectLst/>
                <a:latin typeface="Calibri" panose="020F0502020204030204" pitchFamily="34" charset="0"/>
                <a:ea typeface="Times New Roman" panose="02020603050405020304" pitchFamily="18" charset="0"/>
                <a:cs typeface="Calibri" panose="020F0502020204030204" pitchFamily="34" charset="0"/>
              </a:rPr>
              <a:t>רק מין אחד מתוכם הוא </a:t>
            </a:r>
            <a:r>
              <a:rPr lang="he-IL" sz="1800" b="1" dirty="0">
                <a:effectLst/>
                <a:latin typeface="Calibri" panose="020F0502020204030204" pitchFamily="34" charset="0"/>
                <a:ea typeface="Times New Roman" panose="02020603050405020304" pitchFamily="18" charset="0"/>
                <a:cs typeface="Calibri" panose="020F0502020204030204" pitchFamily="34" charset="0"/>
              </a:rPr>
              <a:t>דבורת הדבש </a:t>
            </a:r>
            <a:r>
              <a:rPr lang="he-IL" sz="1800" dirty="0">
                <a:effectLst/>
                <a:latin typeface="Calibri" panose="020F0502020204030204" pitchFamily="34" charset="0"/>
                <a:ea typeface="Times New Roman" panose="02020603050405020304" pitchFamily="18" charset="0"/>
                <a:cs typeface="Calibri" panose="020F0502020204030204" pitchFamily="34" charset="0"/>
              </a:rPr>
              <a:t>המוכרת לנו.</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0"/>
              </a:spcAft>
              <a:buNone/>
            </a:pPr>
            <a:r>
              <a:rPr lang="he-IL" sz="1800" dirty="0">
                <a:effectLst/>
                <a:latin typeface="Calibri" panose="020F0502020204030204" pitchFamily="34" charset="0"/>
                <a:ea typeface="Times New Roman" panose="02020603050405020304" pitchFamily="18" charset="0"/>
                <a:cs typeface="Calibri" panose="020F0502020204030204" pitchFamily="34" charset="0"/>
              </a:rPr>
              <a:t>אבל </a:t>
            </a:r>
            <a:r>
              <a:rPr lang="he-IL" sz="1800" b="1" dirty="0">
                <a:effectLst/>
                <a:latin typeface="Calibri" panose="020F0502020204030204" pitchFamily="34" charset="0"/>
                <a:ea typeface="Times New Roman" panose="02020603050405020304" pitchFamily="18" charset="0"/>
                <a:cs typeface="Calibri" panose="020F0502020204030204" pitchFamily="34" charset="0"/>
              </a:rPr>
              <a:t>לכל מיני הדבורים </a:t>
            </a:r>
            <a:r>
              <a:rPr lang="he-IL" sz="1800" dirty="0">
                <a:effectLst/>
                <a:latin typeface="Calibri" panose="020F0502020204030204" pitchFamily="34" charset="0"/>
                <a:ea typeface="Times New Roman" panose="02020603050405020304" pitchFamily="18" charset="0"/>
                <a:cs typeface="Calibri" panose="020F0502020204030204" pitchFamily="34" charset="0"/>
              </a:rPr>
              <a:t>תפקיד חשוב בהאבקה של צמחים.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marR="0" indent="0" algn="r" rtl="1">
              <a:lnSpc>
                <a:spcPct val="110000"/>
              </a:lnSpc>
              <a:spcBef>
                <a:spcPts val="0"/>
              </a:spcBef>
              <a:spcAft>
                <a:spcPts val="0"/>
              </a:spcAft>
              <a:buNone/>
            </a:pPr>
            <a:r>
              <a:rPr lang="en-US" sz="1800" dirty="0">
                <a:effectLst/>
                <a:latin typeface="Calibri" panose="020F0502020204030204" pitchFamily="34" charset="0"/>
                <a:ea typeface="Times New Roman" panose="02020603050405020304" pitchFamily="18" charset="0"/>
                <a:cs typeface="Calibri" panose="020F0502020204030204" pitchFamily="34" charset="0"/>
              </a:rPr>
              <a:t> </a:t>
            </a:r>
            <a:endParaRPr lang="en-US" sz="1800" dirty="0">
              <a:effectLst/>
              <a:latin typeface="Calibri" panose="020F0502020204030204" pitchFamily="34" charset="0"/>
              <a:ea typeface="Times New Roman" panose="02020603050405020304" pitchFamily="18" charset="0"/>
              <a:cs typeface="Arial" panose="020B0604020202020204" pitchFamily="34" charset="0"/>
            </a:endParaRPr>
          </a:p>
          <a:p>
            <a:pPr marL="0" lvl="0" indent="0" algn="r" rtl="1">
              <a:lnSpc>
                <a:spcPct val="115000"/>
              </a:lnSpc>
              <a:spcBef>
                <a:spcPts val="1200"/>
              </a:spcBef>
              <a:spcAft>
                <a:spcPts val="0"/>
              </a:spcAft>
              <a:buClr>
                <a:schemeClr val="dk1"/>
              </a:buClr>
              <a:buSzPts val="1100"/>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Generated (g3f0681fda98_6_0)">
  <p:cSld name="Generated (g3f0681fda98_6_0)">
    <p:spTree>
      <p:nvGrpSpPr>
        <p:cNvPr id="1" name="Shape 5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dirty="0"/>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dirty="0"/>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dirty="0"/>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pic>
        <p:nvPicPr>
          <p:cNvPr id="5" name="Picture 4">
            <a:extLst>
              <a:ext uri="{FF2B5EF4-FFF2-40B4-BE49-F238E27FC236}">
                <a16:creationId xmlns:a16="http://schemas.microsoft.com/office/drawing/2014/main" id="{8C8DF61B-5C37-4C70-9A4A-351683886B69}"/>
              </a:ext>
            </a:extLst>
          </p:cNvPr>
          <p:cNvPicPr>
            <a:picLocks noChangeAspect="1"/>
          </p:cNvPicPr>
          <p:nvPr userDrawn="1"/>
        </p:nvPicPr>
        <p:blipFill>
          <a:blip r:embed="rId14"/>
          <a:stretch>
            <a:fillRect/>
          </a:stretch>
        </p:blipFill>
        <p:spPr>
          <a:xfrm>
            <a:off x="8109197" y="95401"/>
            <a:ext cx="995078" cy="700588"/>
          </a:xfrm>
          <a:prstGeom prst="rect">
            <a:avLst/>
          </a:prstGeom>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openxmlformats.org/officeDocument/2006/relationships/image" Target="../media/image9.jpg"/><Relationship Id="rId4" Type="http://schemas.openxmlformats.org/officeDocument/2006/relationships/image" Target="../media/image7.jpg"/></Relationships>
</file>

<file path=ppt/slides/_rels/slide12.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4.jpg"/><Relationship Id="rId5" Type="http://schemas.openxmlformats.org/officeDocument/2006/relationships/image" Target="../media/image3.jpg"/><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2.xml"/><Relationship Id="rId6" Type="http://schemas.openxmlformats.org/officeDocument/2006/relationships/image" Target="../media/image8.jp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8.jpg"/><Relationship Id="rId5" Type="http://schemas.openxmlformats.org/officeDocument/2006/relationships/image" Target="../media/image3.jpg"/><Relationship Id="rId4" Type="http://schemas.openxmlformats.org/officeDocument/2006/relationships/image" Target="../media/image7.jp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image" Target="../media/image9.jpg"/><Relationship Id="rId5" Type="http://schemas.openxmlformats.org/officeDocument/2006/relationships/image" Target="../media/image8.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7.jpg"/><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 Id="rId9"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BF7"/>
        </a:solidFill>
        <a:effectLst/>
      </p:bgPr>
    </p:bg>
    <p:spTree>
      <p:nvGrpSpPr>
        <p:cNvPr id="1" name="Shape 54"/>
        <p:cNvGrpSpPr/>
        <p:nvPr/>
      </p:nvGrpSpPr>
      <p:grpSpPr>
        <a:xfrm>
          <a:off x="0" y="0"/>
          <a:ext cx="0" cy="0"/>
          <a:chOff x="0" y="0"/>
          <a:chExt cx="0" cy="0"/>
        </a:xfrm>
      </p:grpSpPr>
      <p:sp>
        <p:nvSpPr>
          <p:cNvPr id="55" name="Google Shape;55;p14"/>
          <p:cNvSpPr/>
          <p:nvPr/>
        </p:nvSpPr>
        <p:spPr>
          <a:xfrm>
            <a:off x="0" y="0"/>
            <a:ext cx="9144000" cy="1143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pic>
        <p:nvPicPr>
          <p:cNvPr id="56" name="Google Shape;56;p14" descr="A beautiful, atmospheric and minimalist horizontal composition showcasing fresh red apples and a glass jar of golden honey on a rustic wooden table, with soft orchard background and warm autumn sunbeams filtering through."/>
          <p:cNvPicPr preferRelativeResize="0"/>
          <p:nvPr/>
        </p:nvPicPr>
        <p:blipFill rotWithShape="1">
          <a:blip r:embed="rId3">
            <a:alphaModFix/>
          </a:blip>
          <a:srcRect t="21715" b="21721"/>
          <a:stretch/>
        </p:blipFill>
        <p:spPr>
          <a:xfrm>
            <a:off x="381000" y="2095500"/>
            <a:ext cx="8382000" cy="2667000"/>
          </a:xfrm>
          <a:prstGeom prst="roundRect">
            <a:avLst>
              <a:gd name="adj" fmla="val 8571"/>
            </a:avLst>
          </a:prstGeom>
          <a:noFill/>
          <a:ln>
            <a:noFill/>
          </a:ln>
        </p:spPr>
      </p:pic>
      <p:sp>
        <p:nvSpPr>
          <p:cNvPr id="57" name="Google Shape;57;p14"/>
          <p:cNvSpPr/>
          <p:nvPr/>
        </p:nvSpPr>
        <p:spPr>
          <a:xfrm>
            <a:off x="381000" y="2095500"/>
            <a:ext cx="8382000" cy="2667000"/>
          </a:xfrm>
          <a:prstGeom prst="roundRect">
            <a:avLst>
              <a:gd name="adj" fmla="val 8571"/>
            </a:avLst>
          </a:prstGeom>
          <a:solidFill>
            <a:srgbClr val="000000">
              <a:alpha val="0"/>
            </a:srgbClr>
          </a:solidFill>
          <a:ln w="1905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58" name="Google Shape;58;p14"/>
          <p:cNvSpPr txBox="1"/>
          <p:nvPr/>
        </p:nvSpPr>
        <p:spPr>
          <a:xfrm>
            <a:off x="381000" y="381000"/>
            <a:ext cx="8382000" cy="7620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sz="4600" b="0">
                <a:solidFill>
                  <a:srgbClr val="1E3F20"/>
                </a:solidFill>
                <a:latin typeface="Assistant"/>
                <a:ea typeface="Assistant"/>
                <a:cs typeface="Assistant"/>
                <a:sym typeface="Assistant"/>
              </a:rPr>
              <a:t>תפוח ודבש</a:t>
            </a:r>
            <a:endParaRPr sz="4600" b="0">
              <a:solidFill>
                <a:srgbClr val="1E3F20"/>
              </a:solidFill>
              <a:latin typeface="Assistant"/>
              <a:ea typeface="Assistant"/>
              <a:cs typeface="Assistant"/>
              <a:sym typeface="Assistant"/>
            </a:endParaRPr>
          </a:p>
        </p:txBody>
      </p:sp>
      <p:sp>
        <p:nvSpPr>
          <p:cNvPr id="59" name="Google Shape;59;p14"/>
          <p:cNvSpPr txBox="1"/>
          <p:nvPr/>
        </p:nvSpPr>
        <p:spPr>
          <a:xfrm>
            <a:off x="381000" y="1227689"/>
            <a:ext cx="8382000" cy="381000"/>
          </a:xfrm>
          <a:prstGeom prst="rect">
            <a:avLst/>
          </a:prstGeom>
          <a:noFill/>
          <a:ln>
            <a:noFill/>
          </a:ln>
        </p:spPr>
        <p:txBody>
          <a:bodyPr spcFirstLastPara="1" wrap="square" lIns="0" tIns="0" rIns="0" bIns="0" anchor="ctr" anchorCtr="0">
            <a:noAutofit/>
          </a:bodyPr>
          <a:lstStyle/>
          <a:p>
            <a:pPr algn="ctr" rtl="1"/>
            <a:r>
              <a:rPr lang="he-IL" sz="2000" b="1" dirty="0">
                <a:solidFill>
                  <a:srgbClr val="D97706"/>
                </a:solidFill>
                <a:latin typeface="Assistant"/>
                <a:cs typeface="Assistant"/>
                <a:sym typeface="Assistant"/>
              </a:rPr>
              <a:t>מה הקשר בין תפוח לדבש בטבע?</a:t>
            </a:r>
          </a:p>
          <a:p>
            <a:pPr marL="0" lvl="0" indent="0" algn="ctr" rtl="1">
              <a:spcBef>
                <a:spcPts val="0"/>
              </a:spcBef>
              <a:spcAft>
                <a:spcPts val="0"/>
              </a:spcAft>
              <a:buNone/>
            </a:pPr>
            <a:endParaRPr lang="he-IL" sz="2000" b="1" dirty="0">
              <a:solidFill>
                <a:srgbClr val="D97706"/>
              </a:solidFill>
              <a:latin typeface="Assistant"/>
              <a:ea typeface="Assistant"/>
              <a:cs typeface="Assistant"/>
              <a:sym typeface="Assistant"/>
            </a:endParaRPr>
          </a:p>
        </p:txBody>
      </p:sp>
      <p:sp>
        <p:nvSpPr>
          <p:cNvPr id="60" name="Google Shape;60;p14"/>
          <p:cNvSpPr txBox="1"/>
          <p:nvPr/>
        </p:nvSpPr>
        <p:spPr>
          <a:xfrm>
            <a:off x="381000" y="1571625"/>
            <a:ext cx="8382000" cy="2859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endParaRPr sz="1800" b="0" dirty="0">
              <a:solidFill>
                <a:srgbClr val="4B5563"/>
              </a:solidFill>
              <a:latin typeface="Assistant"/>
              <a:ea typeface="Assistant"/>
              <a:cs typeface="Assistant"/>
              <a:sym typeface="Assistan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4"/>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283" name="Google Shape;283;p24"/>
          <p:cNvGrpSpPr/>
          <p:nvPr/>
        </p:nvGrpSpPr>
        <p:grpSpPr>
          <a:xfrm>
            <a:off x="135649" y="271600"/>
            <a:ext cx="8772203" cy="4486275"/>
            <a:chOff x="390525" y="219075"/>
            <a:chExt cx="8277225" cy="4486275"/>
          </a:xfrm>
        </p:grpSpPr>
        <p:sp>
          <p:nvSpPr>
            <p:cNvPr id="284" name="Google Shape;284;p24"/>
            <p:cNvSpPr/>
            <p:nvPr/>
          </p:nvSpPr>
          <p:spPr>
            <a:xfrm>
              <a:off x="4210050" y="400050"/>
              <a:ext cx="152400" cy="152400"/>
            </a:xfrm>
            <a:prstGeom prst="ellipse">
              <a:avLst/>
            </a:prstGeom>
            <a:solidFill>
              <a:srgbClr val="FACC15"/>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5" name="Google Shape;285;p24"/>
            <p:cNvSpPr/>
            <p:nvPr/>
          </p:nvSpPr>
          <p:spPr>
            <a:xfrm>
              <a:off x="5791200" y="647700"/>
              <a:ext cx="228600" cy="228600"/>
            </a:xfrm>
            <a:prstGeom prst="ellipse">
              <a:avLst/>
            </a:prstGeom>
            <a:solidFill>
              <a:srgbClr val="D97706">
                <a:alpha val="6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6" name="Google Shape;286;p24"/>
            <p:cNvSpPr/>
            <p:nvPr/>
          </p:nvSpPr>
          <p:spPr>
            <a:xfrm>
              <a:off x="8477250" y="1619250"/>
              <a:ext cx="190500" cy="190500"/>
            </a:xfrm>
            <a:prstGeom prst="ellipse">
              <a:avLst/>
            </a:prstGeom>
            <a:solidFill>
              <a:srgbClr val="1E3F20">
                <a:alpha val="4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7" name="Google Shape;287;p24"/>
            <p:cNvSpPr/>
            <p:nvPr/>
          </p:nvSpPr>
          <p:spPr>
            <a:xfrm>
              <a:off x="4324350" y="3943350"/>
              <a:ext cx="114300" cy="114300"/>
            </a:xfrm>
            <a:prstGeom prst="ellipse">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8" name="Google Shape;288;p24"/>
            <p:cNvSpPr/>
            <p:nvPr/>
          </p:nvSpPr>
          <p:spPr>
            <a:xfrm>
              <a:off x="2533650" y="4438650"/>
              <a:ext cx="266700" cy="266700"/>
            </a:xfrm>
            <a:prstGeom prst="ellipse">
              <a:avLst/>
            </a:prstGeom>
            <a:solidFill>
              <a:srgbClr val="FACC15">
                <a:alpha val="5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9" name="Google Shape;289;p24"/>
            <p:cNvSpPr/>
            <p:nvPr/>
          </p:nvSpPr>
          <p:spPr>
            <a:xfrm>
              <a:off x="390525" y="1819275"/>
              <a:ext cx="171600" cy="171600"/>
            </a:xfrm>
            <a:prstGeom prst="ellipse">
              <a:avLst/>
            </a:prstGeom>
            <a:solidFill>
              <a:srgbClr val="1E3F20">
                <a:alpha val="3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90" name="Google Shape;290;p24"/>
            <p:cNvSpPr/>
            <p:nvPr/>
          </p:nvSpPr>
          <p:spPr>
            <a:xfrm>
              <a:off x="1838325" y="219075"/>
              <a:ext cx="133500" cy="133500"/>
            </a:xfrm>
            <a:prstGeom prst="ellipse">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91" name="Google Shape;291;p24"/>
            <p:cNvSpPr/>
            <p:nvPr/>
          </p:nvSpPr>
          <p:spPr>
            <a:xfrm>
              <a:off x="6943725" y="4467225"/>
              <a:ext cx="209700" cy="209700"/>
            </a:xfrm>
            <a:prstGeom prst="ellipse">
              <a:avLst/>
            </a:prstGeom>
            <a:solidFill>
              <a:srgbClr val="1E3F20">
                <a:alpha val="5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92" name="Google Shape;292;p24"/>
            <p:cNvSpPr/>
            <p:nvPr/>
          </p:nvSpPr>
          <p:spPr>
            <a:xfrm>
              <a:off x="3810000" y="2667000"/>
              <a:ext cx="190500" cy="190500"/>
            </a:xfrm>
            <a:prstGeom prst="ellipse">
              <a:avLst/>
            </a:prstGeom>
            <a:solidFill>
              <a:srgbClr val="D97706">
                <a:alpha val="4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293" name="Google Shape;293;p24"/>
          <p:cNvGrpSpPr/>
          <p:nvPr/>
        </p:nvGrpSpPr>
        <p:grpSpPr>
          <a:xfrm>
            <a:off x="4486289" y="968314"/>
            <a:ext cx="4055738" cy="2754549"/>
            <a:chOff x="-26367" y="-87549"/>
            <a:chExt cx="4243734" cy="2754549"/>
          </a:xfrm>
        </p:grpSpPr>
        <p:sp>
          <p:nvSpPr>
            <p:cNvPr id="294" name="Google Shape;294;p24"/>
            <p:cNvSpPr/>
            <p:nvPr/>
          </p:nvSpPr>
          <p:spPr>
            <a:xfrm>
              <a:off x="0" y="0"/>
              <a:ext cx="4191000" cy="2667000"/>
            </a:xfrm>
            <a:prstGeom prst="roundRect">
              <a:avLst>
                <a:gd name="adj" fmla="val 5714"/>
              </a:avLst>
            </a:prstGeom>
            <a:no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95" name="Google Shape;295;p24"/>
            <p:cNvSpPr txBox="1"/>
            <p:nvPr/>
          </p:nvSpPr>
          <p:spPr>
            <a:xfrm>
              <a:off x="-26367" y="-87549"/>
              <a:ext cx="4243734" cy="2095500"/>
            </a:xfrm>
            <a:prstGeom prst="rect">
              <a:avLst/>
            </a:prstGeom>
            <a:noFill/>
            <a:ln>
              <a:noFill/>
            </a:ln>
          </p:spPr>
          <p:txBody>
            <a:bodyPr spcFirstLastPara="1" wrap="square" lIns="0" tIns="0" rIns="0" bIns="0" anchor="t" anchorCtr="0">
              <a:noAutofit/>
            </a:bodyPr>
            <a:lstStyle/>
            <a:p>
              <a:pPr marL="0" lvl="0" indent="0" algn="r" rtl="1">
                <a:spcBef>
                  <a:spcPts val="0"/>
                </a:spcBef>
                <a:spcAft>
                  <a:spcPts val="0"/>
                </a:spcAft>
                <a:buNone/>
              </a:pPr>
              <a:endParaRPr sz="1850" b="0" dirty="0">
                <a:solidFill>
                  <a:srgbClr val="1E3F20"/>
                </a:solidFill>
                <a:latin typeface="Assistant ExtraBold"/>
                <a:ea typeface="Assistant ExtraBold"/>
                <a:cs typeface="Assistant ExtraBold"/>
                <a:sym typeface="Assistant ExtraBold"/>
              </a:endParaRPr>
            </a:p>
            <a:p>
              <a:pPr marL="152400" lvl="0" algn="r" rtl="1">
                <a:spcBef>
                  <a:spcPts val="1125"/>
                </a:spcBef>
                <a:spcAft>
                  <a:spcPts val="0"/>
                </a:spcAft>
                <a:buClr>
                  <a:srgbClr val="D97706"/>
                </a:buClr>
                <a:buSzPts val="1200"/>
              </a:pPr>
              <a:r>
                <a:rPr lang="he-IL" sz="1800" b="1" dirty="0">
                  <a:solidFill>
                    <a:srgbClr val="D97706"/>
                  </a:solidFill>
                  <a:latin typeface="+mj-lt"/>
                  <a:ea typeface="Assistant"/>
                  <a:cs typeface="Assistant"/>
                  <a:sym typeface="Assistant"/>
                </a:rPr>
                <a:t>דבורי בר אינן דבורי דבש ואינן מייצרות דבש,</a:t>
              </a:r>
            </a:p>
            <a:p>
              <a:pPr marL="152400" lvl="0" algn="r" rtl="1">
                <a:spcBef>
                  <a:spcPts val="1125"/>
                </a:spcBef>
                <a:spcAft>
                  <a:spcPts val="0"/>
                </a:spcAft>
                <a:buClr>
                  <a:srgbClr val="D97706"/>
                </a:buClr>
                <a:buSzPts val="1200"/>
              </a:pPr>
              <a:r>
                <a:rPr lang="he-IL" sz="1800" b="0" dirty="0">
                  <a:solidFill>
                    <a:srgbClr val="D97706"/>
                  </a:solidFill>
                  <a:latin typeface="+mj-lt"/>
                  <a:ea typeface="Assistant"/>
                  <a:cs typeface="Assistant"/>
                  <a:sym typeface="Assistant"/>
                </a:rPr>
                <a:t>אך הן מאביקות חיוניות של פרחי בר וגידולים חקלאיים.</a:t>
              </a:r>
            </a:p>
            <a:p>
              <a:pPr marL="457200" lvl="0" indent="0" algn="r" rtl="1">
                <a:spcBef>
                  <a:spcPts val="900"/>
                </a:spcBef>
                <a:spcAft>
                  <a:spcPts val="900"/>
                </a:spcAft>
                <a:buNone/>
              </a:pPr>
              <a:endParaRPr sz="1200" b="0" dirty="0">
                <a:solidFill>
                  <a:srgbClr val="D97706"/>
                </a:solidFill>
                <a:latin typeface="Assistant"/>
                <a:ea typeface="Assistant"/>
                <a:cs typeface="Assistant"/>
                <a:sym typeface="Assistant"/>
              </a:endParaRPr>
            </a:p>
          </p:txBody>
        </p:sp>
      </p:grpSp>
      <p:grpSp>
        <p:nvGrpSpPr>
          <p:cNvPr id="297" name="Google Shape;297;p24"/>
          <p:cNvGrpSpPr/>
          <p:nvPr/>
        </p:nvGrpSpPr>
        <p:grpSpPr>
          <a:xfrm>
            <a:off x="238050" y="468850"/>
            <a:ext cx="1333500" cy="1333500"/>
            <a:chOff x="0" y="0"/>
            <a:chExt cx="1333500" cy="1333500"/>
          </a:xfrm>
        </p:grpSpPr>
        <p:pic>
          <p:nvPicPr>
            <p:cNvPr id="298" name="Google Shape;298;p24"/>
            <p:cNvPicPr preferRelativeResize="0"/>
            <p:nvPr/>
          </p:nvPicPr>
          <p:blipFill rotWithShape="1">
            <a:blip r:embed="rId3">
              <a:alphaModFix/>
            </a:blip>
            <a:srcRect l="3313" t="4665" r="82486" b="70088"/>
            <a:stretch/>
          </p:blipFill>
          <p:spPr>
            <a:xfrm>
              <a:off x="0" y="0"/>
              <a:ext cx="1333500" cy="1333500"/>
            </a:xfrm>
            <a:prstGeom prst="ellipse">
              <a:avLst/>
            </a:prstGeom>
            <a:noFill/>
            <a:ln>
              <a:noFill/>
            </a:ln>
          </p:spPr>
        </p:pic>
        <p:sp>
          <p:nvSpPr>
            <p:cNvPr id="299" name="Google Shape;299;p24"/>
            <p:cNvSpPr/>
            <p:nvPr/>
          </p:nvSpPr>
          <p:spPr>
            <a:xfrm>
              <a:off x="47700" y="0"/>
              <a:ext cx="1285800" cy="12858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00" name="Google Shape;300;p24"/>
          <p:cNvGrpSpPr/>
          <p:nvPr/>
        </p:nvGrpSpPr>
        <p:grpSpPr>
          <a:xfrm>
            <a:off x="4568078" y="114151"/>
            <a:ext cx="857400" cy="857400"/>
            <a:chOff x="0" y="0"/>
            <a:chExt cx="857400" cy="857400"/>
          </a:xfrm>
        </p:grpSpPr>
        <p:pic>
          <p:nvPicPr>
            <p:cNvPr id="301" name="Google Shape;301;p24"/>
            <p:cNvPicPr preferRelativeResize="0"/>
            <p:nvPr/>
          </p:nvPicPr>
          <p:blipFill rotWithShape="1">
            <a:blip r:embed="rId3">
              <a:alphaModFix/>
            </a:blip>
            <a:srcRect l="24329" t="4785" r="61453" b="69939"/>
            <a:stretch/>
          </p:blipFill>
          <p:spPr>
            <a:xfrm>
              <a:off x="0" y="0"/>
              <a:ext cx="857400" cy="857400"/>
            </a:xfrm>
            <a:prstGeom prst="ellipse">
              <a:avLst/>
            </a:prstGeom>
            <a:noFill/>
            <a:ln>
              <a:noFill/>
            </a:ln>
          </p:spPr>
        </p:pic>
        <p:sp>
          <p:nvSpPr>
            <p:cNvPr id="302" name="Google Shape;302;p24"/>
            <p:cNvSpPr/>
            <p:nvPr/>
          </p:nvSpPr>
          <p:spPr>
            <a:xfrm>
              <a:off x="0" y="0"/>
              <a:ext cx="857400" cy="8574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03" name="Google Shape;303;p24"/>
          <p:cNvGrpSpPr/>
          <p:nvPr/>
        </p:nvGrpSpPr>
        <p:grpSpPr>
          <a:xfrm>
            <a:off x="6870165" y="174349"/>
            <a:ext cx="783283" cy="783283"/>
            <a:chOff x="0" y="0"/>
            <a:chExt cx="1047900" cy="1047900"/>
          </a:xfrm>
        </p:grpSpPr>
        <p:pic>
          <p:nvPicPr>
            <p:cNvPr id="304" name="Google Shape;304;p24"/>
            <p:cNvPicPr preferRelativeResize="0"/>
            <p:nvPr/>
          </p:nvPicPr>
          <p:blipFill rotWithShape="1">
            <a:blip r:embed="rId3">
              <a:alphaModFix/>
            </a:blip>
            <a:srcRect l="3360" t="37974" r="82429" b="36761"/>
            <a:stretch/>
          </p:blipFill>
          <p:spPr>
            <a:xfrm>
              <a:off x="0" y="0"/>
              <a:ext cx="1047900" cy="1047900"/>
            </a:xfrm>
            <a:prstGeom prst="ellipse">
              <a:avLst/>
            </a:prstGeom>
            <a:noFill/>
            <a:ln>
              <a:noFill/>
            </a:ln>
          </p:spPr>
        </p:pic>
        <p:sp>
          <p:nvSpPr>
            <p:cNvPr id="305" name="Google Shape;305;p24"/>
            <p:cNvSpPr/>
            <p:nvPr/>
          </p:nvSpPr>
          <p:spPr>
            <a:xfrm>
              <a:off x="0" y="0"/>
              <a:ext cx="1047900" cy="10479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06" name="Google Shape;306;p24"/>
          <p:cNvGrpSpPr/>
          <p:nvPr/>
        </p:nvGrpSpPr>
        <p:grpSpPr>
          <a:xfrm>
            <a:off x="1095300" y="2051904"/>
            <a:ext cx="952500" cy="952500"/>
            <a:chOff x="0" y="0"/>
            <a:chExt cx="952500" cy="952500"/>
          </a:xfrm>
        </p:grpSpPr>
        <p:pic>
          <p:nvPicPr>
            <p:cNvPr id="307" name="Google Shape;307;p24"/>
            <p:cNvPicPr preferRelativeResize="0"/>
            <p:nvPr/>
          </p:nvPicPr>
          <p:blipFill rotWithShape="1">
            <a:blip r:embed="rId3">
              <a:alphaModFix/>
            </a:blip>
            <a:srcRect l="24290" t="37879" r="61506" b="36869"/>
            <a:stretch/>
          </p:blipFill>
          <p:spPr>
            <a:xfrm>
              <a:off x="0" y="0"/>
              <a:ext cx="952500" cy="952500"/>
            </a:xfrm>
            <a:prstGeom prst="ellipse">
              <a:avLst/>
            </a:prstGeom>
            <a:noFill/>
            <a:ln>
              <a:noFill/>
            </a:ln>
          </p:spPr>
        </p:pic>
        <p:sp>
          <p:nvSpPr>
            <p:cNvPr id="308" name="Google Shape;308;p24"/>
            <p:cNvSpPr/>
            <p:nvPr/>
          </p:nvSpPr>
          <p:spPr>
            <a:xfrm>
              <a:off x="0" y="0"/>
              <a:ext cx="952500" cy="952500"/>
            </a:xfrm>
            <a:prstGeom prst="ellipse">
              <a:avLst/>
            </a:prstGeom>
            <a:solidFill>
              <a:srgbClr val="000000">
                <a:alpha val="0"/>
              </a:srgbClr>
            </a:solidFill>
            <a:ln w="23825" cap="flat" cmpd="sng">
              <a:solidFill>
                <a:srgbClr val="FACC15"/>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09" name="Google Shape;309;p24"/>
          <p:cNvGrpSpPr/>
          <p:nvPr/>
        </p:nvGrpSpPr>
        <p:grpSpPr>
          <a:xfrm>
            <a:off x="1925591" y="657671"/>
            <a:ext cx="1047864" cy="1047864"/>
            <a:chOff x="0" y="0"/>
            <a:chExt cx="1333500" cy="1333500"/>
          </a:xfrm>
        </p:grpSpPr>
        <p:pic>
          <p:nvPicPr>
            <p:cNvPr id="310" name="Google Shape;310;p24"/>
            <p:cNvPicPr preferRelativeResize="0"/>
            <p:nvPr/>
          </p:nvPicPr>
          <p:blipFill rotWithShape="1">
            <a:blip r:embed="rId3">
              <a:alphaModFix/>
            </a:blip>
            <a:srcRect l="3350" t="71306" r="82437" b="3426"/>
            <a:stretch/>
          </p:blipFill>
          <p:spPr>
            <a:xfrm>
              <a:off x="0" y="0"/>
              <a:ext cx="1333500" cy="1333500"/>
            </a:xfrm>
            <a:prstGeom prst="ellipse">
              <a:avLst/>
            </a:prstGeom>
            <a:noFill/>
            <a:ln>
              <a:noFill/>
            </a:ln>
          </p:spPr>
        </p:pic>
        <p:sp>
          <p:nvSpPr>
            <p:cNvPr id="311" name="Google Shape;311;p24"/>
            <p:cNvSpPr/>
            <p:nvPr/>
          </p:nvSpPr>
          <p:spPr>
            <a:xfrm>
              <a:off x="0" y="0"/>
              <a:ext cx="1333500" cy="1333500"/>
            </a:xfrm>
            <a:prstGeom prst="ellipse">
              <a:avLst/>
            </a:prstGeom>
            <a:solidFill>
              <a:srgbClr val="000000">
                <a:alpha val="0"/>
              </a:srgbClr>
            </a:solidFill>
            <a:ln w="2247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12" name="Google Shape;312;p24"/>
          <p:cNvGrpSpPr/>
          <p:nvPr/>
        </p:nvGrpSpPr>
        <p:grpSpPr>
          <a:xfrm>
            <a:off x="3012529" y="1252625"/>
            <a:ext cx="1420848" cy="1409949"/>
            <a:chOff x="-8073" y="0"/>
            <a:chExt cx="1056000" cy="1047900"/>
          </a:xfrm>
        </p:grpSpPr>
        <p:pic>
          <p:nvPicPr>
            <p:cNvPr id="313" name="Google Shape;313;p24"/>
            <p:cNvPicPr preferRelativeResize="0"/>
            <p:nvPr/>
          </p:nvPicPr>
          <p:blipFill rotWithShape="1">
            <a:blip r:embed="rId3">
              <a:alphaModFix/>
            </a:blip>
            <a:srcRect l="24289" t="71536" r="61499" b="3199"/>
            <a:stretch/>
          </p:blipFill>
          <p:spPr>
            <a:xfrm>
              <a:off x="0" y="0"/>
              <a:ext cx="1047900" cy="1047900"/>
            </a:xfrm>
            <a:prstGeom prst="ellipse">
              <a:avLst/>
            </a:prstGeom>
            <a:noFill/>
            <a:ln>
              <a:noFill/>
            </a:ln>
          </p:spPr>
        </p:pic>
        <p:sp>
          <p:nvSpPr>
            <p:cNvPr id="314" name="Google Shape;314;p24"/>
            <p:cNvSpPr/>
            <p:nvPr/>
          </p:nvSpPr>
          <p:spPr>
            <a:xfrm>
              <a:off x="-8073" y="0"/>
              <a:ext cx="1056000" cy="1047900"/>
            </a:xfrm>
            <a:prstGeom prst="ellipse">
              <a:avLst/>
            </a:prstGeom>
            <a:solidFill>
              <a:srgbClr val="000000">
                <a:alpha val="0"/>
              </a:srgbClr>
            </a:solidFill>
            <a:ln w="3207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sz="1884"/>
            </a:p>
          </p:txBody>
        </p:sp>
      </p:grpSp>
      <p:grpSp>
        <p:nvGrpSpPr>
          <p:cNvPr id="315" name="Google Shape;315;p24"/>
          <p:cNvGrpSpPr/>
          <p:nvPr/>
        </p:nvGrpSpPr>
        <p:grpSpPr>
          <a:xfrm flipH="1">
            <a:off x="285600" y="3907850"/>
            <a:ext cx="1047900" cy="1047900"/>
            <a:chOff x="0" y="0"/>
            <a:chExt cx="1047900" cy="1047900"/>
          </a:xfrm>
        </p:grpSpPr>
        <p:pic>
          <p:nvPicPr>
            <p:cNvPr id="316" name="Google Shape;316;p24"/>
            <p:cNvPicPr preferRelativeResize="0"/>
            <p:nvPr/>
          </p:nvPicPr>
          <p:blipFill rotWithShape="1">
            <a:blip r:embed="rId4">
              <a:alphaModFix/>
            </a:blip>
            <a:srcRect/>
            <a:stretch/>
          </p:blipFill>
          <p:spPr>
            <a:xfrm>
              <a:off x="0" y="0"/>
              <a:ext cx="1047900" cy="1047900"/>
            </a:xfrm>
            <a:prstGeom prst="ellipse">
              <a:avLst/>
            </a:prstGeom>
            <a:noFill/>
            <a:ln>
              <a:noFill/>
            </a:ln>
          </p:spPr>
        </p:pic>
        <p:sp>
          <p:nvSpPr>
            <p:cNvPr id="317" name="Google Shape;317;p24"/>
            <p:cNvSpPr/>
            <p:nvPr/>
          </p:nvSpPr>
          <p:spPr>
            <a:xfrm>
              <a:off x="0" y="0"/>
              <a:ext cx="1047900" cy="10479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18" name="Google Shape;318;p24"/>
          <p:cNvGrpSpPr/>
          <p:nvPr/>
        </p:nvGrpSpPr>
        <p:grpSpPr>
          <a:xfrm>
            <a:off x="1571625" y="3042227"/>
            <a:ext cx="1420863" cy="1420863"/>
            <a:chOff x="0" y="0"/>
            <a:chExt cx="1143000" cy="1143000"/>
          </a:xfrm>
        </p:grpSpPr>
        <p:pic>
          <p:nvPicPr>
            <p:cNvPr id="319" name="Google Shape;319;p24"/>
            <p:cNvPicPr preferRelativeResize="0"/>
            <p:nvPr/>
          </p:nvPicPr>
          <p:blipFill rotWithShape="1">
            <a:blip r:embed="rId5">
              <a:alphaModFix/>
            </a:blip>
            <a:srcRect/>
            <a:stretch/>
          </p:blipFill>
          <p:spPr>
            <a:xfrm>
              <a:off x="0" y="0"/>
              <a:ext cx="1143000" cy="1143000"/>
            </a:xfrm>
            <a:prstGeom prst="ellipse">
              <a:avLst/>
            </a:prstGeom>
            <a:noFill/>
            <a:ln>
              <a:noFill/>
            </a:ln>
          </p:spPr>
        </p:pic>
        <p:sp>
          <p:nvSpPr>
            <p:cNvPr id="320" name="Google Shape;320;p24"/>
            <p:cNvSpPr/>
            <p:nvPr/>
          </p:nvSpPr>
          <p:spPr>
            <a:xfrm>
              <a:off x="0" y="0"/>
              <a:ext cx="1143000" cy="1143000"/>
            </a:xfrm>
            <a:prstGeom prst="ellipse">
              <a:avLst/>
            </a:prstGeom>
            <a:solidFill>
              <a:srgbClr val="000000">
                <a:alpha val="0"/>
              </a:srgbClr>
            </a:solidFill>
            <a:ln w="296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21" name="Google Shape;321;p24"/>
          <p:cNvGrpSpPr/>
          <p:nvPr/>
        </p:nvGrpSpPr>
        <p:grpSpPr>
          <a:xfrm>
            <a:off x="5701917" y="4016651"/>
            <a:ext cx="952500" cy="952500"/>
            <a:chOff x="0" y="0"/>
            <a:chExt cx="952500" cy="952500"/>
          </a:xfrm>
        </p:grpSpPr>
        <p:pic>
          <p:nvPicPr>
            <p:cNvPr id="322" name="Google Shape;322;p24"/>
            <p:cNvPicPr preferRelativeResize="0"/>
            <p:nvPr/>
          </p:nvPicPr>
          <p:blipFill rotWithShape="1">
            <a:blip r:embed="rId6">
              <a:alphaModFix/>
            </a:blip>
            <a:srcRect/>
            <a:stretch/>
          </p:blipFill>
          <p:spPr>
            <a:xfrm>
              <a:off x="0" y="0"/>
              <a:ext cx="952500" cy="952500"/>
            </a:xfrm>
            <a:prstGeom prst="ellipse">
              <a:avLst/>
            </a:prstGeom>
            <a:noFill/>
            <a:ln>
              <a:noFill/>
            </a:ln>
          </p:spPr>
        </p:pic>
        <p:sp>
          <p:nvSpPr>
            <p:cNvPr id="323" name="Google Shape;323;p24"/>
            <p:cNvSpPr/>
            <p:nvPr/>
          </p:nvSpPr>
          <p:spPr>
            <a:xfrm>
              <a:off x="0" y="0"/>
              <a:ext cx="952500" cy="9525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24" name="Google Shape;324;p24"/>
          <p:cNvGrpSpPr/>
          <p:nvPr/>
        </p:nvGrpSpPr>
        <p:grpSpPr>
          <a:xfrm>
            <a:off x="4229075" y="3320075"/>
            <a:ext cx="1143000" cy="1143000"/>
            <a:chOff x="0" y="0"/>
            <a:chExt cx="857400" cy="857400"/>
          </a:xfrm>
        </p:grpSpPr>
        <p:pic>
          <p:nvPicPr>
            <p:cNvPr id="325" name="Google Shape;325;p24"/>
            <p:cNvPicPr preferRelativeResize="0"/>
            <p:nvPr/>
          </p:nvPicPr>
          <p:blipFill rotWithShape="1">
            <a:blip r:embed="rId7">
              <a:alphaModFix/>
            </a:blip>
            <a:srcRect/>
            <a:stretch/>
          </p:blipFill>
          <p:spPr>
            <a:xfrm>
              <a:off x="0" y="0"/>
              <a:ext cx="857400" cy="857400"/>
            </a:xfrm>
            <a:prstGeom prst="ellipse">
              <a:avLst/>
            </a:prstGeom>
            <a:noFill/>
            <a:ln>
              <a:noFill/>
            </a:ln>
          </p:spPr>
        </p:pic>
        <p:sp>
          <p:nvSpPr>
            <p:cNvPr id="326" name="Google Shape;326;p24"/>
            <p:cNvSpPr/>
            <p:nvPr/>
          </p:nvSpPr>
          <p:spPr>
            <a:xfrm>
              <a:off x="0" y="0"/>
              <a:ext cx="857400" cy="857400"/>
            </a:xfrm>
            <a:prstGeom prst="ellipse">
              <a:avLst/>
            </a:prstGeom>
            <a:solidFill>
              <a:srgbClr val="000000">
                <a:alpha val="0"/>
              </a:srgbClr>
            </a:solidFill>
            <a:ln w="25400"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27" name="Google Shape;327;p24"/>
          <p:cNvGrpSpPr/>
          <p:nvPr/>
        </p:nvGrpSpPr>
        <p:grpSpPr>
          <a:xfrm>
            <a:off x="3134538" y="4123975"/>
            <a:ext cx="952500" cy="952500"/>
            <a:chOff x="0" y="0"/>
            <a:chExt cx="952500" cy="952500"/>
          </a:xfrm>
        </p:grpSpPr>
        <p:pic>
          <p:nvPicPr>
            <p:cNvPr id="328" name="Google Shape;328;p24"/>
            <p:cNvPicPr preferRelativeResize="0"/>
            <p:nvPr/>
          </p:nvPicPr>
          <p:blipFill rotWithShape="1">
            <a:blip r:embed="rId8">
              <a:alphaModFix/>
            </a:blip>
            <a:srcRect/>
            <a:stretch/>
          </p:blipFill>
          <p:spPr>
            <a:xfrm>
              <a:off x="0" y="0"/>
              <a:ext cx="952500" cy="952500"/>
            </a:xfrm>
            <a:prstGeom prst="ellipse">
              <a:avLst/>
            </a:prstGeom>
            <a:noFill/>
            <a:ln>
              <a:noFill/>
            </a:ln>
          </p:spPr>
        </p:pic>
        <p:sp>
          <p:nvSpPr>
            <p:cNvPr id="329" name="Google Shape;329;p24"/>
            <p:cNvSpPr/>
            <p:nvPr/>
          </p:nvSpPr>
          <p:spPr>
            <a:xfrm>
              <a:off x="0" y="0"/>
              <a:ext cx="952500" cy="9525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pic>
        <p:nvPicPr>
          <p:cNvPr id="330" name="Google Shape;330;p24"/>
          <p:cNvPicPr preferRelativeResize="0"/>
          <p:nvPr/>
        </p:nvPicPr>
        <p:blipFill rotWithShape="1">
          <a:blip r:embed="rId9">
            <a:alphaModFix/>
          </a:blip>
          <a:srcRect/>
          <a:stretch/>
        </p:blipFill>
        <p:spPr>
          <a:xfrm>
            <a:off x="7291502" y="3378298"/>
            <a:ext cx="1285800" cy="1285800"/>
          </a:xfrm>
          <a:prstGeom prst="rect">
            <a:avLst/>
          </a:prstGeom>
          <a:noFill/>
          <a:ln>
            <a:noFill/>
          </a:ln>
        </p:spPr>
      </p:pic>
      <p:sp>
        <p:nvSpPr>
          <p:cNvPr id="331" name="Google Shape;331;p24"/>
          <p:cNvSpPr/>
          <p:nvPr/>
        </p:nvSpPr>
        <p:spPr>
          <a:xfrm>
            <a:off x="7281433" y="3378279"/>
            <a:ext cx="1285800" cy="1285800"/>
          </a:xfrm>
          <a:prstGeom prst="ellipse">
            <a:avLst/>
          </a:prstGeom>
          <a:solidFill>
            <a:srgbClr val="000000">
              <a:alpha val="0"/>
            </a:srgbClr>
          </a:solidFill>
          <a:ln w="19050"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32" name="Google Shape;332;p24"/>
          <p:cNvSpPr/>
          <p:nvPr/>
        </p:nvSpPr>
        <p:spPr>
          <a:xfrm>
            <a:off x="8686800" y="2781300"/>
            <a:ext cx="152400" cy="152400"/>
          </a:xfrm>
          <a:prstGeom prst="ellipse">
            <a:avLst/>
          </a:prstGeom>
          <a:solidFill>
            <a:srgbClr val="FACC15"/>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3" name="Google Shape;332;p24">
            <a:extLst>
              <a:ext uri="{FF2B5EF4-FFF2-40B4-BE49-F238E27FC236}">
                <a16:creationId xmlns:a16="http://schemas.microsoft.com/office/drawing/2014/main" id="{FA8975F5-E028-4149-AEC8-752AA289F6C1}"/>
              </a:ext>
            </a:extLst>
          </p:cNvPr>
          <p:cNvSpPr/>
          <p:nvPr/>
        </p:nvSpPr>
        <p:spPr>
          <a:xfrm>
            <a:off x="2472057" y="2084181"/>
            <a:ext cx="152400" cy="152400"/>
          </a:xfrm>
          <a:prstGeom prst="ellipse">
            <a:avLst/>
          </a:prstGeom>
          <a:solidFill>
            <a:srgbClr val="FACC15"/>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4" name="Google Shape;332;p24">
            <a:extLst>
              <a:ext uri="{FF2B5EF4-FFF2-40B4-BE49-F238E27FC236}">
                <a16:creationId xmlns:a16="http://schemas.microsoft.com/office/drawing/2014/main" id="{FED65C7C-007E-4AB4-BF68-7D9756F4671F}"/>
              </a:ext>
            </a:extLst>
          </p:cNvPr>
          <p:cNvSpPr/>
          <p:nvPr/>
        </p:nvSpPr>
        <p:spPr>
          <a:xfrm>
            <a:off x="2692782" y="4800314"/>
            <a:ext cx="152400" cy="152400"/>
          </a:xfrm>
          <a:prstGeom prst="ellipse">
            <a:avLst/>
          </a:prstGeom>
          <a:solidFill>
            <a:srgbClr val="FACC15"/>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5" name="Google Shape;285;p24">
            <a:extLst>
              <a:ext uri="{FF2B5EF4-FFF2-40B4-BE49-F238E27FC236}">
                <a16:creationId xmlns:a16="http://schemas.microsoft.com/office/drawing/2014/main" id="{2A843DB3-EEE7-42A2-B891-D43213CFD9F6}"/>
              </a:ext>
            </a:extLst>
          </p:cNvPr>
          <p:cNvSpPr/>
          <p:nvPr/>
        </p:nvSpPr>
        <p:spPr>
          <a:xfrm>
            <a:off x="3396869" y="3117820"/>
            <a:ext cx="242270" cy="228600"/>
          </a:xfrm>
          <a:prstGeom prst="ellipse">
            <a:avLst/>
          </a:prstGeom>
          <a:solidFill>
            <a:srgbClr val="D97706">
              <a:alpha val="6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6" name="Google Shape;285;p24">
            <a:extLst>
              <a:ext uri="{FF2B5EF4-FFF2-40B4-BE49-F238E27FC236}">
                <a16:creationId xmlns:a16="http://schemas.microsoft.com/office/drawing/2014/main" id="{3D3447BB-C919-43C8-BE03-C855603107D7}"/>
              </a:ext>
            </a:extLst>
          </p:cNvPr>
          <p:cNvSpPr/>
          <p:nvPr/>
        </p:nvSpPr>
        <p:spPr>
          <a:xfrm>
            <a:off x="384903" y="2243578"/>
            <a:ext cx="242270" cy="228600"/>
          </a:xfrm>
          <a:prstGeom prst="ellipse">
            <a:avLst/>
          </a:prstGeom>
          <a:solidFill>
            <a:srgbClr val="D97706">
              <a:alpha val="6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9942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CFBF7"/>
        </a:solidFill>
        <a:effectLst/>
      </p:bgPr>
    </p:bg>
    <p:spTree>
      <p:nvGrpSpPr>
        <p:cNvPr id="1" name="Shape 88">
          <a:extLst>
            <a:ext uri="{FF2B5EF4-FFF2-40B4-BE49-F238E27FC236}">
              <a16:creationId xmlns:a16="http://schemas.microsoft.com/office/drawing/2014/main" id="{BD4374AE-946C-5074-27E0-30A1BDE10D7C}"/>
            </a:ext>
          </a:extLst>
        </p:cNvPr>
        <p:cNvGrpSpPr/>
        <p:nvPr/>
      </p:nvGrpSpPr>
      <p:grpSpPr>
        <a:xfrm>
          <a:off x="0" y="0"/>
          <a:ext cx="0" cy="0"/>
          <a:chOff x="0" y="0"/>
          <a:chExt cx="0" cy="0"/>
        </a:xfrm>
      </p:grpSpPr>
      <p:sp>
        <p:nvSpPr>
          <p:cNvPr id="89" name="Google Shape;89;p16">
            <a:extLst>
              <a:ext uri="{FF2B5EF4-FFF2-40B4-BE49-F238E27FC236}">
                <a16:creationId xmlns:a16="http://schemas.microsoft.com/office/drawing/2014/main" id="{DA6918C9-0806-0697-C944-865587999620}"/>
              </a:ext>
            </a:extLst>
          </p:cNvPr>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90" name="Google Shape;90;p16">
            <a:extLst>
              <a:ext uri="{FF2B5EF4-FFF2-40B4-BE49-F238E27FC236}">
                <a16:creationId xmlns:a16="http://schemas.microsoft.com/office/drawing/2014/main" id="{90F1C904-DDD3-68F7-AEE5-C3299BA2764B}"/>
              </a:ext>
            </a:extLst>
          </p:cNvPr>
          <p:cNvSpPr txBox="1"/>
          <p:nvPr/>
        </p:nvSpPr>
        <p:spPr>
          <a:xfrm>
            <a:off x="381000" y="428625"/>
            <a:ext cx="8382000" cy="476400"/>
          </a:xfrm>
          <a:prstGeom prst="rect">
            <a:avLst/>
          </a:prstGeom>
          <a:noFill/>
          <a:ln>
            <a:noFill/>
          </a:ln>
        </p:spPr>
        <p:txBody>
          <a:bodyPr spcFirstLastPara="1" wrap="square" lIns="0" tIns="0" rIns="0" bIns="0" anchor="ctr" anchorCtr="0">
            <a:noAutofit/>
          </a:bodyPr>
          <a:lstStyle/>
          <a:p>
            <a:pPr algn="ctr" rtl="1"/>
            <a:r>
              <a:rPr lang="he-IL" sz="2800" dirty="0">
                <a:solidFill>
                  <a:srgbClr val="1E3F20"/>
                </a:solidFill>
                <a:latin typeface="Assistant ExtraBold"/>
                <a:ea typeface="Assistant ExtraBold"/>
                <a:cs typeface="Assistant ExtraBold"/>
                <a:sym typeface="Assistant ExtraBold"/>
              </a:rPr>
              <a:t>ואם מחר ייעלמו כל דבורי הדבש?</a:t>
            </a:r>
            <a:endParaRPr lang="he-IL" sz="3600" b="0" dirty="0">
              <a:solidFill>
                <a:srgbClr val="1E3F20"/>
              </a:solidFill>
              <a:latin typeface="Assistant ExtraBold"/>
              <a:ea typeface="Assistant ExtraBold"/>
              <a:cs typeface="Assistant ExtraBold"/>
              <a:sym typeface="Assistant ExtraBold"/>
            </a:endParaRPr>
          </a:p>
        </p:txBody>
      </p:sp>
      <p:sp>
        <p:nvSpPr>
          <p:cNvPr id="99" name="Google Shape;99;p16">
            <a:extLst>
              <a:ext uri="{FF2B5EF4-FFF2-40B4-BE49-F238E27FC236}">
                <a16:creationId xmlns:a16="http://schemas.microsoft.com/office/drawing/2014/main" id="{B6C966AF-7C1E-1B76-6F93-10886DEB7345}"/>
              </a:ext>
            </a:extLst>
          </p:cNvPr>
          <p:cNvSpPr/>
          <p:nvPr/>
        </p:nvSpPr>
        <p:spPr>
          <a:xfrm>
            <a:off x="381000" y="3952801"/>
            <a:ext cx="8382000" cy="1097702"/>
          </a:xfrm>
          <a:prstGeom prst="roundRect">
            <a:avLst>
              <a:gd name="adj" fmla="val 15999"/>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8" name="Google Shape;108;p16">
            <a:extLst>
              <a:ext uri="{FF2B5EF4-FFF2-40B4-BE49-F238E27FC236}">
                <a16:creationId xmlns:a16="http://schemas.microsoft.com/office/drawing/2014/main" id="{574E49EA-E51E-ED34-79D8-9E8E09EFE2BE}"/>
              </a:ext>
            </a:extLst>
          </p:cNvPr>
          <p:cNvSpPr/>
          <p:nvPr/>
        </p:nvSpPr>
        <p:spPr>
          <a:xfrm>
            <a:off x="952500" y="3524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9" name="Google Shape;109;p16">
            <a:extLst>
              <a:ext uri="{FF2B5EF4-FFF2-40B4-BE49-F238E27FC236}">
                <a16:creationId xmlns:a16="http://schemas.microsoft.com/office/drawing/2014/main" id="{788869B1-58E2-B466-AD93-32D77175C1B4}"/>
              </a:ext>
            </a:extLst>
          </p:cNvPr>
          <p:cNvSpPr txBox="1"/>
          <p:nvPr/>
        </p:nvSpPr>
        <p:spPr>
          <a:xfrm>
            <a:off x="952500" y="3524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he-IL" b="1" dirty="0">
                <a:solidFill>
                  <a:srgbClr val="1E3F20"/>
                </a:solidFill>
                <a:latin typeface="+mn-lt"/>
                <a:ea typeface="Assistant"/>
                <a:cs typeface="Assistant"/>
                <a:sym typeface="Assistant"/>
              </a:rPr>
              <a:t>דבש</a:t>
            </a:r>
            <a:endParaRPr b="1" dirty="0">
              <a:solidFill>
                <a:srgbClr val="1E3F20"/>
              </a:solidFill>
              <a:latin typeface="+mn-lt"/>
              <a:ea typeface="Assistant"/>
              <a:cs typeface="Assistant"/>
              <a:sym typeface="Assistant"/>
            </a:endParaRPr>
          </a:p>
        </p:txBody>
      </p:sp>
      <p:sp>
        <p:nvSpPr>
          <p:cNvPr id="111" name="Google Shape;111;p16">
            <a:extLst>
              <a:ext uri="{FF2B5EF4-FFF2-40B4-BE49-F238E27FC236}">
                <a16:creationId xmlns:a16="http://schemas.microsoft.com/office/drawing/2014/main" id="{7A50CAC0-7632-7AFF-5A59-CBA0CAA6D7AE}"/>
              </a:ext>
            </a:extLst>
          </p:cNvPr>
          <p:cNvSpPr txBox="1"/>
          <p:nvPr/>
        </p:nvSpPr>
        <p:spPr>
          <a:xfrm>
            <a:off x="6477000" y="3524250"/>
            <a:ext cx="1835102" cy="3333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j-lt"/>
                <a:ea typeface="Assistant"/>
                <a:cs typeface="Assistant"/>
                <a:sym typeface="Assistant"/>
              </a:rPr>
              <a:t>תפוח</a:t>
            </a:r>
            <a:endParaRPr b="1" dirty="0">
              <a:solidFill>
                <a:srgbClr val="1E3F20"/>
              </a:solidFill>
              <a:latin typeface="+mj-lt"/>
              <a:ea typeface="Assistant"/>
              <a:cs typeface="Assistant"/>
              <a:sym typeface="Assistant"/>
            </a:endParaRPr>
          </a:p>
        </p:txBody>
      </p:sp>
      <p:pic>
        <p:nvPicPr>
          <p:cNvPr id="25" name="Google Shape;157;p18">
            <a:extLst>
              <a:ext uri="{FF2B5EF4-FFF2-40B4-BE49-F238E27FC236}">
                <a16:creationId xmlns:a16="http://schemas.microsoft.com/office/drawing/2014/main" id="{4CBFBDB8-244B-E5A3-5B81-2C40E0D7F533}"/>
              </a:ext>
            </a:extLst>
          </p:cNvPr>
          <p:cNvPicPr preferRelativeResize="0"/>
          <p:nvPr/>
        </p:nvPicPr>
        <p:blipFill rotWithShape="1">
          <a:blip r:embed="rId3">
            <a:alphaModFix/>
          </a:blip>
          <a:srcRect l="12503" r="12495"/>
          <a:stretch/>
        </p:blipFill>
        <p:spPr>
          <a:xfrm>
            <a:off x="952500" y="1143000"/>
            <a:ext cx="1714500" cy="2286000"/>
          </a:xfrm>
          <a:prstGeom prst="roundRect">
            <a:avLst>
              <a:gd name="adj" fmla="val 8888"/>
            </a:avLst>
          </a:prstGeom>
          <a:noFill/>
          <a:ln>
            <a:noFill/>
          </a:ln>
        </p:spPr>
      </p:pic>
      <p:sp>
        <p:nvSpPr>
          <p:cNvPr id="41" name="Google Shape;150;p18">
            <a:extLst>
              <a:ext uri="{FF2B5EF4-FFF2-40B4-BE49-F238E27FC236}">
                <a16:creationId xmlns:a16="http://schemas.microsoft.com/office/drawing/2014/main" id="{CE8BFF90-FBE3-4B85-BDE6-5ECD2F24A2FE}"/>
              </a:ext>
            </a:extLst>
          </p:cNvPr>
          <p:cNvSpPr txBox="1"/>
          <p:nvPr/>
        </p:nvSpPr>
        <p:spPr>
          <a:xfrm>
            <a:off x="6361043" y="4443455"/>
            <a:ext cx="1886779" cy="523800"/>
          </a:xfrm>
          <a:prstGeom prst="rect">
            <a:avLst/>
          </a:prstGeom>
          <a:solidFill>
            <a:srgbClr val="000000">
              <a:alpha val="0"/>
            </a:srgbClr>
          </a:solidFill>
          <a:ln>
            <a:noFill/>
          </a:ln>
        </p:spPr>
        <p:txBody>
          <a:bodyPr spcFirstLastPara="1" wrap="square" lIns="0" tIns="0" rIns="0" bIns="0" anchor="ctr" anchorCtr="0">
            <a:noAutofit/>
          </a:bodyPr>
          <a:lstStyle/>
          <a:p>
            <a:pPr algn="r" rtl="1"/>
            <a:r>
              <a:rPr lang="he-IL" sz="1600" dirty="0">
                <a:solidFill>
                  <a:srgbClr val="4B5563"/>
                </a:solidFill>
                <a:latin typeface="+mj-lt"/>
                <a:cs typeface="Assistant"/>
              </a:rPr>
              <a:t>עצי תפוח וצמחים רבים אחרים </a:t>
            </a:r>
            <a:r>
              <a:rPr lang="he-IL" sz="1600" dirty="0" err="1">
                <a:solidFill>
                  <a:srgbClr val="4B5563"/>
                </a:solidFill>
                <a:latin typeface="+mj-lt"/>
                <a:cs typeface="Assistant"/>
              </a:rPr>
              <a:t>מואבקים</a:t>
            </a:r>
            <a:r>
              <a:rPr lang="he-IL" sz="1600" dirty="0">
                <a:solidFill>
                  <a:srgbClr val="4B5563"/>
                </a:solidFill>
                <a:latin typeface="+mj-lt"/>
                <a:cs typeface="Assistant"/>
              </a:rPr>
              <a:t> על ידי </a:t>
            </a:r>
            <a:r>
              <a:rPr lang="he-IL" sz="1600" dirty="0">
                <a:solidFill>
                  <a:srgbClr val="4B5563"/>
                </a:solidFill>
                <a:latin typeface="+mj-lt"/>
                <a:cs typeface="Assistant"/>
                <a:sym typeface="Assistant"/>
              </a:rPr>
              <a:t>מאות מינים של דבורים.</a:t>
            </a:r>
          </a:p>
          <a:p>
            <a:pPr marL="0" lvl="0" indent="0" algn="r" rtl="1">
              <a:spcBef>
                <a:spcPts val="0"/>
              </a:spcBef>
              <a:spcAft>
                <a:spcPts val="0"/>
              </a:spcAft>
              <a:buNone/>
            </a:pPr>
            <a:endParaRPr lang="he-IL" sz="1600" dirty="0">
              <a:solidFill>
                <a:srgbClr val="4B5563"/>
              </a:solidFill>
              <a:latin typeface="+mj-lt"/>
              <a:cs typeface="Assistant"/>
              <a:sym typeface="Assistant ExtraBold"/>
            </a:endParaRPr>
          </a:p>
          <a:p>
            <a:pPr marL="0" lvl="0" indent="0" algn="r" rtl="1">
              <a:spcBef>
                <a:spcPts val="0"/>
              </a:spcBef>
              <a:spcAft>
                <a:spcPts val="0"/>
              </a:spcAft>
              <a:buNone/>
            </a:pPr>
            <a:endParaRPr lang="he-IL" sz="1600" b="1" dirty="0">
              <a:solidFill>
                <a:srgbClr val="1E3F20"/>
              </a:solidFill>
              <a:latin typeface="+mj-lt"/>
              <a:ea typeface="Assistant"/>
              <a:cs typeface="Assistant"/>
              <a:sym typeface="Assistant"/>
            </a:endParaRPr>
          </a:p>
        </p:txBody>
      </p:sp>
      <p:pic>
        <p:nvPicPr>
          <p:cNvPr id="45" name="Google Shape;142;p18" descr="A high-quality, vibrant macro photograph of a single wild bee covered in golden pollen, actively pollinating a fresh white-and-pink apple blossom on a branch, soft green orchard background with morning sunlight.">
            <a:extLst>
              <a:ext uri="{FF2B5EF4-FFF2-40B4-BE49-F238E27FC236}">
                <a16:creationId xmlns:a16="http://schemas.microsoft.com/office/drawing/2014/main" id="{8DA9CA3B-D678-4354-978A-CCAB791D53E0}"/>
              </a:ext>
            </a:extLst>
          </p:cNvPr>
          <p:cNvPicPr preferRelativeResize="0"/>
          <p:nvPr/>
        </p:nvPicPr>
        <p:blipFill rotWithShape="1">
          <a:blip r:embed="rId4">
            <a:alphaModFix/>
          </a:blip>
          <a:srcRect/>
          <a:stretch/>
        </p:blipFill>
        <p:spPr>
          <a:xfrm>
            <a:off x="3714750" y="1143000"/>
            <a:ext cx="1714500" cy="2286000"/>
          </a:xfrm>
          <a:prstGeom prst="roundRect">
            <a:avLst>
              <a:gd name="adj" fmla="val 8888"/>
            </a:avLst>
          </a:prstGeom>
          <a:noFill/>
          <a:ln>
            <a:noFill/>
          </a:ln>
        </p:spPr>
      </p:pic>
      <p:sp>
        <p:nvSpPr>
          <p:cNvPr id="46" name="Google Shape;143;p18">
            <a:extLst>
              <a:ext uri="{FF2B5EF4-FFF2-40B4-BE49-F238E27FC236}">
                <a16:creationId xmlns:a16="http://schemas.microsoft.com/office/drawing/2014/main" id="{1E9A1926-8453-4466-ABE3-FEBB06F09222}"/>
              </a:ext>
            </a:extLst>
          </p:cNvPr>
          <p:cNvSpPr/>
          <p:nvPr/>
        </p:nvSpPr>
        <p:spPr>
          <a:xfrm>
            <a:off x="3714750" y="1143000"/>
            <a:ext cx="1714500" cy="2286000"/>
          </a:xfrm>
          <a:prstGeom prst="roundRect">
            <a:avLst>
              <a:gd name="adj" fmla="val 8888"/>
            </a:avLst>
          </a:prstGeom>
          <a:solidFill>
            <a:srgbClr val="000000">
              <a:alpha val="0"/>
            </a:srgbClr>
          </a:solidFill>
          <a:ln w="14300"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3" name="TextBox 22">
            <a:extLst>
              <a:ext uri="{FF2B5EF4-FFF2-40B4-BE49-F238E27FC236}">
                <a16:creationId xmlns:a16="http://schemas.microsoft.com/office/drawing/2014/main" id="{457F1EC7-3952-4A04-8786-019D8A632117}"/>
              </a:ext>
            </a:extLst>
          </p:cNvPr>
          <p:cNvSpPr txBox="1"/>
          <p:nvPr/>
        </p:nvSpPr>
        <p:spPr>
          <a:xfrm>
            <a:off x="896178" y="4013148"/>
            <a:ext cx="1764507" cy="1077218"/>
          </a:xfrm>
          <a:prstGeom prst="rect">
            <a:avLst/>
          </a:prstGeom>
          <a:noFill/>
        </p:spPr>
        <p:txBody>
          <a:bodyPr wrap="square">
            <a:spAutoFit/>
          </a:bodyPr>
          <a:lstStyle/>
          <a:p>
            <a:pPr marL="0" lvl="0" indent="0" algn="r" rtl="1">
              <a:spcBef>
                <a:spcPts val="750"/>
              </a:spcBef>
              <a:spcAft>
                <a:spcPts val="0"/>
              </a:spcAft>
              <a:buNone/>
            </a:pPr>
            <a:r>
              <a:rPr lang="he-IL" sz="1600" b="0" dirty="0">
                <a:solidFill>
                  <a:srgbClr val="4B5563"/>
                </a:solidFill>
                <a:latin typeface="+mj-lt"/>
                <a:ea typeface="Assistant"/>
                <a:cs typeface="Assistant"/>
                <a:sym typeface="Assistant"/>
              </a:rPr>
              <a:t>אם מחר בבוקר ייעלמו דבורי הדבש, כנראה </a:t>
            </a:r>
            <a:r>
              <a:rPr lang="he-IL" sz="1600" b="1" dirty="0">
                <a:solidFill>
                  <a:srgbClr val="4B5563"/>
                </a:solidFill>
                <a:latin typeface="+mj-lt"/>
                <a:ea typeface="Assistant"/>
                <a:cs typeface="Assistant"/>
                <a:sym typeface="Assistant"/>
              </a:rPr>
              <a:t>ש</a:t>
            </a:r>
            <a:r>
              <a:rPr lang="he-IL" sz="1600" b="1" dirty="0">
                <a:solidFill>
                  <a:srgbClr val="4B5563"/>
                </a:solidFill>
                <a:latin typeface="+mj-lt"/>
                <a:cs typeface="Assistant"/>
                <a:sym typeface="Assistant"/>
              </a:rPr>
              <a:t>לא</a:t>
            </a:r>
            <a:r>
              <a:rPr lang="he-IL" sz="1600" dirty="0">
                <a:solidFill>
                  <a:srgbClr val="4B5563"/>
                </a:solidFill>
                <a:latin typeface="+mj-lt"/>
                <a:cs typeface="Assistant"/>
                <a:sym typeface="Assistant"/>
              </a:rPr>
              <a:t> יהיה דבש </a:t>
            </a:r>
            <a:r>
              <a:rPr lang="he-IL" sz="1600" b="0" dirty="0">
                <a:solidFill>
                  <a:srgbClr val="4B5563"/>
                </a:solidFill>
                <a:latin typeface="+mj-lt"/>
                <a:ea typeface="Assistant"/>
                <a:cs typeface="Assistant"/>
                <a:sym typeface="Assistant"/>
              </a:rPr>
              <a:t>על שולחן החג.</a:t>
            </a:r>
            <a:endParaRPr lang="he-IL" sz="1600" dirty="0">
              <a:solidFill>
                <a:srgbClr val="4B5563"/>
              </a:solidFill>
              <a:latin typeface="+mj-lt"/>
              <a:cs typeface="Assistant"/>
              <a:sym typeface="Assistant ExtraBold"/>
            </a:endParaRPr>
          </a:p>
        </p:txBody>
      </p:sp>
      <p:sp>
        <p:nvSpPr>
          <p:cNvPr id="27" name="TextBox 26">
            <a:extLst>
              <a:ext uri="{FF2B5EF4-FFF2-40B4-BE49-F238E27FC236}">
                <a16:creationId xmlns:a16="http://schemas.microsoft.com/office/drawing/2014/main" id="{22C2A452-45BA-4251-A532-EF2060BD2D11}"/>
              </a:ext>
            </a:extLst>
          </p:cNvPr>
          <p:cNvSpPr txBox="1"/>
          <p:nvPr/>
        </p:nvSpPr>
        <p:spPr>
          <a:xfrm>
            <a:off x="2285999" y="3415848"/>
            <a:ext cx="4572000" cy="584775"/>
          </a:xfrm>
          <a:prstGeom prst="rect">
            <a:avLst/>
          </a:prstGeom>
          <a:noFill/>
        </p:spPr>
        <p:txBody>
          <a:bodyPr wrap="square">
            <a:spAutoFit/>
          </a:bodyPr>
          <a:lstStyle/>
          <a:p>
            <a:pPr marL="0" lvl="0" indent="0" algn="ctr" rtl="1">
              <a:spcBef>
                <a:spcPts val="0"/>
              </a:spcBef>
              <a:spcAft>
                <a:spcPts val="0"/>
              </a:spcAft>
              <a:buNone/>
            </a:pPr>
            <a:r>
              <a:rPr lang="en" sz="1600" b="1" i="0" dirty="0">
                <a:solidFill>
                  <a:srgbClr val="9CA3AF"/>
                </a:solidFill>
                <a:latin typeface="+mj-lt"/>
                <a:ea typeface="Assistant"/>
                <a:cs typeface="Assistant"/>
                <a:sym typeface="Assistant"/>
              </a:rPr>
              <a:t>💡 </a:t>
            </a:r>
            <a:r>
              <a:rPr lang="he-IL" sz="1600" b="1" dirty="0">
                <a:solidFill>
                  <a:srgbClr val="1E3F20"/>
                </a:solidFill>
                <a:latin typeface="+mj-lt"/>
                <a:cs typeface="Assistant"/>
              </a:rPr>
              <a:t>אם מחר ייעלמו כל דבורי הדבש, </a:t>
            </a:r>
          </a:p>
          <a:p>
            <a:pPr marL="0" lvl="0" indent="0" algn="ctr" rtl="1">
              <a:spcBef>
                <a:spcPts val="0"/>
              </a:spcBef>
              <a:spcAft>
                <a:spcPts val="0"/>
              </a:spcAft>
              <a:buNone/>
            </a:pPr>
            <a:r>
              <a:rPr lang="he-IL" sz="1600" b="1" dirty="0">
                <a:solidFill>
                  <a:srgbClr val="1E3F20"/>
                </a:solidFill>
                <a:latin typeface="+mj-lt"/>
                <a:cs typeface="Assistant"/>
              </a:rPr>
              <a:t>עדיין תהייה האבקה ועדיין יהיו תפוחים!</a:t>
            </a:r>
          </a:p>
        </p:txBody>
      </p:sp>
      <p:pic>
        <p:nvPicPr>
          <p:cNvPr id="32" name="Google Shape;217;p6">
            <a:extLst>
              <a:ext uri="{FF2B5EF4-FFF2-40B4-BE49-F238E27FC236}">
                <a16:creationId xmlns:a16="http://schemas.microsoft.com/office/drawing/2014/main" id="{31011126-E23F-4470-ABDB-A099128E2965}"/>
              </a:ext>
            </a:extLst>
          </p:cNvPr>
          <p:cNvPicPr preferRelativeResize="0"/>
          <p:nvPr/>
        </p:nvPicPr>
        <p:blipFill rotWithShape="1">
          <a:blip r:embed="rId5">
            <a:alphaModFix/>
          </a:blip>
          <a:srcRect l="12503" r="12495"/>
          <a:stretch/>
        </p:blipFill>
        <p:spPr>
          <a:xfrm>
            <a:off x="6486373" y="1124138"/>
            <a:ext cx="1714500" cy="2286000"/>
          </a:xfrm>
          <a:prstGeom prst="roundRect">
            <a:avLst>
              <a:gd name="adj" fmla="val 8888"/>
            </a:avLst>
          </a:prstGeom>
          <a:noFill/>
          <a:ln>
            <a:noFill/>
          </a:ln>
        </p:spPr>
      </p:pic>
    </p:spTree>
    <p:extLst>
      <p:ext uri="{BB962C8B-B14F-4D97-AF65-F5344CB8AC3E}">
        <p14:creationId xmlns:p14="http://schemas.microsoft.com/office/powerpoint/2010/main" val="5002585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CFBF7"/>
        </a:solidFill>
        <a:effectLst/>
      </p:bgPr>
    </p:bg>
    <p:spTree>
      <p:nvGrpSpPr>
        <p:cNvPr id="1" name="Shape 258"/>
        <p:cNvGrpSpPr/>
        <p:nvPr/>
      </p:nvGrpSpPr>
      <p:grpSpPr>
        <a:xfrm>
          <a:off x="0" y="0"/>
          <a:ext cx="0" cy="0"/>
          <a:chOff x="0" y="0"/>
          <a:chExt cx="0" cy="0"/>
        </a:xfrm>
      </p:grpSpPr>
      <p:sp>
        <p:nvSpPr>
          <p:cNvPr id="259" name="Google Shape;259;p24"/>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60" name="Google Shape;260;p24"/>
          <p:cNvSpPr txBox="1"/>
          <p:nvPr/>
        </p:nvSpPr>
        <p:spPr>
          <a:xfrm>
            <a:off x="381000" y="381000"/>
            <a:ext cx="8382000" cy="1047900"/>
          </a:xfrm>
          <a:prstGeom prst="rect">
            <a:avLst/>
          </a:prstGeom>
          <a:noFill/>
          <a:ln>
            <a:noFill/>
          </a:ln>
        </p:spPr>
        <p:txBody>
          <a:bodyPr spcFirstLastPara="1" wrap="square" lIns="0" tIns="0" rIns="0" bIns="0" anchor="t" anchorCtr="0">
            <a:noAutofit/>
          </a:bodyPr>
          <a:lstStyle/>
          <a:p>
            <a:pPr marL="0" lvl="0" indent="0" algn="ctr" rtl="1">
              <a:spcBef>
                <a:spcPts val="0"/>
              </a:spcBef>
              <a:spcAft>
                <a:spcPts val="0"/>
              </a:spcAft>
              <a:buNone/>
            </a:pPr>
            <a:r>
              <a:rPr lang="en" sz="2600" dirty="0">
                <a:solidFill>
                  <a:srgbClr val="1E3F20"/>
                </a:solidFill>
                <a:latin typeface="+mj-lt"/>
                <a:cs typeface="Assistant ExtraBold"/>
                <a:sym typeface="Assistant ExtraBold"/>
              </a:rPr>
              <a:t>השנה, כשנאכל תפוח בדבש...</a:t>
            </a:r>
            <a:endParaRPr sz="2600" dirty="0">
              <a:solidFill>
                <a:srgbClr val="1E3F20"/>
              </a:solidFill>
              <a:latin typeface="+mj-lt"/>
              <a:cs typeface="Assistant ExtraBold"/>
              <a:sym typeface="Assistant ExtraBold"/>
            </a:endParaRPr>
          </a:p>
          <a:p>
            <a:pPr marL="0" lvl="0" indent="0" algn="ctr" rtl="1">
              <a:spcBef>
                <a:spcPts val="600"/>
              </a:spcBef>
              <a:spcAft>
                <a:spcPts val="0"/>
              </a:spcAft>
              <a:buNone/>
            </a:pPr>
            <a:r>
              <a:rPr lang="en" sz="1800" dirty="0">
                <a:solidFill>
                  <a:srgbClr val="4B5563"/>
                </a:solidFill>
                <a:latin typeface="+mj-lt"/>
                <a:cs typeface="Assistant"/>
                <a:sym typeface="Assistant Medium"/>
              </a:rPr>
              <a:t>במקום לחשוב על </a:t>
            </a:r>
            <a:r>
              <a:rPr lang="he-IL" sz="1800" dirty="0">
                <a:solidFill>
                  <a:srgbClr val="4B5563"/>
                </a:solidFill>
                <a:latin typeface="+mj-lt"/>
                <a:cs typeface="Assistant"/>
                <a:sym typeface="Assistant Medium"/>
              </a:rPr>
              <a:t>רק </a:t>
            </a:r>
            <a:r>
              <a:rPr lang="en" sz="1800" dirty="0">
                <a:solidFill>
                  <a:srgbClr val="4B5563"/>
                </a:solidFill>
                <a:latin typeface="+mj-lt"/>
                <a:cs typeface="Assistant"/>
                <a:sym typeface="Assistant Medium"/>
              </a:rPr>
              <a:t>דבורת הדבש,</a:t>
            </a:r>
            <a:r>
              <a:rPr lang="he-IL" sz="1800" dirty="0">
                <a:solidFill>
                  <a:srgbClr val="4B5563"/>
                </a:solidFill>
                <a:latin typeface="+mj-lt"/>
                <a:cs typeface="Assistant"/>
                <a:sym typeface="Assistant Medium"/>
              </a:rPr>
              <a:t> שממנה</a:t>
            </a:r>
            <a:r>
              <a:rPr lang="en" sz="1800" dirty="0">
                <a:solidFill>
                  <a:srgbClr val="4B5563"/>
                </a:solidFill>
                <a:latin typeface="+mj-lt"/>
                <a:cs typeface="Assistant"/>
                <a:sym typeface="Assistant Medium"/>
              </a:rPr>
              <a:t> מגיע הדבש שעל שולחן החג</a:t>
            </a:r>
            <a:r>
              <a:rPr lang="he-IL" sz="1800" dirty="0">
                <a:solidFill>
                  <a:srgbClr val="4B5563"/>
                </a:solidFill>
                <a:latin typeface="+mj-lt"/>
                <a:cs typeface="Assistant"/>
                <a:sym typeface="Assistant Medium"/>
              </a:rPr>
              <a:t>, </a:t>
            </a:r>
            <a:r>
              <a:rPr lang="en" sz="1800" dirty="0">
                <a:solidFill>
                  <a:srgbClr val="4B5563"/>
                </a:solidFill>
                <a:latin typeface="+mj-lt"/>
                <a:cs typeface="Assistant"/>
                <a:sym typeface="Assistant Medium"/>
              </a:rPr>
              <a:t>נזכור גם את דבורי הבר – </a:t>
            </a:r>
            <a:r>
              <a:rPr lang="he-IL" sz="1800" dirty="0">
                <a:solidFill>
                  <a:srgbClr val="4B5563"/>
                </a:solidFill>
                <a:latin typeface="+mj-lt"/>
                <a:cs typeface="Assistant"/>
                <a:sym typeface="Assistant Medium"/>
              </a:rPr>
              <a:t> </a:t>
            </a:r>
            <a:r>
              <a:rPr lang="en" sz="1800" dirty="0">
                <a:solidFill>
                  <a:srgbClr val="4B5563"/>
                </a:solidFill>
                <a:latin typeface="+mj-lt"/>
                <a:cs typeface="Assistant"/>
                <a:sym typeface="Assistant Medium"/>
              </a:rPr>
              <a:t>מאות מינים של מאביקים שפעלו באביב והאביקו את פרחי עצי הפרי ובזכותם הפרחים הפכו לפירות.</a:t>
            </a:r>
            <a:endParaRPr sz="1800" dirty="0">
              <a:solidFill>
                <a:srgbClr val="4B5563"/>
              </a:solidFill>
              <a:latin typeface="+mj-lt"/>
              <a:cs typeface="Assistant"/>
              <a:sym typeface="Assistant Medium"/>
            </a:endParaRPr>
          </a:p>
        </p:txBody>
      </p:sp>
      <p:grpSp>
        <p:nvGrpSpPr>
          <p:cNvPr id="261" name="Google Shape;261;p24"/>
          <p:cNvGrpSpPr/>
          <p:nvPr/>
        </p:nvGrpSpPr>
        <p:grpSpPr>
          <a:xfrm>
            <a:off x="4762500" y="1595511"/>
            <a:ext cx="4000500" cy="2262113"/>
            <a:chOff x="0" y="0"/>
            <a:chExt cx="4000500" cy="2286000"/>
          </a:xfrm>
        </p:grpSpPr>
        <p:sp>
          <p:nvSpPr>
            <p:cNvPr id="262" name="Google Shape;262;p24"/>
            <p:cNvSpPr/>
            <p:nvPr/>
          </p:nvSpPr>
          <p:spPr>
            <a:xfrm>
              <a:off x="0" y="0"/>
              <a:ext cx="4000500" cy="2286000"/>
            </a:xfrm>
            <a:prstGeom prst="roundRect">
              <a:avLst>
                <a:gd name="adj" fmla="val 6666"/>
              </a:avLst>
            </a:prstGeom>
            <a:solidFill>
              <a:srgbClr val="FEF3C7"/>
            </a:solidFill>
            <a:ln w="19050"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pic>
          <p:nvPicPr>
            <p:cNvPr id="263" name="Google Shape;263;p24"/>
            <p:cNvPicPr preferRelativeResize="0"/>
            <p:nvPr/>
          </p:nvPicPr>
          <p:blipFill rotWithShape="1">
            <a:blip r:embed="rId3">
              <a:alphaModFix/>
            </a:blip>
            <a:srcRect l="3575" t="3575" r="3566" b="3566"/>
            <a:stretch/>
          </p:blipFill>
          <p:spPr>
            <a:xfrm>
              <a:off x="2524125" y="523875"/>
              <a:ext cx="1238400" cy="1238400"/>
            </a:xfrm>
            <a:prstGeom prst="ellipse">
              <a:avLst/>
            </a:prstGeom>
            <a:noFill/>
            <a:ln>
              <a:noFill/>
            </a:ln>
          </p:spPr>
        </p:pic>
        <p:sp>
          <p:nvSpPr>
            <p:cNvPr id="264" name="Google Shape;264;p24"/>
            <p:cNvSpPr txBox="1"/>
            <p:nvPr/>
          </p:nvSpPr>
          <p:spPr>
            <a:xfrm>
              <a:off x="190500" y="190500"/>
              <a:ext cx="2095500" cy="1905000"/>
            </a:xfrm>
            <a:prstGeom prst="rect">
              <a:avLst/>
            </a:prstGeom>
            <a:noFill/>
            <a:ln>
              <a:noFill/>
            </a:ln>
          </p:spPr>
          <p:txBody>
            <a:bodyPr spcFirstLastPara="1" wrap="square" lIns="0" tIns="0" rIns="0" bIns="0" anchor="ctr" anchorCtr="0">
              <a:noAutofit/>
            </a:bodyPr>
            <a:lstStyle/>
            <a:p>
              <a:pPr marL="0" lvl="0" indent="0" algn="r" rtl="1">
                <a:spcBef>
                  <a:spcPts val="0"/>
                </a:spcBef>
                <a:spcAft>
                  <a:spcPts val="0"/>
                </a:spcAft>
                <a:buNone/>
              </a:pPr>
              <a:r>
                <a:rPr lang="en" sz="1800" b="0" dirty="0">
                  <a:solidFill>
                    <a:srgbClr val="D97706"/>
                  </a:solidFill>
                  <a:latin typeface="+mj-lt"/>
                  <a:ea typeface="Assistant ExtraBold"/>
                  <a:cs typeface="Assistant ExtraBold"/>
                  <a:sym typeface="Assistant ExtraBold"/>
                </a:rPr>
                <a:t>🍯 דבש</a:t>
              </a:r>
              <a:endParaRPr sz="1800" b="0" dirty="0">
                <a:solidFill>
                  <a:srgbClr val="D97706"/>
                </a:solidFill>
                <a:latin typeface="+mj-lt"/>
                <a:ea typeface="Assistant ExtraBold"/>
                <a:cs typeface="Assistant ExtraBold"/>
                <a:sym typeface="Assistant ExtraBold"/>
              </a:endParaRPr>
            </a:p>
            <a:p>
              <a:pPr marL="0" lvl="0" indent="0" algn="r" rtl="1">
                <a:spcBef>
                  <a:spcPts val="750"/>
                </a:spcBef>
                <a:spcAft>
                  <a:spcPts val="0"/>
                </a:spcAft>
                <a:buNone/>
              </a:pPr>
              <a:r>
                <a:rPr lang="he-IL" sz="1600" b="0" dirty="0">
                  <a:solidFill>
                    <a:srgbClr val="1E3F20"/>
                  </a:solidFill>
                  <a:latin typeface="+mj-lt"/>
                  <a:ea typeface="Assistant SemiBold"/>
                  <a:cs typeface="Assistant SemiBold"/>
                  <a:sym typeface="Assistant SemiBold"/>
                </a:rPr>
                <a:t>מיוצר על ידי </a:t>
              </a:r>
              <a:r>
                <a:rPr lang="en" sz="1600" b="0" dirty="0">
                  <a:solidFill>
                    <a:srgbClr val="1E3F20"/>
                  </a:solidFill>
                  <a:latin typeface="+mj-lt"/>
                  <a:ea typeface="Assistant SemiBold"/>
                  <a:cs typeface="Assistant SemiBold"/>
                  <a:sym typeface="Assistant SemiBold"/>
                </a:rPr>
                <a:t>דבורת הדבש.</a:t>
              </a:r>
              <a:endParaRPr sz="1600" b="0" dirty="0">
                <a:solidFill>
                  <a:srgbClr val="1E3F20"/>
                </a:solidFill>
                <a:latin typeface="+mj-lt"/>
                <a:ea typeface="Assistant SemiBold"/>
                <a:cs typeface="Assistant SemiBold"/>
                <a:sym typeface="Assistant SemiBold"/>
              </a:endParaRPr>
            </a:p>
            <a:p>
              <a:pPr marL="0" lvl="0" indent="0" algn="r" rtl="1">
                <a:spcBef>
                  <a:spcPts val="450"/>
                </a:spcBef>
                <a:spcAft>
                  <a:spcPts val="0"/>
                </a:spcAft>
                <a:buNone/>
              </a:pPr>
              <a:endParaRPr sz="1100" b="0" dirty="0">
                <a:solidFill>
                  <a:srgbClr val="4B5563"/>
                </a:solidFill>
                <a:latin typeface="+mj-lt"/>
                <a:ea typeface="Assistant"/>
                <a:cs typeface="Assistant"/>
                <a:sym typeface="Assistant"/>
              </a:endParaRPr>
            </a:p>
          </p:txBody>
        </p:sp>
      </p:grpSp>
      <p:grpSp>
        <p:nvGrpSpPr>
          <p:cNvPr id="265" name="Google Shape;265;p24"/>
          <p:cNvGrpSpPr/>
          <p:nvPr/>
        </p:nvGrpSpPr>
        <p:grpSpPr>
          <a:xfrm>
            <a:off x="420725" y="1595513"/>
            <a:ext cx="4000500" cy="2286000"/>
            <a:chOff x="39725" y="23888"/>
            <a:chExt cx="4000500" cy="2286000"/>
          </a:xfrm>
        </p:grpSpPr>
        <p:sp>
          <p:nvSpPr>
            <p:cNvPr id="266" name="Google Shape;266;p24"/>
            <p:cNvSpPr/>
            <p:nvPr/>
          </p:nvSpPr>
          <p:spPr>
            <a:xfrm>
              <a:off x="39725" y="23888"/>
              <a:ext cx="4000500" cy="2286000"/>
            </a:xfrm>
            <a:prstGeom prst="roundRect">
              <a:avLst>
                <a:gd name="adj" fmla="val 6666"/>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pic>
          <p:nvPicPr>
            <p:cNvPr id="267" name="Google Shape;267;p24"/>
            <p:cNvPicPr preferRelativeResize="0"/>
            <p:nvPr/>
          </p:nvPicPr>
          <p:blipFill rotWithShape="1">
            <a:blip r:embed="rId4">
              <a:alphaModFix/>
            </a:blip>
            <a:srcRect l="3575" t="3575" r="3566" b="3566"/>
            <a:stretch/>
          </p:blipFill>
          <p:spPr>
            <a:xfrm>
              <a:off x="2524125" y="523875"/>
              <a:ext cx="1238400" cy="1238400"/>
            </a:xfrm>
            <a:prstGeom prst="ellipse">
              <a:avLst/>
            </a:prstGeom>
            <a:noFill/>
            <a:ln>
              <a:noFill/>
            </a:ln>
          </p:spPr>
        </p:pic>
        <p:sp>
          <p:nvSpPr>
            <p:cNvPr id="268" name="Google Shape;268;p24"/>
            <p:cNvSpPr txBox="1"/>
            <p:nvPr/>
          </p:nvSpPr>
          <p:spPr>
            <a:xfrm>
              <a:off x="100263" y="190500"/>
              <a:ext cx="2255061" cy="1905000"/>
            </a:xfrm>
            <a:prstGeom prst="rect">
              <a:avLst/>
            </a:prstGeom>
            <a:noFill/>
            <a:ln>
              <a:noFill/>
            </a:ln>
          </p:spPr>
          <p:txBody>
            <a:bodyPr spcFirstLastPara="1" wrap="square" lIns="0" tIns="0" rIns="0" bIns="0" anchor="ctr" anchorCtr="0">
              <a:noAutofit/>
            </a:bodyPr>
            <a:lstStyle/>
            <a:p>
              <a:pPr marL="0" lvl="0" indent="0" algn="r" rtl="1">
                <a:spcBef>
                  <a:spcPts val="0"/>
                </a:spcBef>
                <a:spcAft>
                  <a:spcPts val="0"/>
                </a:spcAft>
                <a:buNone/>
              </a:pPr>
              <a:r>
                <a:rPr lang="en" sz="1800" b="0" dirty="0">
                  <a:solidFill>
                    <a:srgbClr val="1E3F20"/>
                  </a:solidFill>
                  <a:latin typeface="+mj-lt"/>
                  <a:ea typeface="Assistant ExtraBold"/>
                  <a:cs typeface="Assistant ExtraBold"/>
                  <a:sym typeface="Assistant ExtraBold"/>
                </a:rPr>
                <a:t>🍎 תפוח</a:t>
              </a:r>
              <a:endParaRPr sz="1800" b="0" dirty="0">
                <a:solidFill>
                  <a:srgbClr val="1E3F20"/>
                </a:solidFill>
                <a:latin typeface="+mj-lt"/>
                <a:ea typeface="Assistant ExtraBold"/>
                <a:cs typeface="Assistant ExtraBold"/>
                <a:sym typeface="Assistant ExtraBold"/>
              </a:endParaRPr>
            </a:p>
            <a:p>
              <a:pPr marL="0" lvl="0" indent="0" algn="r" rtl="1">
                <a:spcBef>
                  <a:spcPts val="750"/>
                </a:spcBef>
                <a:spcAft>
                  <a:spcPts val="0"/>
                </a:spcAft>
                <a:buNone/>
              </a:pPr>
              <a:r>
                <a:rPr lang="he-IL" sz="1600" b="0" dirty="0" err="1">
                  <a:solidFill>
                    <a:srgbClr val="1E3F20"/>
                  </a:solidFill>
                  <a:latin typeface="+mj-lt"/>
                  <a:ea typeface="Assistant SemiBold"/>
                  <a:cs typeface="Assistant SemiBold"/>
                  <a:sym typeface="Assistant SemiBold"/>
                </a:rPr>
                <a:t>מואבק</a:t>
              </a:r>
              <a:r>
                <a:rPr lang="he-IL" sz="1600" b="0" dirty="0">
                  <a:solidFill>
                    <a:srgbClr val="1E3F20"/>
                  </a:solidFill>
                  <a:latin typeface="+mj-lt"/>
                  <a:ea typeface="Assistant SemiBold"/>
                  <a:cs typeface="Assistant SemiBold"/>
                  <a:sym typeface="Assistant SemiBold"/>
                </a:rPr>
                <a:t> על ידי</a:t>
              </a:r>
              <a:r>
                <a:rPr lang="en" sz="1600" b="0" dirty="0">
                  <a:solidFill>
                    <a:srgbClr val="1E3F20"/>
                  </a:solidFill>
                  <a:latin typeface="+mj-lt"/>
                  <a:ea typeface="Assistant SemiBold"/>
                  <a:cs typeface="Assistant SemiBold"/>
                  <a:sym typeface="Assistant SemiBold"/>
                </a:rPr>
                <a:t> </a:t>
              </a:r>
              <a:r>
                <a:rPr lang="he-IL" sz="1600" b="0" dirty="0">
                  <a:solidFill>
                    <a:srgbClr val="1E3F20"/>
                  </a:solidFill>
                  <a:latin typeface="+mj-lt"/>
                  <a:ea typeface="Assistant SemiBold"/>
                  <a:cs typeface="Assistant SemiBold"/>
                  <a:sym typeface="Assistant SemiBold"/>
                </a:rPr>
                <a:t>מגוון </a:t>
              </a:r>
              <a:r>
                <a:rPr lang="en" sz="1600" b="0" dirty="0">
                  <a:solidFill>
                    <a:srgbClr val="1E3F20"/>
                  </a:solidFill>
                  <a:latin typeface="+mj-lt"/>
                  <a:ea typeface="Assistant SemiBold"/>
                  <a:cs typeface="Assistant SemiBold"/>
                  <a:sym typeface="Assistant SemiBold"/>
                </a:rPr>
                <a:t>מאביקים</a:t>
              </a:r>
              <a:r>
                <a:rPr lang="en" sz="1200" b="0" dirty="0">
                  <a:solidFill>
                    <a:srgbClr val="1E3F20"/>
                  </a:solidFill>
                  <a:latin typeface="+mj-lt"/>
                  <a:ea typeface="Assistant SemiBold"/>
                  <a:cs typeface="Assistant SemiBold"/>
                  <a:sym typeface="Assistant SemiBold"/>
                </a:rPr>
                <a:t>.</a:t>
              </a:r>
              <a:endParaRPr sz="1200" b="0" dirty="0">
                <a:solidFill>
                  <a:srgbClr val="1E3F20"/>
                </a:solidFill>
                <a:latin typeface="+mj-lt"/>
                <a:ea typeface="Assistant SemiBold"/>
                <a:cs typeface="Assistant SemiBold"/>
                <a:sym typeface="Assistant SemiBold"/>
              </a:endParaRPr>
            </a:p>
            <a:p>
              <a:pPr marL="0" lvl="0" indent="0" algn="r" rtl="1">
                <a:spcBef>
                  <a:spcPts val="450"/>
                </a:spcBef>
                <a:spcAft>
                  <a:spcPts val="0"/>
                </a:spcAft>
                <a:buNone/>
              </a:pPr>
              <a:endParaRPr sz="1100" b="0" dirty="0">
                <a:solidFill>
                  <a:srgbClr val="4B5563"/>
                </a:solidFill>
                <a:latin typeface="+mj-lt"/>
                <a:ea typeface="Assistant"/>
                <a:cs typeface="Assistant"/>
                <a:sym typeface="Assistant"/>
              </a:endParaRPr>
            </a:p>
          </p:txBody>
        </p:sp>
      </p:grpSp>
      <p:grpSp>
        <p:nvGrpSpPr>
          <p:cNvPr id="269" name="Google Shape;269;p24"/>
          <p:cNvGrpSpPr/>
          <p:nvPr/>
        </p:nvGrpSpPr>
        <p:grpSpPr>
          <a:xfrm>
            <a:off x="381000" y="4048125"/>
            <a:ext cx="8382000" cy="714300"/>
            <a:chOff x="0" y="0"/>
            <a:chExt cx="8382000" cy="714300"/>
          </a:xfrm>
        </p:grpSpPr>
        <p:sp>
          <p:nvSpPr>
            <p:cNvPr id="270" name="Google Shape;270;p24"/>
            <p:cNvSpPr/>
            <p:nvPr/>
          </p:nvSpPr>
          <p:spPr>
            <a:xfrm>
              <a:off x="0" y="0"/>
              <a:ext cx="8382000" cy="714300"/>
            </a:xfrm>
            <a:prstGeom prst="roundRect">
              <a:avLst>
                <a:gd name="adj" fmla="val 16000"/>
              </a:avLst>
            </a:prstGeom>
            <a:solidFill>
              <a:srgbClr val="F0FDF4"/>
            </a:solidFill>
            <a:ln w="14300" cap="flat" cmpd="sng">
              <a:solidFill>
                <a:srgbClr val="BBF7D0"/>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71" name="Google Shape;271;p24"/>
            <p:cNvSpPr txBox="1"/>
            <p:nvPr/>
          </p:nvSpPr>
          <p:spPr>
            <a:xfrm>
              <a:off x="0" y="0"/>
              <a:ext cx="8382000" cy="7143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sz="1700" b="0" dirty="0">
                  <a:solidFill>
                    <a:srgbClr val="166534"/>
                  </a:solidFill>
                  <a:latin typeface="+mj-lt"/>
                  <a:ea typeface="Assistant ExtraBold"/>
                  <a:cs typeface="Assistant ExtraBold"/>
                  <a:sym typeface="Assistant ExtraBold"/>
                </a:rPr>
                <a:t>🐝 שנה טובה ומתוקה – </a:t>
              </a:r>
              <a:r>
                <a:rPr lang="he-IL" sz="1700" b="0" dirty="0">
                  <a:solidFill>
                    <a:srgbClr val="166534"/>
                  </a:solidFill>
                  <a:latin typeface="+mj-lt"/>
                  <a:ea typeface="Assistant ExtraBold"/>
                  <a:cs typeface="Assistant ExtraBold"/>
                  <a:sym typeface="Assistant ExtraBold"/>
                </a:rPr>
                <a:t> </a:t>
              </a:r>
              <a:r>
                <a:rPr lang="en" sz="1700" b="0" dirty="0">
                  <a:solidFill>
                    <a:srgbClr val="166534"/>
                  </a:solidFill>
                  <a:latin typeface="+mj-lt"/>
                  <a:ea typeface="Assistant ExtraBold"/>
                  <a:cs typeface="Assistant ExtraBold"/>
                  <a:sym typeface="Assistant ExtraBold"/>
                </a:rPr>
                <a:t>גם לנו וגם לכל המאביקים!</a:t>
              </a:r>
              <a:endParaRPr sz="1700" b="0" dirty="0">
                <a:solidFill>
                  <a:srgbClr val="166534"/>
                </a:solidFill>
                <a:latin typeface="+mj-lt"/>
                <a:ea typeface="Assistant ExtraBold"/>
                <a:cs typeface="Assistant ExtraBold"/>
                <a:sym typeface="Assistant ExtraBold"/>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BF7"/>
        </a:solidFill>
        <a:effectLst/>
      </p:bgPr>
    </p:bg>
    <p:spTree>
      <p:nvGrpSpPr>
        <p:cNvPr id="1" name="Shape 88"/>
        <p:cNvGrpSpPr/>
        <p:nvPr/>
      </p:nvGrpSpPr>
      <p:grpSpPr>
        <a:xfrm>
          <a:off x="0" y="0"/>
          <a:ext cx="0" cy="0"/>
          <a:chOff x="0" y="0"/>
          <a:chExt cx="0" cy="0"/>
        </a:xfrm>
      </p:grpSpPr>
      <p:sp>
        <p:nvSpPr>
          <p:cNvPr id="26" name="Google Shape;156;p18">
            <a:extLst>
              <a:ext uri="{FF2B5EF4-FFF2-40B4-BE49-F238E27FC236}">
                <a16:creationId xmlns:a16="http://schemas.microsoft.com/office/drawing/2014/main" id="{95F543EB-33DD-48F7-A8EF-F9378BDB7015}"/>
              </a:ext>
            </a:extLst>
          </p:cNvPr>
          <p:cNvSpPr/>
          <p:nvPr/>
        </p:nvSpPr>
        <p:spPr>
          <a:xfrm>
            <a:off x="944425" y="3545293"/>
            <a:ext cx="1714500" cy="428548"/>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3" name="Google Shape;156;p18">
            <a:extLst>
              <a:ext uri="{FF2B5EF4-FFF2-40B4-BE49-F238E27FC236}">
                <a16:creationId xmlns:a16="http://schemas.microsoft.com/office/drawing/2014/main" id="{978C7B33-44F7-43B0-97F8-10C3003BDA37}"/>
              </a:ext>
            </a:extLst>
          </p:cNvPr>
          <p:cNvSpPr/>
          <p:nvPr/>
        </p:nvSpPr>
        <p:spPr>
          <a:xfrm>
            <a:off x="6477000" y="3524250"/>
            <a:ext cx="1714500" cy="428548"/>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2" name="Google Shape;99;p16">
            <a:extLst>
              <a:ext uri="{FF2B5EF4-FFF2-40B4-BE49-F238E27FC236}">
                <a16:creationId xmlns:a16="http://schemas.microsoft.com/office/drawing/2014/main" id="{585719D0-1CC4-4F2E-B002-F2968E666D69}"/>
              </a:ext>
            </a:extLst>
          </p:cNvPr>
          <p:cNvSpPr/>
          <p:nvPr/>
        </p:nvSpPr>
        <p:spPr>
          <a:xfrm>
            <a:off x="381000" y="4086447"/>
            <a:ext cx="8382000" cy="964056"/>
          </a:xfrm>
          <a:prstGeom prst="roundRect">
            <a:avLst>
              <a:gd name="adj" fmla="val 15999"/>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89" name="Google Shape;89;p16"/>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90" name="Google Shape;90;p16"/>
          <p:cNvSpPr txBox="1"/>
          <p:nvPr/>
        </p:nvSpPr>
        <p:spPr>
          <a:xfrm>
            <a:off x="381000" y="428625"/>
            <a:ext cx="8382000" cy="4764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sz="2600" dirty="0">
                <a:solidFill>
                  <a:srgbClr val="1E3F20"/>
                </a:solidFill>
                <a:latin typeface="+mj-lt"/>
                <a:ea typeface="Assistant ExtraBold"/>
                <a:cs typeface="Assistant ExtraBold"/>
                <a:sym typeface="Assistant ExtraBold"/>
              </a:rPr>
              <a:t>כיצד נוצר </a:t>
            </a:r>
            <a:r>
              <a:rPr lang="he-IL" sz="2600" dirty="0">
                <a:solidFill>
                  <a:srgbClr val="1E3F20"/>
                </a:solidFill>
                <a:latin typeface="+mj-lt"/>
                <a:ea typeface="Assistant ExtraBold"/>
                <a:cs typeface="Assistant ExtraBold"/>
                <a:sym typeface="Assistant ExtraBold"/>
              </a:rPr>
              <a:t>פרי ה</a:t>
            </a:r>
            <a:r>
              <a:rPr lang="en" sz="2600" b="0" dirty="0">
                <a:solidFill>
                  <a:srgbClr val="1E3F20"/>
                </a:solidFill>
                <a:latin typeface="+mj-lt"/>
                <a:ea typeface="Assistant ExtraBold"/>
                <a:cs typeface="Assistant ExtraBold"/>
                <a:sym typeface="Assistant ExtraBold"/>
              </a:rPr>
              <a:t>תפוח</a:t>
            </a:r>
            <a:r>
              <a:rPr lang="en" sz="2600" b="1" dirty="0">
                <a:solidFill>
                  <a:srgbClr val="1E3F20"/>
                </a:solidFill>
                <a:latin typeface="+mj-lt"/>
                <a:ea typeface="Assistant ExtraBold"/>
                <a:cs typeface="Assistant ExtraBold"/>
                <a:sym typeface="Assistant ExtraBold"/>
              </a:rPr>
              <a:t>?</a:t>
            </a:r>
            <a:endParaRPr sz="2600" b="1" dirty="0">
              <a:solidFill>
                <a:srgbClr val="1E3F20"/>
              </a:solidFill>
              <a:latin typeface="+mj-lt"/>
              <a:ea typeface="Assistant ExtraBold"/>
              <a:cs typeface="Assistant ExtraBold"/>
              <a:sym typeface="Assistant ExtraBold"/>
            </a:endParaRPr>
          </a:p>
        </p:txBody>
      </p:sp>
      <p:grpSp>
        <p:nvGrpSpPr>
          <p:cNvPr id="101" name="Google Shape;101;p16"/>
          <p:cNvGrpSpPr/>
          <p:nvPr/>
        </p:nvGrpSpPr>
        <p:grpSpPr>
          <a:xfrm>
            <a:off x="6477000" y="1143000"/>
            <a:ext cx="1714500" cy="2714550"/>
            <a:chOff x="0" y="0"/>
            <a:chExt cx="1714500" cy="2714550"/>
          </a:xfrm>
        </p:grpSpPr>
        <p:pic>
          <p:nvPicPr>
            <p:cNvPr id="102" name="Google Shape;102;p16"/>
            <p:cNvPicPr preferRelativeResize="0"/>
            <p:nvPr/>
          </p:nvPicPr>
          <p:blipFill rotWithShape="1">
            <a:blip r:embed="rId3">
              <a:alphaModFix/>
            </a:blip>
            <a:srcRect t="219" b="229"/>
            <a:stretch/>
          </p:blipFill>
          <p:spPr>
            <a:xfrm>
              <a:off x="0" y="0"/>
              <a:ext cx="1714500" cy="2286000"/>
            </a:xfrm>
            <a:prstGeom prst="roundRect">
              <a:avLst>
                <a:gd name="adj" fmla="val 8888"/>
              </a:avLst>
            </a:prstGeom>
            <a:noFill/>
            <a:ln>
              <a:noFill/>
            </a:ln>
          </p:spPr>
        </p:pic>
        <p:sp>
          <p:nvSpPr>
            <p:cNvPr id="103" name="Google Shape;103;p16"/>
            <p:cNvSpPr/>
            <p:nvPr/>
          </p:nvSpPr>
          <p:spPr>
            <a:xfrm>
              <a:off x="0" y="0"/>
              <a:ext cx="1714500" cy="2286000"/>
            </a:xfrm>
            <a:prstGeom prst="roundRect">
              <a:avLst>
                <a:gd name="adj" fmla="val 8888"/>
              </a:avLst>
            </a:prstGeom>
            <a:solidFill>
              <a:srgbClr val="000000">
                <a:alpha val="0"/>
              </a:srgbClr>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4" name="Google Shape;104;p16"/>
            <p:cNvSpPr/>
            <p:nvPr/>
          </p:nvSpPr>
          <p:spPr>
            <a:xfrm>
              <a:off x="0" y="2381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5" name="Google Shape;105;p16"/>
            <p:cNvSpPr txBox="1"/>
            <p:nvPr/>
          </p:nvSpPr>
          <p:spPr>
            <a:xfrm>
              <a:off x="0" y="2381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en" b="1">
                  <a:solidFill>
                    <a:srgbClr val="1E3F20"/>
                  </a:solidFill>
                  <a:latin typeface="+mj-lt"/>
                  <a:ea typeface="Assistant"/>
                  <a:cs typeface="Assistant"/>
                  <a:sym typeface="Assistant"/>
                </a:rPr>
                <a:t>שלב א׳: פריחת התפוח</a:t>
              </a:r>
              <a:endParaRPr b="1">
                <a:solidFill>
                  <a:srgbClr val="1E3F20"/>
                </a:solidFill>
                <a:latin typeface="+mj-lt"/>
                <a:ea typeface="Assistant"/>
                <a:cs typeface="Assistant"/>
                <a:sym typeface="Assistant"/>
              </a:endParaRPr>
            </a:p>
          </p:txBody>
        </p:sp>
        <p:sp>
          <p:nvSpPr>
            <p:cNvPr id="106" name="Google Shape;106;p16"/>
            <p:cNvSpPr/>
            <p:nvPr/>
          </p:nvSpPr>
          <p:spPr>
            <a:xfrm>
              <a:off x="0" y="2381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grpSp>
      <p:pic>
        <p:nvPicPr>
          <p:cNvPr id="107" name="Google Shape;107;p16"/>
          <p:cNvPicPr preferRelativeResize="0"/>
          <p:nvPr/>
        </p:nvPicPr>
        <p:blipFill rotWithShape="1">
          <a:blip r:embed="rId4">
            <a:alphaModFix/>
          </a:blip>
          <a:srcRect t="219" b="229"/>
          <a:stretch/>
        </p:blipFill>
        <p:spPr>
          <a:xfrm>
            <a:off x="952500" y="1143000"/>
            <a:ext cx="1714500" cy="2286000"/>
          </a:xfrm>
          <a:prstGeom prst="roundRect">
            <a:avLst>
              <a:gd name="adj" fmla="val 8888"/>
            </a:avLst>
          </a:prstGeom>
          <a:noFill/>
          <a:ln>
            <a:noFill/>
          </a:ln>
        </p:spPr>
      </p:pic>
      <p:sp>
        <p:nvSpPr>
          <p:cNvPr id="108" name="Google Shape;108;p16"/>
          <p:cNvSpPr/>
          <p:nvPr/>
        </p:nvSpPr>
        <p:spPr>
          <a:xfrm>
            <a:off x="952500" y="3524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9" name="Google Shape;109;p16"/>
          <p:cNvSpPr txBox="1"/>
          <p:nvPr/>
        </p:nvSpPr>
        <p:spPr>
          <a:xfrm>
            <a:off x="952500" y="3524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n-lt"/>
                <a:ea typeface="Assistant"/>
                <a:cs typeface="Assistant"/>
                <a:sym typeface="Assistant"/>
              </a:rPr>
              <a:t>שלב ג׳:</a:t>
            </a:r>
            <a:r>
              <a:rPr lang="he-IL" b="1" dirty="0">
                <a:solidFill>
                  <a:srgbClr val="1E3F20"/>
                </a:solidFill>
                <a:latin typeface="+mn-lt"/>
                <a:ea typeface="Assistant"/>
                <a:cs typeface="Assistant"/>
                <a:sym typeface="Assistant"/>
              </a:rPr>
              <a:t> ה</a:t>
            </a:r>
            <a:r>
              <a:rPr lang="en" b="1" dirty="0">
                <a:solidFill>
                  <a:srgbClr val="1E3F20"/>
                </a:solidFill>
                <a:latin typeface="+mn-lt"/>
                <a:ea typeface="Assistant"/>
                <a:cs typeface="Assistant"/>
                <a:sym typeface="Assistant"/>
              </a:rPr>
              <a:t>פרי הבשל</a:t>
            </a:r>
            <a:endParaRPr b="1" dirty="0">
              <a:solidFill>
                <a:srgbClr val="1E3F20"/>
              </a:solidFill>
              <a:latin typeface="+mn-lt"/>
              <a:ea typeface="Assistant"/>
              <a:cs typeface="Assistant"/>
              <a:sym typeface="Assistant"/>
            </a:endParaRPr>
          </a:p>
        </p:txBody>
      </p:sp>
      <p:sp>
        <p:nvSpPr>
          <p:cNvPr id="110" name="Google Shape;110;p16"/>
          <p:cNvSpPr/>
          <p:nvPr/>
        </p:nvSpPr>
        <p:spPr>
          <a:xfrm>
            <a:off x="944425" y="1143000"/>
            <a:ext cx="1714500" cy="2286000"/>
          </a:xfrm>
          <a:prstGeom prst="roundRect">
            <a:avLst>
              <a:gd name="adj" fmla="val 8888"/>
            </a:avLst>
          </a:prstGeom>
          <a:solidFill>
            <a:srgbClr val="000000">
              <a:alpha val="0"/>
            </a:srgbClr>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grpSp>
        <p:nvGrpSpPr>
          <p:cNvPr id="2" name="Google Shape;77;p15">
            <a:extLst>
              <a:ext uri="{FF2B5EF4-FFF2-40B4-BE49-F238E27FC236}">
                <a16:creationId xmlns:a16="http://schemas.microsoft.com/office/drawing/2014/main" id="{7F23677B-A258-C3E3-6A40-059F42B43B77}"/>
              </a:ext>
            </a:extLst>
          </p:cNvPr>
          <p:cNvGrpSpPr/>
          <p:nvPr/>
        </p:nvGrpSpPr>
        <p:grpSpPr>
          <a:xfrm>
            <a:off x="2914650" y="1133475"/>
            <a:ext cx="3326130" cy="2305200"/>
            <a:chOff x="-9525" y="-9525"/>
            <a:chExt cx="4591200" cy="2305200"/>
          </a:xfrm>
        </p:grpSpPr>
        <p:pic>
          <p:nvPicPr>
            <p:cNvPr id="3" name="Google Shape;78;p15">
              <a:extLst>
                <a:ext uri="{FF2B5EF4-FFF2-40B4-BE49-F238E27FC236}">
                  <a16:creationId xmlns:a16="http://schemas.microsoft.com/office/drawing/2014/main" id="{FADC94B2-E1AF-C40A-F3A3-D7199DDA7296}"/>
                </a:ext>
              </a:extLst>
            </p:cNvPr>
            <p:cNvPicPr preferRelativeResize="0"/>
            <p:nvPr/>
          </p:nvPicPr>
          <p:blipFill rotWithShape="1">
            <a:blip r:embed="rId5">
              <a:alphaModFix/>
            </a:blip>
            <a:srcRect/>
            <a:stretch/>
          </p:blipFill>
          <p:spPr>
            <a:xfrm>
              <a:off x="-9525" y="-9525"/>
              <a:ext cx="4591200" cy="2305200"/>
            </a:xfrm>
            <a:prstGeom prst="rect">
              <a:avLst/>
            </a:prstGeom>
            <a:noFill/>
            <a:ln>
              <a:noFill/>
            </a:ln>
          </p:spPr>
        </p:pic>
        <p:pic>
          <p:nvPicPr>
            <p:cNvPr id="4" name="Google Shape;79;p15">
              <a:extLst>
                <a:ext uri="{FF2B5EF4-FFF2-40B4-BE49-F238E27FC236}">
                  <a16:creationId xmlns:a16="http://schemas.microsoft.com/office/drawing/2014/main" id="{3CC0394D-2E05-1F55-9F0E-5180C0D430F2}"/>
                </a:ext>
              </a:extLst>
            </p:cNvPr>
            <p:cNvPicPr preferRelativeResize="0"/>
            <p:nvPr/>
          </p:nvPicPr>
          <p:blipFill rotWithShape="1">
            <a:blip r:embed="rId6">
              <a:alphaModFix/>
            </a:blip>
            <a:srcRect/>
            <a:stretch/>
          </p:blipFill>
          <p:spPr>
            <a:xfrm>
              <a:off x="800100" y="1133475"/>
              <a:ext cx="3009900" cy="19200"/>
            </a:xfrm>
            <a:prstGeom prst="rect">
              <a:avLst/>
            </a:prstGeom>
            <a:noFill/>
            <a:ln>
              <a:noFill/>
            </a:ln>
          </p:spPr>
        </p:pic>
        <p:pic>
          <p:nvPicPr>
            <p:cNvPr id="5" name="Google Shape;80;p15">
              <a:extLst>
                <a:ext uri="{FF2B5EF4-FFF2-40B4-BE49-F238E27FC236}">
                  <a16:creationId xmlns:a16="http://schemas.microsoft.com/office/drawing/2014/main" id="{93557C7C-55ED-BD3E-E231-E14CCEEE5AC2}"/>
                </a:ext>
              </a:extLst>
            </p:cNvPr>
            <p:cNvPicPr preferRelativeResize="0"/>
            <p:nvPr/>
          </p:nvPicPr>
          <p:blipFill rotWithShape="1">
            <a:blip r:embed="rId6">
              <a:alphaModFix/>
            </a:blip>
            <a:srcRect/>
            <a:stretch/>
          </p:blipFill>
          <p:spPr>
            <a:xfrm>
              <a:off x="800100" y="2276475"/>
              <a:ext cx="3009900" cy="19200"/>
            </a:xfrm>
            <a:prstGeom prst="rect">
              <a:avLst/>
            </a:prstGeom>
            <a:noFill/>
            <a:ln>
              <a:noFill/>
            </a:ln>
          </p:spPr>
        </p:pic>
        <p:sp>
          <p:nvSpPr>
            <p:cNvPr id="6" name="Google Shape;81;p15">
              <a:extLst>
                <a:ext uri="{FF2B5EF4-FFF2-40B4-BE49-F238E27FC236}">
                  <a16:creationId xmlns:a16="http://schemas.microsoft.com/office/drawing/2014/main" id="{46551B62-CE96-FFF3-281F-0CA71B217B8C}"/>
                </a:ext>
              </a:extLst>
            </p:cNvPr>
            <p:cNvSpPr txBox="1"/>
            <p:nvPr/>
          </p:nvSpPr>
          <p:spPr>
            <a:xfrm>
              <a:off x="190500" y="190500"/>
              <a:ext cx="4191000" cy="19050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sz="1600" b="1" dirty="0">
                  <a:solidFill>
                    <a:srgbClr val="D97706"/>
                  </a:solidFill>
                  <a:latin typeface="Assistant"/>
                  <a:ea typeface="Assistant"/>
                  <a:cs typeface="Assistant"/>
                  <a:sym typeface="Assistant"/>
                </a:rPr>
                <a:t>מה קרה בין שתי התמונות?</a:t>
              </a:r>
              <a:endParaRPr sz="1600" b="1" dirty="0">
                <a:solidFill>
                  <a:srgbClr val="D97706"/>
                </a:solidFill>
                <a:latin typeface="Assistant"/>
                <a:ea typeface="Assistant"/>
                <a:cs typeface="Assistant"/>
                <a:sym typeface="Assistant"/>
              </a:endParaRPr>
            </a:p>
            <a:p>
              <a:pPr marL="0" lvl="0" indent="0" algn="ctr" rtl="1">
                <a:spcBef>
                  <a:spcPts val="900"/>
                </a:spcBef>
                <a:spcAft>
                  <a:spcPts val="0"/>
                </a:spcAft>
                <a:buNone/>
              </a:pPr>
              <a:endParaRPr sz="1600" b="0" dirty="0">
                <a:solidFill>
                  <a:srgbClr val="4B5563"/>
                </a:solidFill>
                <a:latin typeface="Assistant"/>
                <a:ea typeface="Assistant"/>
                <a:cs typeface="Assistant"/>
                <a:sym typeface="Assistant"/>
              </a:endParaRPr>
            </a:p>
          </p:txBody>
        </p:sp>
      </p:grpSp>
      <p:sp>
        <p:nvSpPr>
          <p:cNvPr id="11" name="Google Shape;84;p15">
            <a:extLst>
              <a:ext uri="{FF2B5EF4-FFF2-40B4-BE49-F238E27FC236}">
                <a16:creationId xmlns:a16="http://schemas.microsoft.com/office/drawing/2014/main" id="{2E22DC36-D761-EF01-4138-3D94021595F5}"/>
              </a:ext>
            </a:extLst>
          </p:cNvPr>
          <p:cNvSpPr txBox="1"/>
          <p:nvPr/>
        </p:nvSpPr>
        <p:spPr>
          <a:xfrm>
            <a:off x="571500" y="4306575"/>
            <a:ext cx="8001000" cy="523800"/>
          </a:xfrm>
          <a:prstGeom prst="rect">
            <a:avLst/>
          </a:prstGeom>
          <a:noFill/>
          <a:ln>
            <a:noFill/>
          </a:ln>
        </p:spPr>
        <p:txBody>
          <a:bodyPr spcFirstLastPara="1" wrap="square" lIns="0" tIns="0" rIns="0" bIns="0" anchor="ctr" anchorCtr="0">
            <a:noAutofit/>
          </a:bodyPr>
          <a:lstStyle/>
          <a:p>
            <a:pPr marL="0" lvl="0" indent="0" algn="r" rtl="1">
              <a:spcBef>
                <a:spcPts val="0"/>
              </a:spcBef>
              <a:spcAft>
                <a:spcPts val="0"/>
              </a:spcAft>
              <a:buNone/>
            </a:pPr>
            <a:r>
              <a:rPr lang="en" sz="1800" b="0" dirty="0">
                <a:solidFill>
                  <a:srgbClr val="9CA3AF"/>
                </a:solidFill>
                <a:latin typeface="Assistant"/>
                <a:ea typeface="Assistant"/>
                <a:cs typeface="Assistant"/>
                <a:sym typeface="Assistant"/>
              </a:rPr>
              <a:t>✏️ </a:t>
            </a:r>
            <a:r>
              <a:rPr lang="en" sz="1800" dirty="0">
                <a:solidFill>
                  <a:srgbClr val="4B5563"/>
                </a:solidFill>
                <a:latin typeface="Assistant"/>
                <a:ea typeface="Assistant"/>
                <a:cs typeface="Assistant"/>
                <a:sym typeface="Assistant"/>
              </a:rPr>
              <a:t>אילו יצורים </a:t>
            </a:r>
            <a:r>
              <a:rPr lang="he-IL" sz="1800" dirty="0">
                <a:solidFill>
                  <a:srgbClr val="4B5563"/>
                </a:solidFill>
                <a:latin typeface="Assistant"/>
                <a:ea typeface="Assistant"/>
                <a:cs typeface="Assistant"/>
                <a:sym typeface="Assistant"/>
              </a:rPr>
              <a:t>או ת</a:t>
            </a:r>
            <a:r>
              <a:rPr lang="en" sz="1800" dirty="0">
                <a:solidFill>
                  <a:srgbClr val="4B5563"/>
                </a:solidFill>
                <a:latin typeface="Assistant"/>
                <a:ea typeface="Assistant"/>
                <a:cs typeface="Assistant"/>
                <a:sym typeface="Assistant"/>
              </a:rPr>
              <a:t>הליכים </a:t>
            </a:r>
            <a:r>
              <a:rPr lang="he-IL" sz="1800" dirty="0">
                <a:solidFill>
                  <a:srgbClr val="4B5563"/>
                </a:solidFill>
                <a:latin typeface="Assistant"/>
                <a:ea typeface="Assistant"/>
                <a:cs typeface="Assistant"/>
                <a:sym typeface="Assistant"/>
              </a:rPr>
              <a:t>מקשרים בטבע בין ה</a:t>
            </a:r>
            <a:r>
              <a:rPr lang="en" sz="1800" dirty="0">
                <a:solidFill>
                  <a:srgbClr val="4B5563"/>
                </a:solidFill>
                <a:latin typeface="Assistant"/>
                <a:ea typeface="Assistant"/>
                <a:cs typeface="Assistant"/>
                <a:sym typeface="Assistant"/>
              </a:rPr>
              <a:t>פרח ל</a:t>
            </a:r>
            <a:r>
              <a:rPr lang="he-IL" sz="1800" dirty="0">
                <a:solidFill>
                  <a:srgbClr val="4B5563"/>
                </a:solidFill>
                <a:latin typeface="Assistant"/>
                <a:ea typeface="Assistant"/>
                <a:cs typeface="Assistant"/>
                <a:sym typeface="Assistant"/>
              </a:rPr>
              <a:t>פרי</a:t>
            </a:r>
            <a:r>
              <a:rPr lang="en" sz="1800" dirty="0">
                <a:solidFill>
                  <a:srgbClr val="4B5563"/>
                </a:solidFill>
                <a:latin typeface="Assistant"/>
                <a:ea typeface="Assistant"/>
                <a:cs typeface="Assistant"/>
                <a:sym typeface="Assistant"/>
              </a:rPr>
              <a:t>?</a:t>
            </a:r>
            <a:endParaRPr sz="1800" dirty="0">
              <a:solidFill>
                <a:srgbClr val="4B5563"/>
              </a:solidFill>
              <a:latin typeface="Assistant"/>
              <a:ea typeface="Assistant"/>
              <a:cs typeface="Assistant"/>
              <a:sym typeface="Assistant"/>
            </a:endParaRPr>
          </a:p>
          <a:p>
            <a:pPr marL="0" lvl="0" indent="0" algn="r" rtl="1">
              <a:spcBef>
                <a:spcPts val="0"/>
              </a:spcBef>
              <a:spcAft>
                <a:spcPts val="0"/>
              </a:spcAft>
              <a:buNone/>
            </a:pPr>
            <a:endParaRPr sz="1800" dirty="0">
              <a:solidFill>
                <a:srgbClr val="9CA3AF"/>
              </a:solidFill>
              <a:latin typeface="Assistant"/>
              <a:ea typeface="Assistant"/>
              <a:cs typeface="Assistant"/>
              <a:sym typeface="Assistant"/>
            </a:endParaRPr>
          </a:p>
        </p:txBody>
      </p:sp>
      <p:sp>
        <p:nvSpPr>
          <p:cNvPr id="24" name="Google Shape;161;p18">
            <a:extLst>
              <a:ext uri="{FF2B5EF4-FFF2-40B4-BE49-F238E27FC236}">
                <a16:creationId xmlns:a16="http://schemas.microsoft.com/office/drawing/2014/main" id="{DEA3710D-6827-4018-8283-514CCA6F8EF5}"/>
              </a:ext>
            </a:extLst>
          </p:cNvPr>
          <p:cNvSpPr txBox="1"/>
          <p:nvPr/>
        </p:nvSpPr>
        <p:spPr>
          <a:xfrm>
            <a:off x="6616146" y="3524250"/>
            <a:ext cx="1404730" cy="42855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j-lt"/>
                <a:ea typeface="Assistant"/>
                <a:cs typeface="Assistant"/>
                <a:sym typeface="Assistant"/>
              </a:rPr>
              <a:t>שלב א׳</a:t>
            </a:r>
            <a:r>
              <a:rPr lang="he-IL" b="1" dirty="0">
                <a:solidFill>
                  <a:srgbClr val="1E3F20"/>
                </a:solidFill>
                <a:latin typeface="+mj-lt"/>
                <a:ea typeface="Assistant"/>
                <a:cs typeface="Assistant"/>
                <a:sym typeface="Assistant"/>
              </a:rPr>
              <a:t>:</a:t>
            </a:r>
            <a:r>
              <a:rPr lang="en" b="1" dirty="0">
                <a:solidFill>
                  <a:srgbClr val="1E3F20"/>
                </a:solidFill>
                <a:latin typeface="+mj-lt"/>
                <a:ea typeface="Assistant"/>
                <a:cs typeface="Assistant"/>
                <a:sym typeface="Assistant"/>
              </a:rPr>
              <a:t> </a:t>
            </a:r>
            <a:endParaRPr lang="he-IL" b="1" dirty="0">
              <a:solidFill>
                <a:srgbClr val="1E3F20"/>
              </a:solidFill>
              <a:latin typeface="+mj-lt"/>
              <a:ea typeface="Assistant"/>
              <a:cs typeface="Assistant"/>
              <a:sym typeface="Assistant"/>
            </a:endParaRPr>
          </a:p>
          <a:p>
            <a:pPr marL="0" lvl="0" indent="0" algn="ctr" rtl="1">
              <a:spcBef>
                <a:spcPts val="0"/>
              </a:spcBef>
              <a:spcAft>
                <a:spcPts val="0"/>
              </a:spcAft>
              <a:buNone/>
            </a:pPr>
            <a:r>
              <a:rPr lang="en" b="1" dirty="0">
                <a:solidFill>
                  <a:srgbClr val="1E3F20"/>
                </a:solidFill>
                <a:latin typeface="+mj-lt"/>
                <a:ea typeface="Assistant"/>
                <a:cs typeface="Assistant"/>
                <a:sym typeface="Assistant"/>
              </a:rPr>
              <a:t>פריחת </a:t>
            </a:r>
            <a:r>
              <a:rPr lang="he-IL" b="1" dirty="0">
                <a:solidFill>
                  <a:srgbClr val="1E3F20"/>
                </a:solidFill>
                <a:latin typeface="+mj-lt"/>
                <a:ea typeface="Assistant"/>
                <a:cs typeface="Assistant"/>
                <a:sym typeface="Assistant"/>
              </a:rPr>
              <a:t>עץ </a:t>
            </a:r>
            <a:r>
              <a:rPr lang="en" b="1" dirty="0">
                <a:solidFill>
                  <a:srgbClr val="1E3F20"/>
                </a:solidFill>
                <a:latin typeface="+mj-lt"/>
                <a:ea typeface="Assistant"/>
                <a:cs typeface="Assistant"/>
                <a:sym typeface="Assistant"/>
              </a:rPr>
              <a:t>התפוח</a:t>
            </a:r>
            <a:endParaRPr b="1" dirty="0">
              <a:solidFill>
                <a:srgbClr val="1E3F20"/>
              </a:solidFill>
              <a:latin typeface="+mj-lt"/>
              <a:ea typeface="Assistant"/>
              <a:cs typeface="Assistant"/>
              <a:sym typeface="Assistan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CFBF7"/>
        </a:solidFill>
        <a:effectLst/>
      </p:bgPr>
    </p:bg>
    <p:spTree>
      <p:nvGrpSpPr>
        <p:cNvPr id="1" name="Shape 88">
          <a:extLst>
            <a:ext uri="{FF2B5EF4-FFF2-40B4-BE49-F238E27FC236}">
              <a16:creationId xmlns:a16="http://schemas.microsoft.com/office/drawing/2014/main" id="{0690081C-6F0D-A57D-5B64-4371D80B6EBF}"/>
            </a:ext>
          </a:extLst>
        </p:cNvPr>
        <p:cNvGrpSpPr/>
        <p:nvPr/>
      </p:nvGrpSpPr>
      <p:grpSpPr>
        <a:xfrm>
          <a:off x="0" y="0"/>
          <a:ext cx="0" cy="0"/>
          <a:chOff x="0" y="0"/>
          <a:chExt cx="0" cy="0"/>
        </a:xfrm>
      </p:grpSpPr>
      <p:pic>
        <p:nvPicPr>
          <p:cNvPr id="33" name="Google Shape;78;p15">
            <a:extLst>
              <a:ext uri="{FF2B5EF4-FFF2-40B4-BE49-F238E27FC236}">
                <a16:creationId xmlns:a16="http://schemas.microsoft.com/office/drawing/2014/main" id="{A7FB9CDB-6A9B-49D5-A0C3-F99D9F6BDA15}"/>
              </a:ext>
            </a:extLst>
          </p:cNvPr>
          <p:cNvPicPr preferRelativeResize="0"/>
          <p:nvPr/>
        </p:nvPicPr>
        <p:blipFill rotWithShape="1">
          <a:blip r:embed="rId3">
            <a:alphaModFix/>
          </a:blip>
          <a:srcRect/>
          <a:stretch/>
        </p:blipFill>
        <p:spPr>
          <a:xfrm flipV="1">
            <a:off x="2914650" y="3497441"/>
            <a:ext cx="3326130" cy="476400"/>
          </a:xfrm>
          <a:prstGeom prst="rect">
            <a:avLst/>
          </a:prstGeom>
          <a:noFill/>
          <a:ln>
            <a:solidFill>
              <a:srgbClr val="FEF3C7"/>
            </a:solidFill>
          </a:ln>
        </p:spPr>
      </p:pic>
      <p:sp>
        <p:nvSpPr>
          <p:cNvPr id="89" name="Google Shape;89;p16">
            <a:extLst>
              <a:ext uri="{FF2B5EF4-FFF2-40B4-BE49-F238E27FC236}">
                <a16:creationId xmlns:a16="http://schemas.microsoft.com/office/drawing/2014/main" id="{17C442CE-B10B-9A02-1732-C77F076F314F}"/>
              </a:ext>
            </a:extLst>
          </p:cNvPr>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90" name="Google Shape;90;p16">
            <a:extLst>
              <a:ext uri="{FF2B5EF4-FFF2-40B4-BE49-F238E27FC236}">
                <a16:creationId xmlns:a16="http://schemas.microsoft.com/office/drawing/2014/main" id="{85477683-AD98-23F8-8E51-7B77EA4C1A6C}"/>
              </a:ext>
            </a:extLst>
          </p:cNvPr>
          <p:cNvSpPr txBox="1"/>
          <p:nvPr/>
        </p:nvSpPr>
        <p:spPr>
          <a:xfrm>
            <a:off x="381000" y="428625"/>
            <a:ext cx="8382000" cy="4764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sz="2600" dirty="0">
                <a:solidFill>
                  <a:srgbClr val="1E3F20"/>
                </a:solidFill>
                <a:latin typeface="+mj-lt"/>
                <a:ea typeface="Assistant ExtraBold"/>
                <a:cs typeface="Assistant ExtraBold"/>
                <a:sym typeface="Assistant ExtraBold"/>
              </a:rPr>
              <a:t>כיצד נוצר </a:t>
            </a:r>
            <a:r>
              <a:rPr lang="he-IL" sz="2600" dirty="0">
                <a:solidFill>
                  <a:srgbClr val="1E3F20"/>
                </a:solidFill>
                <a:latin typeface="+mj-lt"/>
                <a:ea typeface="Assistant ExtraBold"/>
                <a:cs typeface="Assistant ExtraBold"/>
                <a:sym typeface="Assistant ExtraBold"/>
              </a:rPr>
              <a:t>פרי ה</a:t>
            </a:r>
            <a:r>
              <a:rPr lang="en" sz="2600" b="0" dirty="0">
                <a:solidFill>
                  <a:srgbClr val="1E3F20"/>
                </a:solidFill>
                <a:latin typeface="+mj-lt"/>
                <a:ea typeface="Assistant ExtraBold"/>
                <a:cs typeface="Assistant ExtraBold"/>
                <a:sym typeface="Assistant ExtraBold"/>
              </a:rPr>
              <a:t>תפוח</a:t>
            </a:r>
            <a:r>
              <a:rPr lang="en" sz="2600" b="1" dirty="0">
                <a:solidFill>
                  <a:srgbClr val="1E3F20"/>
                </a:solidFill>
                <a:latin typeface="+mj-lt"/>
                <a:ea typeface="Assistant ExtraBold"/>
                <a:cs typeface="Assistant ExtraBold"/>
                <a:sym typeface="Assistant ExtraBold"/>
              </a:rPr>
              <a:t>?</a:t>
            </a:r>
            <a:endParaRPr sz="2600" b="1" dirty="0">
              <a:solidFill>
                <a:srgbClr val="1E3F20"/>
              </a:solidFill>
              <a:latin typeface="+mj-lt"/>
              <a:ea typeface="Assistant ExtraBold"/>
              <a:cs typeface="Assistant ExtraBold"/>
              <a:sym typeface="Assistant ExtraBold"/>
            </a:endParaRPr>
          </a:p>
        </p:txBody>
      </p:sp>
      <p:pic>
        <p:nvPicPr>
          <p:cNvPr id="92" name="Google Shape;92;p16" descr="A high-quality, vibrant macro photograph of a single wild bee covered in golden pollen, actively pollinating a fresh white-and-pink apple blossom on a branch, soft green orchard background with morning sunlight.">
            <a:extLst>
              <a:ext uri="{FF2B5EF4-FFF2-40B4-BE49-F238E27FC236}">
                <a16:creationId xmlns:a16="http://schemas.microsoft.com/office/drawing/2014/main" id="{9C43FE9F-BB36-97A9-B4FE-2F1CB73C6C18}"/>
              </a:ext>
            </a:extLst>
          </p:cNvPr>
          <p:cNvPicPr preferRelativeResize="0"/>
          <p:nvPr/>
        </p:nvPicPr>
        <p:blipFill rotWithShape="1">
          <a:blip r:embed="rId4">
            <a:alphaModFix/>
          </a:blip>
          <a:srcRect/>
          <a:stretch/>
        </p:blipFill>
        <p:spPr>
          <a:xfrm>
            <a:off x="3714750" y="1143000"/>
            <a:ext cx="1714500" cy="2286000"/>
          </a:xfrm>
          <a:prstGeom prst="roundRect">
            <a:avLst>
              <a:gd name="adj" fmla="val 8888"/>
            </a:avLst>
          </a:prstGeom>
          <a:noFill/>
          <a:ln>
            <a:noFill/>
          </a:ln>
        </p:spPr>
      </p:pic>
      <p:sp>
        <p:nvSpPr>
          <p:cNvPr id="93" name="Google Shape;93;p16">
            <a:extLst>
              <a:ext uri="{FF2B5EF4-FFF2-40B4-BE49-F238E27FC236}">
                <a16:creationId xmlns:a16="http://schemas.microsoft.com/office/drawing/2014/main" id="{152736BF-A225-80AD-4F38-FCAB7E227D06}"/>
              </a:ext>
            </a:extLst>
          </p:cNvPr>
          <p:cNvSpPr/>
          <p:nvPr/>
        </p:nvSpPr>
        <p:spPr>
          <a:xfrm>
            <a:off x="3714750" y="1143000"/>
            <a:ext cx="1714500" cy="2286000"/>
          </a:xfrm>
          <a:prstGeom prst="roundRect">
            <a:avLst>
              <a:gd name="adj" fmla="val 8888"/>
            </a:avLst>
          </a:prstGeom>
          <a:solidFill>
            <a:srgbClr val="000000">
              <a:alpha val="0"/>
            </a:srgbClr>
          </a:solidFill>
          <a:ln w="14300"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97" name="Google Shape;97;p16">
            <a:extLst>
              <a:ext uri="{FF2B5EF4-FFF2-40B4-BE49-F238E27FC236}">
                <a16:creationId xmlns:a16="http://schemas.microsoft.com/office/drawing/2014/main" id="{CB695BFF-0807-ED3D-8122-36FA15256E54}"/>
              </a:ext>
            </a:extLst>
          </p:cNvPr>
          <p:cNvSpPr txBox="1"/>
          <p:nvPr/>
        </p:nvSpPr>
        <p:spPr>
          <a:xfrm>
            <a:off x="3170583" y="3636314"/>
            <a:ext cx="2693504" cy="125736"/>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D97706"/>
                </a:solidFill>
                <a:latin typeface="+mj-lt"/>
                <a:cs typeface="+mj-cs"/>
                <a:sym typeface="Assistant ExtraBold"/>
              </a:rPr>
              <a:t>שלב</a:t>
            </a:r>
            <a:r>
              <a:rPr lang="en" b="1" dirty="0">
                <a:solidFill>
                  <a:srgbClr val="D97706"/>
                </a:solidFill>
                <a:latin typeface="+mj-lt"/>
                <a:ea typeface="Assistant ExtraBold"/>
                <a:cs typeface="+mj-cs"/>
                <a:sym typeface="Assistant ExtraBold"/>
              </a:rPr>
              <a:t> ב</a:t>
            </a:r>
            <a:r>
              <a:rPr lang="he-IL" b="1" dirty="0">
                <a:solidFill>
                  <a:srgbClr val="D97706"/>
                </a:solidFill>
                <a:latin typeface="+mj-lt"/>
                <a:ea typeface="Assistant ExtraBold"/>
                <a:cs typeface="+mj-cs"/>
                <a:sym typeface="Assistant ExtraBold"/>
              </a:rPr>
              <a:t>':</a:t>
            </a:r>
            <a:r>
              <a:rPr lang="en" b="1" dirty="0">
                <a:solidFill>
                  <a:srgbClr val="D97706"/>
                </a:solidFill>
                <a:latin typeface="+mj-lt"/>
                <a:ea typeface="Assistant ExtraBold"/>
                <a:cs typeface="+mj-cs"/>
                <a:sym typeface="Assistant ExtraBold"/>
              </a:rPr>
              <a:t> </a:t>
            </a:r>
            <a:endParaRPr lang="he-IL" b="1" dirty="0">
              <a:solidFill>
                <a:srgbClr val="D97706"/>
              </a:solidFill>
              <a:latin typeface="+mj-lt"/>
              <a:ea typeface="Assistant ExtraBold"/>
              <a:cs typeface="+mj-cs"/>
              <a:sym typeface="Assistant ExtraBold"/>
            </a:endParaRPr>
          </a:p>
          <a:p>
            <a:pPr marL="0" lvl="0" indent="0" algn="ctr" rtl="1">
              <a:spcBef>
                <a:spcPts val="0"/>
              </a:spcBef>
              <a:spcAft>
                <a:spcPts val="0"/>
              </a:spcAft>
              <a:buNone/>
            </a:pPr>
            <a:r>
              <a:rPr lang="en" b="1" dirty="0">
                <a:solidFill>
                  <a:srgbClr val="D97706"/>
                </a:solidFill>
                <a:latin typeface="+mj-lt"/>
                <a:cs typeface="+mj-cs"/>
                <a:sym typeface="Assistant ExtraBold"/>
              </a:rPr>
              <a:t>האבקה</a:t>
            </a:r>
            <a:r>
              <a:rPr lang="en" b="1" dirty="0">
                <a:solidFill>
                  <a:srgbClr val="D97706"/>
                </a:solidFill>
                <a:latin typeface="+mj-lt"/>
                <a:ea typeface="Assistant ExtraBold"/>
                <a:cs typeface="+mj-cs"/>
                <a:sym typeface="Assistant ExtraBold"/>
              </a:rPr>
              <a:t> על ידי דבורה</a:t>
            </a:r>
            <a:r>
              <a:rPr lang="he-IL" b="1" dirty="0">
                <a:solidFill>
                  <a:srgbClr val="D97706"/>
                </a:solidFill>
                <a:latin typeface="+mj-lt"/>
                <a:ea typeface="Assistant ExtraBold"/>
                <a:cs typeface="+mj-cs"/>
                <a:sym typeface="Assistant ExtraBold"/>
              </a:rPr>
              <a:t> או מאביק אחר </a:t>
            </a:r>
            <a:r>
              <a:rPr lang="en" b="1" dirty="0">
                <a:solidFill>
                  <a:srgbClr val="D97706"/>
                </a:solidFill>
                <a:latin typeface="+mj-lt"/>
                <a:ea typeface="Assistant ExtraBold"/>
                <a:cs typeface="+mj-cs"/>
                <a:sym typeface="Assistant ExtraBold"/>
              </a:rPr>
              <a:t> </a:t>
            </a:r>
            <a:endParaRPr sz="1200" b="1" dirty="0">
              <a:solidFill>
                <a:srgbClr val="D97706"/>
              </a:solidFill>
              <a:latin typeface="+mj-lt"/>
              <a:ea typeface="Assistant ExtraBold"/>
              <a:cs typeface="+mj-cs"/>
              <a:sym typeface="Assistant ExtraBold"/>
            </a:endParaRPr>
          </a:p>
        </p:txBody>
      </p:sp>
      <p:grpSp>
        <p:nvGrpSpPr>
          <p:cNvPr id="101" name="Google Shape;101;p16">
            <a:extLst>
              <a:ext uri="{FF2B5EF4-FFF2-40B4-BE49-F238E27FC236}">
                <a16:creationId xmlns:a16="http://schemas.microsoft.com/office/drawing/2014/main" id="{590BEE50-E2D9-D4AA-B0E1-A644B7B4BED2}"/>
              </a:ext>
            </a:extLst>
          </p:cNvPr>
          <p:cNvGrpSpPr/>
          <p:nvPr/>
        </p:nvGrpSpPr>
        <p:grpSpPr>
          <a:xfrm>
            <a:off x="6477000" y="1143000"/>
            <a:ext cx="1714500" cy="2714550"/>
            <a:chOff x="0" y="0"/>
            <a:chExt cx="1714500" cy="2714550"/>
          </a:xfrm>
        </p:grpSpPr>
        <p:pic>
          <p:nvPicPr>
            <p:cNvPr id="102" name="Google Shape;102;p16">
              <a:extLst>
                <a:ext uri="{FF2B5EF4-FFF2-40B4-BE49-F238E27FC236}">
                  <a16:creationId xmlns:a16="http://schemas.microsoft.com/office/drawing/2014/main" id="{D7CC887A-BEF3-E6DC-32BD-9C8CBA085B51}"/>
                </a:ext>
              </a:extLst>
            </p:cNvPr>
            <p:cNvPicPr preferRelativeResize="0"/>
            <p:nvPr/>
          </p:nvPicPr>
          <p:blipFill rotWithShape="1">
            <a:blip r:embed="rId5">
              <a:alphaModFix/>
            </a:blip>
            <a:srcRect t="219" b="229"/>
            <a:stretch/>
          </p:blipFill>
          <p:spPr>
            <a:xfrm>
              <a:off x="0" y="0"/>
              <a:ext cx="1714500" cy="2286000"/>
            </a:xfrm>
            <a:prstGeom prst="roundRect">
              <a:avLst>
                <a:gd name="adj" fmla="val 8888"/>
              </a:avLst>
            </a:prstGeom>
            <a:noFill/>
            <a:ln>
              <a:noFill/>
            </a:ln>
          </p:spPr>
        </p:pic>
        <p:sp>
          <p:nvSpPr>
            <p:cNvPr id="103" name="Google Shape;103;p16">
              <a:extLst>
                <a:ext uri="{FF2B5EF4-FFF2-40B4-BE49-F238E27FC236}">
                  <a16:creationId xmlns:a16="http://schemas.microsoft.com/office/drawing/2014/main" id="{B21CE04D-BC9A-FE1E-DD06-015ABFA3F19E}"/>
                </a:ext>
              </a:extLst>
            </p:cNvPr>
            <p:cNvSpPr/>
            <p:nvPr/>
          </p:nvSpPr>
          <p:spPr>
            <a:xfrm>
              <a:off x="0" y="0"/>
              <a:ext cx="1714500" cy="2286000"/>
            </a:xfrm>
            <a:prstGeom prst="roundRect">
              <a:avLst>
                <a:gd name="adj" fmla="val 8888"/>
              </a:avLst>
            </a:prstGeom>
            <a:solidFill>
              <a:srgbClr val="000000">
                <a:alpha val="0"/>
              </a:srgbClr>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4" name="Google Shape;104;p16">
              <a:extLst>
                <a:ext uri="{FF2B5EF4-FFF2-40B4-BE49-F238E27FC236}">
                  <a16:creationId xmlns:a16="http://schemas.microsoft.com/office/drawing/2014/main" id="{42E7EE2E-B927-75B3-041F-E5F8DC62461E}"/>
                </a:ext>
              </a:extLst>
            </p:cNvPr>
            <p:cNvSpPr/>
            <p:nvPr/>
          </p:nvSpPr>
          <p:spPr>
            <a:xfrm>
              <a:off x="0" y="2381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5" name="Google Shape;105;p16">
              <a:extLst>
                <a:ext uri="{FF2B5EF4-FFF2-40B4-BE49-F238E27FC236}">
                  <a16:creationId xmlns:a16="http://schemas.microsoft.com/office/drawing/2014/main" id="{4ABF233D-2623-C090-6D3E-A7A68A34D237}"/>
                </a:ext>
              </a:extLst>
            </p:cNvPr>
            <p:cNvSpPr txBox="1"/>
            <p:nvPr/>
          </p:nvSpPr>
          <p:spPr>
            <a:xfrm>
              <a:off x="0" y="2381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en" sz="1100" b="1">
                  <a:solidFill>
                    <a:srgbClr val="1E3F20"/>
                  </a:solidFill>
                  <a:latin typeface="+mj-lt"/>
                  <a:ea typeface="Assistant"/>
                  <a:cs typeface="Assistant"/>
                  <a:sym typeface="Assistant"/>
                </a:rPr>
                <a:t>שלב א׳: פריחת התפוח</a:t>
              </a:r>
              <a:endParaRPr sz="1100" b="1">
                <a:solidFill>
                  <a:srgbClr val="1E3F20"/>
                </a:solidFill>
                <a:latin typeface="+mj-lt"/>
                <a:ea typeface="Assistant"/>
                <a:cs typeface="Assistant"/>
                <a:sym typeface="Assistant"/>
              </a:endParaRPr>
            </a:p>
          </p:txBody>
        </p:sp>
        <p:sp>
          <p:nvSpPr>
            <p:cNvPr id="106" name="Google Shape;106;p16">
              <a:extLst>
                <a:ext uri="{FF2B5EF4-FFF2-40B4-BE49-F238E27FC236}">
                  <a16:creationId xmlns:a16="http://schemas.microsoft.com/office/drawing/2014/main" id="{EF5F24C2-DC5D-0E03-84FC-CBCB86905569}"/>
                </a:ext>
              </a:extLst>
            </p:cNvPr>
            <p:cNvSpPr/>
            <p:nvPr/>
          </p:nvSpPr>
          <p:spPr>
            <a:xfrm>
              <a:off x="0" y="2381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grpSp>
      <p:pic>
        <p:nvPicPr>
          <p:cNvPr id="107" name="Google Shape;107;p16">
            <a:extLst>
              <a:ext uri="{FF2B5EF4-FFF2-40B4-BE49-F238E27FC236}">
                <a16:creationId xmlns:a16="http://schemas.microsoft.com/office/drawing/2014/main" id="{3B8FD857-C5C7-9CF0-9478-8B7CDBFEE714}"/>
              </a:ext>
            </a:extLst>
          </p:cNvPr>
          <p:cNvPicPr preferRelativeResize="0"/>
          <p:nvPr/>
        </p:nvPicPr>
        <p:blipFill rotWithShape="1">
          <a:blip r:embed="rId6">
            <a:alphaModFix/>
          </a:blip>
          <a:srcRect t="219" b="229"/>
          <a:stretch/>
        </p:blipFill>
        <p:spPr>
          <a:xfrm>
            <a:off x="952500" y="1143000"/>
            <a:ext cx="1714500" cy="2286000"/>
          </a:xfrm>
          <a:prstGeom prst="roundRect">
            <a:avLst>
              <a:gd name="adj" fmla="val 8888"/>
            </a:avLst>
          </a:prstGeom>
          <a:noFill/>
          <a:ln>
            <a:noFill/>
          </a:ln>
        </p:spPr>
      </p:pic>
      <p:sp>
        <p:nvSpPr>
          <p:cNvPr id="108" name="Google Shape;108;p16">
            <a:extLst>
              <a:ext uri="{FF2B5EF4-FFF2-40B4-BE49-F238E27FC236}">
                <a16:creationId xmlns:a16="http://schemas.microsoft.com/office/drawing/2014/main" id="{6624BA39-3D4F-17C9-84D7-01E41708F454}"/>
              </a:ext>
            </a:extLst>
          </p:cNvPr>
          <p:cNvSpPr/>
          <p:nvPr/>
        </p:nvSpPr>
        <p:spPr>
          <a:xfrm>
            <a:off x="952500" y="3524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10" name="Google Shape;110;p16">
            <a:extLst>
              <a:ext uri="{FF2B5EF4-FFF2-40B4-BE49-F238E27FC236}">
                <a16:creationId xmlns:a16="http://schemas.microsoft.com/office/drawing/2014/main" id="{B276CA86-97AA-DC4A-F196-589B4FF4EB02}"/>
              </a:ext>
            </a:extLst>
          </p:cNvPr>
          <p:cNvSpPr/>
          <p:nvPr/>
        </p:nvSpPr>
        <p:spPr>
          <a:xfrm>
            <a:off x="944425" y="1143000"/>
            <a:ext cx="1714500" cy="2286000"/>
          </a:xfrm>
          <a:prstGeom prst="roundRect">
            <a:avLst>
              <a:gd name="adj" fmla="val 8888"/>
            </a:avLst>
          </a:prstGeom>
          <a:solidFill>
            <a:srgbClr val="000000">
              <a:alpha val="0"/>
            </a:srgbClr>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6" name="Google Shape;156;p18">
            <a:extLst>
              <a:ext uri="{FF2B5EF4-FFF2-40B4-BE49-F238E27FC236}">
                <a16:creationId xmlns:a16="http://schemas.microsoft.com/office/drawing/2014/main" id="{5B8EC313-348F-466C-BCA4-F2A1E5E498F6}"/>
              </a:ext>
            </a:extLst>
          </p:cNvPr>
          <p:cNvSpPr/>
          <p:nvPr/>
        </p:nvSpPr>
        <p:spPr>
          <a:xfrm>
            <a:off x="944425" y="3545293"/>
            <a:ext cx="1714500" cy="428548"/>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7" name="Google Shape;156;p18">
            <a:extLst>
              <a:ext uri="{FF2B5EF4-FFF2-40B4-BE49-F238E27FC236}">
                <a16:creationId xmlns:a16="http://schemas.microsoft.com/office/drawing/2014/main" id="{BDC40295-65F6-411D-84EB-AC1E19171FA4}"/>
              </a:ext>
            </a:extLst>
          </p:cNvPr>
          <p:cNvSpPr/>
          <p:nvPr/>
        </p:nvSpPr>
        <p:spPr>
          <a:xfrm>
            <a:off x="6477000" y="3524250"/>
            <a:ext cx="1714500" cy="428548"/>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8" name="Google Shape;108;p16">
            <a:extLst>
              <a:ext uri="{FF2B5EF4-FFF2-40B4-BE49-F238E27FC236}">
                <a16:creationId xmlns:a16="http://schemas.microsoft.com/office/drawing/2014/main" id="{3A41BDB2-8AAC-43EE-9D24-0025A3235ADD}"/>
              </a:ext>
            </a:extLst>
          </p:cNvPr>
          <p:cNvSpPr/>
          <p:nvPr/>
        </p:nvSpPr>
        <p:spPr>
          <a:xfrm>
            <a:off x="952500" y="3524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9" name="Google Shape;109;p16">
            <a:extLst>
              <a:ext uri="{FF2B5EF4-FFF2-40B4-BE49-F238E27FC236}">
                <a16:creationId xmlns:a16="http://schemas.microsoft.com/office/drawing/2014/main" id="{2F89677C-73AF-4D9D-B917-93A1C923A4A5}"/>
              </a:ext>
            </a:extLst>
          </p:cNvPr>
          <p:cNvSpPr txBox="1"/>
          <p:nvPr/>
        </p:nvSpPr>
        <p:spPr>
          <a:xfrm>
            <a:off x="952500" y="3524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n-lt"/>
                <a:ea typeface="Assistant"/>
                <a:cs typeface="Assistant"/>
                <a:sym typeface="Assistant"/>
              </a:rPr>
              <a:t>שלב ג׳:</a:t>
            </a:r>
            <a:r>
              <a:rPr lang="he-IL" b="1" dirty="0">
                <a:solidFill>
                  <a:srgbClr val="1E3F20"/>
                </a:solidFill>
                <a:latin typeface="+mn-lt"/>
                <a:ea typeface="Assistant"/>
                <a:cs typeface="Assistant"/>
                <a:sym typeface="Assistant"/>
              </a:rPr>
              <a:t> ה</a:t>
            </a:r>
            <a:r>
              <a:rPr lang="en" b="1" dirty="0">
                <a:solidFill>
                  <a:srgbClr val="1E3F20"/>
                </a:solidFill>
                <a:latin typeface="+mn-lt"/>
                <a:ea typeface="Assistant"/>
                <a:cs typeface="Assistant"/>
                <a:sym typeface="Assistant"/>
              </a:rPr>
              <a:t>פרי הבשל</a:t>
            </a:r>
            <a:endParaRPr b="1" dirty="0">
              <a:solidFill>
                <a:srgbClr val="1E3F20"/>
              </a:solidFill>
              <a:latin typeface="+mn-lt"/>
              <a:ea typeface="Assistant"/>
              <a:cs typeface="Assistant"/>
              <a:sym typeface="Assistant"/>
            </a:endParaRPr>
          </a:p>
        </p:txBody>
      </p:sp>
      <p:sp>
        <p:nvSpPr>
          <p:cNvPr id="30" name="Google Shape;161;p18">
            <a:extLst>
              <a:ext uri="{FF2B5EF4-FFF2-40B4-BE49-F238E27FC236}">
                <a16:creationId xmlns:a16="http://schemas.microsoft.com/office/drawing/2014/main" id="{922C85B5-19AA-46E4-9127-8EDD16E266AC}"/>
              </a:ext>
            </a:extLst>
          </p:cNvPr>
          <p:cNvSpPr txBox="1"/>
          <p:nvPr/>
        </p:nvSpPr>
        <p:spPr>
          <a:xfrm>
            <a:off x="6616146" y="3524250"/>
            <a:ext cx="1404730" cy="42855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j-lt"/>
                <a:ea typeface="Assistant"/>
                <a:cs typeface="Assistant"/>
                <a:sym typeface="Assistant"/>
              </a:rPr>
              <a:t>שלב א׳</a:t>
            </a:r>
            <a:r>
              <a:rPr lang="he-IL" b="1" dirty="0">
                <a:solidFill>
                  <a:srgbClr val="1E3F20"/>
                </a:solidFill>
                <a:latin typeface="+mj-lt"/>
                <a:ea typeface="Assistant"/>
                <a:cs typeface="Assistant"/>
                <a:sym typeface="Assistant"/>
              </a:rPr>
              <a:t>:</a:t>
            </a:r>
            <a:r>
              <a:rPr lang="en" b="1" dirty="0">
                <a:solidFill>
                  <a:srgbClr val="1E3F20"/>
                </a:solidFill>
                <a:latin typeface="+mj-lt"/>
                <a:ea typeface="Assistant"/>
                <a:cs typeface="Assistant"/>
                <a:sym typeface="Assistant"/>
              </a:rPr>
              <a:t> </a:t>
            </a:r>
            <a:endParaRPr lang="he-IL" b="1" dirty="0">
              <a:solidFill>
                <a:srgbClr val="1E3F20"/>
              </a:solidFill>
              <a:latin typeface="+mj-lt"/>
              <a:ea typeface="Assistant"/>
              <a:cs typeface="Assistant"/>
              <a:sym typeface="Assistant"/>
            </a:endParaRPr>
          </a:p>
          <a:p>
            <a:pPr marL="0" lvl="0" indent="0" algn="ctr" rtl="1">
              <a:spcBef>
                <a:spcPts val="0"/>
              </a:spcBef>
              <a:spcAft>
                <a:spcPts val="0"/>
              </a:spcAft>
              <a:buNone/>
            </a:pPr>
            <a:r>
              <a:rPr lang="en" b="1" dirty="0">
                <a:solidFill>
                  <a:srgbClr val="1E3F20"/>
                </a:solidFill>
                <a:latin typeface="+mj-lt"/>
                <a:ea typeface="Assistant"/>
                <a:cs typeface="Assistant"/>
                <a:sym typeface="Assistant"/>
              </a:rPr>
              <a:t>פריחת </a:t>
            </a:r>
            <a:r>
              <a:rPr lang="he-IL" b="1" dirty="0">
                <a:solidFill>
                  <a:srgbClr val="1E3F20"/>
                </a:solidFill>
                <a:latin typeface="+mj-lt"/>
                <a:ea typeface="Assistant"/>
                <a:cs typeface="Assistant"/>
                <a:sym typeface="Assistant"/>
              </a:rPr>
              <a:t>עץ </a:t>
            </a:r>
            <a:r>
              <a:rPr lang="en" b="1" dirty="0">
                <a:solidFill>
                  <a:srgbClr val="1E3F20"/>
                </a:solidFill>
                <a:latin typeface="+mj-lt"/>
                <a:ea typeface="Assistant"/>
                <a:cs typeface="Assistant"/>
                <a:sym typeface="Assistant"/>
              </a:rPr>
              <a:t>התפוח</a:t>
            </a:r>
            <a:endParaRPr b="1" dirty="0">
              <a:solidFill>
                <a:srgbClr val="1E3F20"/>
              </a:solidFill>
              <a:latin typeface="+mj-lt"/>
              <a:ea typeface="Assistant"/>
              <a:cs typeface="Assistant"/>
              <a:sym typeface="Assistant"/>
            </a:endParaRPr>
          </a:p>
        </p:txBody>
      </p:sp>
      <p:sp>
        <p:nvSpPr>
          <p:cNvPr id="31" name="Google Shape;99;p16">
            <a:extLst>
              <a:ext uri="{FF2B5EF4-FFF2-40B4-BE49-F238E27FC236}">
                <a16:creationId xmlns:a16="http://schemas.microsoft.com/office/drawing/2014/main" id="{CA52D21A-14B2-4D7D-ABCE-A5D742F05ABC}"/>
              </a:ext>
            </a:extLst>
          </p:cNvPr>
          <p:cNvSpPr/>
          <p:nvPr/>
        </p:nvSpPr>
        <p:spPr>
          <a:xfrm>
            <a:off x="381000" y="4086447"/>
            <a:ext cx="8382000" cy="964056"/>
          </a:xfrm>
          <a:prstGeom prst="roundRect">
            <a:avLst>
              <a:gd name="adj" fmla="val 15999"/>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32" name="Google Shape;100;p16">
            <a:extLst>
              <a:ext uri="{FF2B5EF4-FFF2-40B4-BE49-F238E27FC236}">
                <a16:creationId xmlns:a16="http://schemas.microsoft.com/office/drawing/2014/main" id="{EF99281B-9DFA-412E-84C0-8DEAA74678AB}"/>
              </a:ext>
            </a:extLst>
          </p:cNvPr>
          <p:cNvSpPr txBox="1"/>
          <p:nvPr/>
        </p:nvSpPr>
        <p:spPr>
          <a:xfrm>
            <a:off x="381000" y="4265354"/>
            <a:ext cx="8305500" cy="804951"/>
          </a:xfrm>
          <a:prstGeom prst="rect">
            <a:avLst/>
          </a:prstGeom>
          <a:solidFill>
            <a:srgbClr val="000000">
              <a:alpha val="0"/>
            </a:srgbClr>
          </a:solidFill>
          <a:ln>
            <a:noFill/>
          </a:ln>
        </p:spPr>
        <p:txBody>
          <a:bodyPr spcFirstLastPara="1" wrap="square" lIns="0" tIns="0" rIns="0" bIns="0" anchor="ctr" anchorCtr="0">
            <a:noAutofit/>
          </a:bodyPr>
          <a:lstStyle/>
          <a:p>
            <a:pPr marL="0" lvl="0" indent="0" algn="r" rtl="1">
              <a:spcBef>
                <a:spcPts val="0"/>
              </a:spcBef>
              <a:spcAft>
                <a:spcPts val="0"/>
              </a:spcAft>
              <a:buNone/>
            </a:pPr>
            <a:r>
              <a:rPr lang="en" b="0" dirty="0">
                <a:solidFill>
                  <a:srgbClr val="9CA3AF"/>
                </a:solidFill>
                <a:latin typeface="+mj-lt"/>
                <a:ea typeface="Assistant"/>
                <a:cs typeface="Assistant"/>
                <a:sym typeface="Assistant"/>
              </a:rPr>
              <a:t>💡</a:t>
            </a:r>
            <a:r>
              <a:rPr lang="he-IL" sz="1600" b="1" dirty="0">
                <a:solidFill>
                  <a:srgbClr val="1E3F20"/>
                </a:solidFill>
                <a:latin typeface="+mj-lt"/>
                <a:cs typeface="Assistant"/>
                <a:sym typeface="Assistant"/>
              </a:rPr>
              <a:t>הפרי נוצר מהפרח בזכות תהליך האבקה! </a:t>
            </a:r>
          </a:p>
          <a:p>
            <a:pPr marL="0" lvl="0" indent="0" algn="r" rtl="1">
              <a:spcBef>
                <a:spcPts val="0"/>
              </a:spcBef>
              <a:spcAft>
                <a:spcPts val="0"/>
              </a:spcAft>
              <a:buNone/>
            </a:pPr>
            <a:r>
              <a:rPr lang="he-IL" sz="1600" dirty="0">
                <a:solidFill>
                  <a:srgbClr val="4B5563"/>
                </a:solidFill>
                <a:latin typeface="+mj-lt"/>
                <a:ea typeface="Assistant"/>
                <a:cs typeface="Assistant"/>
                <a:sym typeface="Assistant"/>
              </a:rPr>
              <a:t>דבורים וחרקים מאביקים אחרים מגיעים לפרח כדי לאסוף צוף ואבקה למאכל, </a:t>
            </a:r>
          </a:p>
          <a:p>
            <a:pPr marL="0" lvl="0" indent="0" algn="r" rtl="1">
              <a:spcBef>
                <a:spcPts val="0"/>
              </a:spcBef>
              <a:spcAft>
                <a:spcPts val="0"/>
              </a:spcAft>
              <a:buNone/>
            </a:pPr>
            <a:r>
              <a:rPr lang="he-IL" sz="1600" dirty="0">
                <a:solidFill>
                  <a:srgbClr val="4B5563"/>
                </a:solidFill>
                <a:latin typeface="+mj-lt"/>
                <a:ea typeface="Assistant"/>
                <a:cs typeface="Assistant"/>
                <a:sym typeface="Assistant"/>
              </a:rPr>
              <a:t>ובלי כוונה הם גם מעבירים אבקה מפרח לפרח.</a:t>
            </a:r>
          </a:p>
          <a:p>
            <a:pPr marL="0" lvl="0" indent="0" algn="r" rtl="1">
              <a:spcBef>
                <a:spcPts val="0"/>
              </a:spcBef>
              <a:spcAft>
                <a:spcPts val="0"/>
              </a:spcAft>
              <a:buNone/>
            </a:pPr>
            <a:endParaRPr lang="he-IL" sz="1200" dirty="0">
              <a:solidFill>
                <a:srgbClr val="4B5563"/>
              </a:solidFill>
              <a:latin typeface="+mj-lt"/>
              <a:ea typeface="Assistant"/>
              <a:cs typeface="Assistant"/>
              <a:sym typeface="Assistant"/>
            </a:endParaRPr>
          </a:p>
        </p:txBody>
      </p:sp>
    </p:spTree>
    <p:extLst>
      <p:ext uri="{BB962C8B-B14F-4D97-AF65-F5344CB8AC3E}">
        <p14:creationId xmlns:p14="http://schemas.microsoft.com/office/powerpoint/2010/main" val="2699771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CFBF7"/>
        </a:solidFill>
        <a:effectLst/>
      </p:bgPr>
    </p:bg>
    <p:spTree>
      <p:nvGrpSpPr>
        <p:cNvPr id="1" name="Shape 88">
          <a:extLst>
            <a:ext uri="{FF2B5EF4-FFF2-40B4-BE49-F238E27FC236}">
              <a16:creationId xmlns:a16="http://schemas.microsoft.com/office/drawing/2014/main" id="{BD4374AE-946C-5074-27E0-30A1BDE10D7C}"/>
            </a:ext>
          </a:extLst>
        </p:cNvPr>
        <p:cNvGrpSpPr/>
        <p:nvPr/>
      </p:nvGrpSpPr>
      <p:grpSpPr>
        <a:xfrm>
          <a:off x="0" y="0"/>
          <a:ext cx="0" cy="0"/>
          <a:chOff x="0" y="0"/>
          <a:chExt cx="0" cy="0"/>
        </a:xfrm>
      </p:grpSpPr>
      <p:sp>
        <p:nvSpPr>
          <p:cNvPr id="26" name="Google Shape;156;p18">
            <a:extLst>
              <a:ext uri="{FF2B5EF4-FFF2-40B4-BE49-F238E27FC236}">
                <a16:creationId xmlns:a16="http://schemas.microsoft.com/office/drawing/2014/main" id="{3F3FB767-7034-488C-AE2F-DC8A180D7739}"/>
              </a:ext>
            </a:extLst>
          </p:cNvPr>
          <p:cNvSpPr/>
          <p:nvPr/>
        </p:nvSpPr>
        <p:spPr>
          <a:xfrm>
            <a:off x="952500" y="3489463"/>
            <a:ext cx="1714500" cy="428548"/>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4" name="Google Shape;156;p18">
            <a:extLst>
              <a:ext uri="{FF2B5EF4-FFF2-40B4-BE49-F238E27FC236}">
                <a16:creationId xmlns:a16="http://schemas.microsoft.com/office/drawing/2014/main" id="{3AECDA13-267F-4F1C-B635-7BB4918CE760}"/>
              </a:ext>
            </a:extLst>
          </p:cNvPr>
          <p:cNvSpPr/>
          <p:nvPr/>
        </p:nvSpPr>
        <p:spPr>
          <a:xfrm>
            <a:off x="6477000" y="3524250"/>
            <a:ext cx="1714500" cy="428548"/>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89" name="Google Shape;89;p16">
            <a:extLst>
              <a:ext uri="{FF2B5EF4-FFF2-40B4-BE49-F238E27FC236}">
                <a16:creationId xmlns:a16="http://schemas.microsoft.com/office/drawing/2014/main" id="{DA6918C9-0806-0697-C944-865587999620}"/>
              </a:ext>
            </a:extLst>
          </p:cNvPr>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90" name="Google Shape;90;p16">
            <a:extLst>
              <a:ext uri="{FF2B5EF4-FFF2-40B4-BE49-F238E27FC236}">
                <a16:creationId xmlns:a16="http://schemas.microsoft.com/office/drawing/2014/main" id="{90F1C904-DDD3-68F7-AEE5-C3299BA2764B}"/>
              </a:ext>
            </a:extLst>
          </p:cNvPr>
          <p:cNvSpPr txBox="1"/>
          <p:nvPr/>
        </p:nvSpPr>
        <p:spPr>
          <a:xfrm>
            <a:off x="381000" y="428625"/>
            <a:ext cx="8382000" cy="4764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sz="2600" dirty="0">
                <a:solidFill>
                  <a:srgbClr val="1E3F20"/>
                </a:solidFill>
                <a:latin typeface="+mj-lt"/>
                <a:ea typeface="Assistant ExtraBold"/>
                <a:cs typeface="Assistant ExtraBold"/>
                <a:sym typeface="Assistant ExtraBold"/>
              </a:rPr>
              <a:t>כיצד נוצר </a:t>
            </a:r>
            <a:r>
              <a:rPr lang="he-IL" sz="2600" dirty="0">
                <a:solidFill>
                  <a:srgbClr val="1E3F20"/>
                </a:solidFill>
                <a:latin typeface="+mj-lt"/>
                <a:ea typeface="Assistant ExtraBold"/>
                <a:cs typeface="Assistant ExtraBold"/>
                <a:sym typeface="Assistant ExtraBold"/>
              </a:rPr>
              <a:t>הדבש</a:t>
            </a:r>
            <a:r>
              <a:rPr lang="en" sz="2600" b="1" dirty="0">
                <a:solidFill>
                  <a:srgbClr val="1E3F20"/>
                </a:solidFill>
                <a:latin typeface="+mj-lt"/>
                <a:ea typeface="Assistant ExtraBold"/>
                <a:cs typeface="Assistant ExtraBold"/>
                <a:sym typeface="Assistant ExtraBold"/>
              </a:rPr>
              <a:t>?</a:t>
            </a:r>
            <a:endParaRPr sz="2600" b="1" dirty="0">
              <a:solidFill>
                <a:srgbClr val="1E3F20"/>
              </a:solidFill>
              <a:latin typeface="+mj-lt"/>
              <a:ea typeface="Assistant ExtraBold"/>
              <a:cs typeface="Assistant ExtraBold"/>
              <a:sym typeface="Assistant ExtraBold"/>
            </a:endParaRPr>
          </a:p>
        </p:txBody>
      </p:sp>
      <p:sp>
        <p:nvSpPr>
          <p:cNvPr id="99" name="Google Shape;99;p16">
            <a:extLst>
              <a:ext uri="{FF2B5EF4-FFF2-40B4-BE49-F238E27FC236}">
                <a16:creationId xmlns:a16="http://schemas.microsoft.com/office/drawing/2014/main" id="{B6C966AF-7C1E-1B76-6F93-10886DEB7345}"/>
              </a:ext>
            </a:extLst>
          </p:cNvPr>
          <p:cNvSpPr/>
          <p:nvPr/>
        </p:nvSpPr>
        <p:spPr>
          <a:xfrm>
            <a:off x="381000" y="4086447"/>
            <a:ext cx="8382000" cy="964056"/>
          </a:xfrm>
          <a:prstGeom prst="roundRect">
            <a:avLst>
              <a:gd name="adj" fmla="val 15999"/>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grpSp>
        <p:nvGrpSpPr>
          <p:cNvPr id="101" name="Google Shape;101;p16">
            <a:extLst>
              <a:ext uri="{FF2B5EF4-FFF2-40B4-BE49-F238E27FC236}">
                <a16:creationId xmlns:a16="http://schemas.microsoft.com/office/drawing/2014/main" id="{4598BED6-2BF8-FABC-A35E-C01CB6823392}"/>
              </a:ext>
            </a:extLst>
          </p:cNvPr>
          <p:cNvGrpSpPr/>
          <p:nvPr/>
        </p:nvGrpSpPr>
        <p:grpSpPr>
          <a:xfrm>
            <a:off x="6477000" y="1143000"/>
            <a:ext cx="1714500" cy="2286000"/>
            <a:chOff x="0" y="0"/>
            <a:chExt cx="1714500" cy="2286000"/>
          </a:xfrm>
        </p:grpSpPr>
        <p:pic>
          <p:nvPicPr>
            <p:cNvPr id="102" name="Google Shape;102;p16">
              <a:extLst>
                <a:ext uri="{FF2B5EF4-FFF2-40B4-BE49-F238E27FC236}">
                  <a16:creationId xmlns:a16="http://schemas.microsoft.com/office/drawing/2014/main" id="{EEF1F419-B737-CC2C-9F72-24241B30702B}"/>
                </a:ext>
              </a:extLst>
            </p:cNvPr>
            <p:cNvPicPr preferRelativeResize="0"/>
            <p:nvPr/>
          </p:nvPicPr>
          <p:blipFill rotWithShape="1">
            <a:blip r:embed="rId3">
              <a:alphaModFix/>
            </a:blip>
            <a:srcRect t="219" b="229"/>
            <a:stretch/>
          </p:blipFill>
          <p:spPr>
            <a:xfrm>
              <a:off x="0" y="0"/>
              <a:ext cx="1714500" cy="2286000"/>
            </a:xfrm>
            <a:prstGeom prst="roundRect">
              <a:avLst>
                <a:gd name="adj" fmla="val 8888"/>
              </a:avLst>
            </a:prstGeom>
            <a:noFill/>
            <a:ln>
              <a:noFill/>
            </a:ln>
          </p:spPr>
        </p:pic>
        <p:sp>
          <p:nvSpPr>
            <p:cNvPr id="103" name="Google Shape;103;p16">
              <a:extLst>
                <a:ext uri="{FF2B5EF4-FFF2-40B4-BE49-F238E27FC236}">
                  <a16:creationId xmlns:a16="http://schemas.microsoft.com/office/drawing/2014/main" id="{9A353100-4101-55A2-37FB-2AB82B8907EB}"/>
                </a:ext>
              </a:extLst>
            </p:cNvPr>
            <p:cNvSpPr/>
            <p:nvPr/>
          </p:nvSpPr>
          <p:spPr>
            <a:xfrm>
              <a:off x="0" y="0"/>
              <a:ext cx="1714500" cy="2286000"/>
            </a:xfrm>
            <a:prstGeom prst="roundRect">
              <a:avLst>
                <a:gd name="adj" fmla="val 8888"/>
              </a:avLst>
            </a:prstGeom>
            <a:solidFill>
              <a:srgbClr val="000000">
                <a:alpha val="0"/>
              </a:srgbClr>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grpSp>
      <p:sp>
        <p:nvSpPr>
          <p:cNvPr id="108" name="Google Shape;108;p16">
            <a:extLst>
              <a:ext uri="{FF2B5EF4-FFF2-40B4-BE49-F238E27FC236}">
                <a16:creationId xmlns:a16="http://schemas.microsoft.com/office/drawing/2014/main" id="{574E49EA-E51E-ED34-79D8-9E8E09EFE2BE}"/>
              </a:ext>
            </a:extLst>
          </p:cNvPr>
          <p:cNvSpPr/>
          <p:nvPr/>
        </p:nvSpPr>
        <p:spPr>
          <a:xfrm>
            <a:off x="952500" y="3524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9" name="Google Shape;109;p16">
            <a:extLst>
              <a:ext uri="{FF2B5EF4-FFF2-40B4-BE49-F238E27FC236}">
                <a16:creationId xmlns:a16="http://schemas.microsoft.com/office/drawing/2014/main" id="{788869B1-58E2-B466-AD93-32D77175C1B4}"/>
              </a:ext>
            </a:extLst>
          </p:cNvPr>
          <p:cNvSpPr txBox="1"/>
          <p:nvPr/>
        </p:nvSpPr>
        <p:spPr>
          <a:xfrm>
            <a:off x="952500" y="3524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n-lt"/>
                <a:ea typeface="Assistant"/>
                <a:cs typeface="Assistant"/>
                <a:sym typeface="Assistant"/>
              </a:rPr>
              <a:t>שלב ג׳:</a:t>
            </a:r>
            <a:r>
              <a:rPr lang="he-IL" b="1" dirty="0">
                <a:solidFill>
                  <a:srgbClr val="1E3F20"/>
                </a:solidFill>
                <a:latin typeface="+mn-lt"/>
                <a:ea typeface="Assistant"/>
                <a:cs typeface="Assistant"/>
                <a:sym typeface="Assistant"/>
              </a:rPr>
              <a:t> דבש</a:t>
            </a:r>
            <a:endParaRPr b="1" dirty="0">
              <a:solidFill>
                <a:srgbClr val="1E3F20"/>
              </a:solidFill>
              <a:latin typeface="+mn-lt"/>
              <a:ea typeface="Assistant"/>
              <a:cs typeface="Assistant"/>
              <a:sym typeface="Assistant"/>
            </a:endParaRPr>
          </a:p>
        </p:txBody>
      </p:sp>
      <p:grpSp>
        <p:nvGrpSpPr>
          <p:cNvPr id="2" name="Google Shape;77;p15">
            <a:extLst>
              <a:ext uri="{FF2B5EF4-FFF2-40B4-BE49-F238E27FC236}">
                <a16:creationId xmlns:a16="http://schemas.microsoft.com/office/drawing/2014/main" id="{3CA4E71A-20D2-DF7E-3C86-C059759E04F0}"/>
              </a:ext>
            </a:extLst>
          </p:cNvPr>
          <p:cNvGrpSpPr/>
          <p:nvPr/>
        </p:nvGrpSpPr>
        <p:grpSpPr>
          <a:xfrm>
            <a:off x="2914650" y="1133475"/>
            <a:ext cx="3326130" cy="2305200"/>
            <a:chOff x="-9525" y="-9525"/>
            <a:chExt cx="4591200" cy="2305200"/>
          </a:xfrm>
        </p:grpSpPr>
        <p:pic>
          <p:nvPicPr>
            <p:cNvPr id="3" name="Google Shape;78;p15">
              <a:extLst>
                <a:ext uri="{FF2B5EF4-FFF2-40B4-BE49-F238E27FC236}">
                  <a16:creationId xmlns:a16="http://schemas.microsoft.com/office/drawing/2014/main" id="{161F1BB2-3941-5470-4140-1869CC9E3B52}"/>
                </a:ext>
              </a:extLst>
            </p:cNvPr>
            <p:cNvPicPr preferRelativeResize="0"/>
            <p:nvPr/>
          </p:nvPicPr>
          <p:blipFill rotWithShape="1">
            <a:blip r:embed="rId4">
              <a:alphaModFix/>
            </a:blip>
            <a:srcRect/>
            <a:stretch/>
          </p:blipFill>
          <p:spPr>
            <a:xfrm>
              <a:off x="-9525" y="-9525"/>
              <a:ext cx="4591200" cy="2305200"/>
            </a:xfrm>
            <a:prstGeom prst="rect">
              <a:avLst/>
            </a:prstGeom>
            <a:noFill/>
            <a:ln>
              <a:solidFill>
                <a:srgbClr val="FEF3C7"/>
              </a:solidFill>
            </a:ln>
          </p:spPr>
        </p:pic>
        <p:pic>
          <p:nvPicPr>
            <p:cNvPr id="4" name="Google Shape;79;p15">
              <a:extLst>
                <a:ext uri="{FF2B5EF4-FFF2-40B4-BE49-F238E27FC236}">
                  <a16:creationId xmlns:a16="http://schemas.microsoft.com/office/drawing/2014/main" id="{B80B65D3-27BE-8F66-C08B-5C0B6A41533C}"/>
                </a:ext>
              </a:extLst>
            </p:cNvPr>
            <p:cNvPicPr preferRelativeResize="0"/>
            <p:nvPr/>
          </p:nvPicPr>
          <p:blipFill rotWithShape="1">
            <a:blip r:embed="rId5">
              <a:alphaModFix/>
            </a:blip>
            <a:srcRect/>
            <a:stretch/>
          </p:blipFill>
          <p:spPr>
            <a:xfrm>
              <a:off x="800100" y="1133475"/>
              <a:ext cx="3009900" cy="19200"/>
            </a:xfrm>
            <a:prstGeom prst="rect">
              <a:avLst/>
            </a:prstGeom>
            <a:noFill/>
            <a:ln>
              <a:solidFill>
                <a:srgbClr val="FEF3C7"/>
              </a:solidFill>
            </a:ln>
          </p:spPr>
        </p:pic>
        <p:pic>
          <p:nvPicPr>
            <p:cNvPr id="5" name="Google Shape;80;p15">
              <a:extLst>
                <a:ext uri="{FF2B5EF4-FFF2-40B4-BE49-F238E27FC236}">
                  <a16:creationId xmlns:a16="http://schemas.microsoft.com/office/drawing/2014/main" id="{39C92BE3-10AD-783A-3162-5EB4845F4575}"/>
                </a:ext>
              </a:extLst>
            </p:cNvPr>
            <p:cNvPicPr preferRelativeResize="0"/>
            <p:nvPr/>
          </p:nvPicPr>
          <p:blipFill rotWithShape="1">
            <a:blip r:embed="rId5">
              <a:alphaModFix/>
            </a:blip>
            <a:srcRect/>
            <a:stretch/>
          </p:blipFill>
          <p:spPr>
            <a:xfrm>
              <a:off x="800100" y="2276475"/>
              <a:ext cx="3009900" cy="19200"/>
            </a:xfrm>
            <a:prstGeom prst="rect">
              <a:avLst/>
            </a:prstGeom>
            <a:noFill/>
            <a:ln>
              <a:solidFill>
                <a:srgbClr val="FEF3C7"/>
              </a:solidFill>
            </a:ln>
          </p:spPr>
        </p:pic>
        <p:sp>
          <p:nvSpPr>
            <p:cNvPr id="6" name="Google Shape;81;p15">
              <a:extLst>
                <a:ext uri="{FF2B5EF4-FFF2-40B4-BE49-F238E27FC236}">
                  <a16:creationId xmlns:a16="http://schemas.microsoft.com/office/drawing/2014/main" id="{292098EB-DD77-7B6C-DF0C-75184F3B7791}"/>
                </a:ext>
              </a:extLst>
            </p:cNvPr>
            <p:cNvSpPr txBox="1"/>
            <p:nvPr/>
          </p:nvSpPr>
          <p:spPr>
            <a:xfrm>
              <a:off x="190500" y="190500"/>
              <a:ext cx="4191000" cy="1905000"/>
            </a:xfrm>
            <a:prstGeom prst="rect">
              <a:avLst/>
            </a:prstGeom>
            <a:noFill/>
            <a:ln>
              <a:solidFill>
                <a:srgbClr val="FEF3C7"/>
              </a:solidFill>
            </a:ln>
          </p:spPr>
          <p:txBody>
            <a:bodyPr spcFirstLastPara="1" wrap="square" lIns="0" tIns="0" rIns="0" bIns="0" anchor="ctr" anchorCtr="0">
              <a:noAutofit/>
            </a:bodyPr>
            <a:lstStyle/>
            <a:p>
              <a:pPr marL="0" lvl="0" indent="0" algn="ctr" rtl="1">
                <a:spcBef>
                  <a:spcPts val="0"/>
                </a:spcBef>
                <a:spcAft>
                  <a:spcPts val="0"/>
                </a:spcAft>
                <a:buNone/>
              </a:pPr>
              <a:r>
                <a:rPr lang="en" sz="1600" b="1" dirty="0">
                  <a:solidFill>
                    <a:srgbClr val="D97706"/>
                  </a:solidFill>
                  <a:latin typeface="Assistant"/>
                  <a:ea typeface="Assistant"/>
                  <a:cs typeface="Assistant"/>
                  <a:sym typeface="Assistant"/>
                </a:rPr>
                <a:t>מה קרה בין שתי התמונות?</a:t>
              </a:r>
              <a:endParaRPr sz="1600" b="1" dirty="0">
                <a:solidFill>
                  <a:srgbClr val="D97706"/>
                </a:solidFill>
                <a:latin typeface="Assistant"/>
                <a:ea typeface="Assistant"/>
                <a:cs typeface="Assistant"/>
                <a:sym typeface="Assistant"/>
              </a:endParaRPr>
            </a:p>
            <a:p>
              <a:pPr marL="0" lvl="0" indent="0" algn="ctr" rtl="1">
                <a:spcBef>
                  <a:spcPts val="900"/>
                </a:spcBef>
                <a:spcAft>
                  <a:spcPts val="0"/>
                </a:spcAft>
                <a:buNone/>
              </a:pPr>
              <a:endParaRPr sz="1600" b="0" dirty="0">
                <a:solidFill>
                  <a:srgbClr val="4B5563"/>
                </a:solidFill>
                <a:latin typeface="Assistant"/>
                <a:ea typeface="Assistant"/>
                <a:cs typeface="Assistant"/>
                <a:sym typeface="Assistant"/>
              </a:endParaRPr>
            </a:p>
          </p:txBody>
        </p:sp>
      </p:grpSp>
      <p:sp>
        <p:nvSpPr>
          <p:cNvPr id="11" name="Google Shape;84;p15">
            <a:extLst>
              <a:ext uri="{FF2B5EF4-FFF2-40B4-BE49-F238E27FC236}">
                <a16:creationId xmlns:a16="http://schemas.microsoft.com/office/drawing/2014/main" id="{F9DA751A-1309-3166-EC4F-05813BCA59C8}"/>
              </a:ext>
            </a:extLst>
          </p:cNvPr>
          <p:cNvSpPr txBox="1"/>
          <p:nvPr/>
        </p:nvSpPr>
        <p:spPr>
          <a:xfrm>
            <a:off x="571500" y="4303883"/>
            <a:ext cx="8001000" cy="523800"/>
          </a:xfrm>
          <a:prstGeom prst="rect">
            <a:avLst/>
          </a:prstGeom>
          <a:noFill/>
          <a:ln>
            <a:noFill/>
          </a:ln>
        </p:spPr>
        <p:txBody>
          <a:bodyPr spcFirstLastPara="1" wrap="square" lIns="0" tIns="0" rIns="0" bIns="0" anchor="ctr" anchorCtr="0">
            <a:noAutofit/>
          </a:bodyPr>
          <a:lstStyle/>
          <a:p>
            <a:pPr marL="0" lvl="0" indent="0" algn="r" rtl="1">
              <a:spcBef>
                <a:spcPts val="0"/>
              </a:spcBef>
              <a:spcAft>
                <a:spcPts val="0"/>
              </a:spcAft>
              <a:buNone/>
            </a:pPr>
            <a:r>
              <a:rPr lang="en" sz="1800" b="0" dirty="0">
                <a:solidFill>
                  <a:srgbClr val="9CA3AF"/>
                </a:solidFill>
                <a:latin typeface="Assistant"/>
                <a:ea typeface="Assistant"/>
                <a:cs typeface="Assistant"/>
                <a:sym typeface="Assistant"/>
              </a:rPr>
              <a:t>✏️ </a:t>
            </a:r>
            <a:r>
              <a:rPr lang="en" sz="1800" dirty="0">
                <a:solidFill>
                  <a:srgbClr val="4B5563"/>
                </a:solidFill>
                <a:latin typeface="Assistant"/>
                <a:ea typeface="Assistant"/>
                <a:cs typeface="Assistant"/>
                <a:sym typeface="Assistant"/>
              </a:rPr>
              <a:t>אילו יצורים </a:t>
            </a:r>
            <a:r>
              <a:rPr lang="he-IL" sz="1800" dirty="0">
                <a:solidFill>
                  <a:srgbClr val="4B5563"/>
                </a:solidFill>
                <a:latin typeface="Assistant"/>
                <a:ea typeface="Assistant"/>
                <a:cs typeface="Assistant"/>
                <a:sym typeface="Assistant"/>
              </a:rPr>
              <a:t>או ת</a:t>
            </a:r>
            <a:r>
              <a:rPr lang="en" sz="1800" dirty="0">
                <a:solidFill>
                  <a:srgbClr val="4B5563"/>
                </a:solidFill>
                <a:latin typeface="Assistant"/>
                <a:ea typeface="Assistant"/>
                <a:cs typeface="Assistant"/>
                <a:sym typeface="Assistant"/>
              </a:rPr>
              <a:t>הליכים </a:t>
            </a:r>
            <a:r>
              <a:rPr lang="he-IL" sz="1800" dirty="0">
                <a:solidFill>
                  <a:srgbClr val="4B5563"/>
                </a:solidFill>
                <a:latin typeface="Assistant"/>
                <a:ea typeface="Assistant"/>
                <a:cs typeface="Assistant"/>
                <a:sym typeface="Assistant"/>
              </a:rPr>
              <a:t>מקשרים בטבע בין ה</a:t>
            </a:r>
            <a:r>
              <a:rPr lang="en" sz="1800" dirty="0">
                <a:solidFill>
                  <a:srgbClr val="4B5563"/>
                </a:solidFill>
                <a:latin typeface="Assistant"/>
                <a:ea typeface="Assistant"/>
                <a:cs typeface="Assistant"/>
                <a:sym typeface="Assistant"/>
              </a:rPr>
              <a:t>פרח ל</a:t>
            </a:r>
            <a:r>
              <a:rPr lang="he-IL" sz="1800" dirty="0">
                <a:solidFill>
                  <a:srgbClr val="4B5563"/>
                </a:solidFill>
                <a:latin typeface="Assistant"/>
                <a:ea typeface="Assistant"/>
                <a:cs typeface="Assistant"/>
                <a:sym typeface="Assistant"/>
              </a:rPr>
              <a:t>דבש</a:t>
            </a:r>
            <a:r>
              <a:rPr lang="en" sz="1800" dirty="0">
                <a:solidFill>
                  <a:srgbClr val="4B5563"/>
                </a:solidFill>
                <a:latin typeface="Assistant"/>
                <a:ea typeface="Assistant"/>
                <a:cs typeface="Assistant"/>
                <a:sym typeface="Assistant"/>
              </a:rPr>
              <a:t>?</a:t>
            </a:r>
            <a:endParaRPr sz="1800" dirty="0">
              <a:solidFill>
                <a:srgbClr val="4B5563"/>
              </a:solidFill>
              <a:latin typeface="Assistant"/>
              <a:ea typeface="Assistant"/>
              <a:cs typeface="Assistant"/>
              <a:sym typeface="Assistant"/>
            </a:endParaRPr>
          </a:p>
          <a:p>
            <a:pPr marL="0" lvl="0" indent="0" algn="r" rtl="1">
              <a:spcBef>
                <a:spcPts val="0"/>
              </a:spcBef>
              <a:spcAft>
                <a:spcPts val="0"/>
              </a:spcAft>
              <a:buNone/>
            </a:pPr>
            <a:endParaRPr sz="1800" dirty="0">
              <a:solidFill>
                <a:srgbClr val="9CA3AF"/>
              </a:solidFill>
              <a:latin typeface="Assistant"/>
              <a:ea typeface="Assistant"/>
              <a:cs typeface="Assistant"/>
              <a:sym typeface="Assistant"/>
            </a:endParaRPr>
          </a:p>
        </p:txBody>
      </p:sp>
      <p:pic>
        <p:nvPicPr>
          <p:cNvPr id="25" name="Google Shape;157;p18">
            <a:extLst>
              <a:ext uri="{FF2B5EF4-FFF2-40B4-BE49-F238E27FC236}">
                <a16:creationId xmlns:a16="http://schemas.microsoft.com/office/drawing/2014/main" id="{4CBFBDB8-244B-E5A3-5B81-2C40E0D7F533}"/>
              </a:ext>
            </a:extLst>
          </p:cNvPr>
          <p:cNvPicPr preferRelativeResize="0"/>
          <p:nvPr/>
        </p:nvPicPr>
        <p:blipFill rotWithShape="1">
          <a:blip r:embed="rId6">
            <a:alphaModFix/>
          </a:blip>
          <a:srcRect l="12503" r="12495"/>
          <a:stretch/>
        </p:blipFill>
        <p:spPr>
          <a:xfrm>
            <a:off x="952500" y="1143000"/>
            <a:ext cx="1714500" cy="2286000"/>
          </a:xfrm>
          <a:prstGeom prst="roundRect">
            <a:avLst>
              <a:gd name="adj" fmla="val 8888"/>
            </a:avLst>
          </a:prstGeom>
          <a:noFill/>
          <a:ln>
            <a:noFill/>
          </a:ln>
        </p:spPr>
      </p:pic>
      <p:sp>
        <p:nvSpPr>
          <p:cNvPr id="23" name="Google Shape;161;p18">
            <a:extLst>
              <a:ext uri="{FF2B5EF4-FFF2-40B4-BE49-F238E27FC236}">
                <a16:creationId xmlns:a16="http://schemas.microsoft.com/office/drawing/2014/main" id="{3212B9E4-6DAE-4DED-B023-1CF334DE27FB}"/>
              </a:ext>
            </a:extLst>
          </p:cNvPr>
          <p:cNvSpPr txBox="1"/>
          <p:nvPr/>
        </p:nvSpPr>
        <p:spPr>
          <a:xfrm>
            <a:off x="6616146" y="3524250"/>
            <a:ext cx="1404730" cy="42855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j-lt"/>
                <a:ea typeface="Assistant"/>
                <a:cs typeface="Assistant"/>
                <a:sym typeface="Assistant"/>
              </a:rPr>
              <a:t>שלב א׳</a:t>
            </a:r>
            <a:r>
              <a:rPr lang="he-IL" b="1" dirty="0">
                <a:solidFill>
                  <a:srgbClr val="1E3F20"/>
                </a:solidFill>
                <a:latin typeface="+mj-lt"/>
                <a:ea typeface="Assistant"/>
                <a:cs typeface="Assistant"/>
                <a:sym typeface="Assistant"/>
              </a:rPr>
              <a:t>:</a:t>
            </a:r>
            <a:r>
              <a:rPr lang="en" b="1" dirty="0">
                <a:solidFill>
                  <a:srgbClr val="1E3F20"/>
                </a:solidFill>
                <a:latin typeface="+mj-lt"/>
                <a:ea typeface="Assistant"/>
                <a:cs typeface="Assistant"/>
                <a:sym typeface="Assistant"/>
              </a:rPr>
              <a:t> </a:t>
            </a:r>
            <a:endParaRPr lang="he-IL" b="1" dirty="0">
              <a:solidFill>
                <a:srgbClr val="1E3F20"/>
              </a:solidFill>
              <a:latin typeface="+mj-lt"/>
              <a:ea typeface="Assistant"/>
              <a:cs typeface="Assistant"/>
              <a:sym typeface="Assistant"/>
            </a:endParaRPr>
          </a:p>
          <a:p>
            <a:pPr marL="0" lvl="0" indent="0" algn="ctr" rtl="1">
              <a:spcBef>
                <a:spcPts val="0"/>
              </a:spcBef>
              <a:spcAft>
                <a:spcPts val="0"/>
              </a:spcAft>
              <a:buNone/>
            </a:pPr>
            <a:r>
              <a:rPr lang="en" b="1" dirty="0">
                <a:solidFill>
                  <a:srgbClr val="1E3F20"/>
                </a:solidFill>
                <a:latin typeface="+mj-lt"/>
                <a:ea typeface="Assistant"/>
                <a:cs typeface="Assistant"/>
                <a:sym typeface="Assistant"/>
              </a:rPr>
              <a:t>פריחת </a:t>
            </a:r>
            <a:r>
              <a:rPr lang="he-IL" b="1" dirty="0">
                <a:solidFill>
                  <a:srgbClr val="1E3F20"/>
                </a:solidFill>
                <a:latin typeface="+mj-lt"/>
                <a:ea typeface="Assistant"/>
                <a:cs typeface="Assistant"/>
                <a:sym typeface="Assistant"/>
              </a:rPr>
              <a:t>עץ </a:t>
            </a:r>
            <a:r>
              <a:rPr lang="en" b="1" dirty="0">
                <a:solidFill>
                  <a:srgbClr val="1E3F20"/>
                </a:solidFill>
                <a:latin typeface="+mj-lt"/>
                <a:ea typeface="Assistant"/>
                <a:cs typeface="Assistant"/>
                <a:sym typeface="Assistant"/>
              </a:rPr>
              <a:t>התפוח</a:t>
            </a:r>
            <a:endParaRPr b="1" dirty="0">
              <a:solidFill>
                <a:srgbClr val="1E3F20"/>
              </a:solidFill>
              <a:latin typeface="+mj-lt"/>
              <a:ea typeface="Assistant"/>
              <a:cs typeface="Assistant"/>
              <a:sym typeface="Assistant"/>
            </a:endParaRPr>
          </a:p>
        </p:txBody>
      </p:sp>
    </p:spTree>
    <p:extLst>
      <p:ext uri="{BB962C8B-B14F-4D97-AF65-F5344CB8AC3E}">
        <p14:creationId xmlns:p14="http://schemas.microsoft.com/office/powerpoint/2010/main" val="23283531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CFBF7"/>
        </a:solidFill>
        <a:effectLst/>
      </p:bgPr>
    </p:bg>
    <p:spTree>
      <p:nvGrpSpPr>
        <p:cNvPr id="1" name="Shape 138"/>
        <p:cNvGrpSpPr/>
        <p:nvPr/>
      </p:nvGrpSpPr>
      <p:grpSpPr>
        <a:xfrm>
          <a:off x="0" y="0"/>
          <a:ext cx="0" cy="0"/>
          <a:chOff x="0" y="0"/>
          <a:chExt cx="0" cy="0"/>
        </a:xfrm>
      </p:grpSpPr>
      <p:sp>
        <p:nvSpPr>
          <p:cNvPr id="30" name="Google Shape;99;p16">
            <a:extLst>
              <a:ext uri="{FF2B5EF4-FFF2-40B4-BE49-F238E27FC236}">
                <a16:creationId xmlns:a16="http://schemas.microsoft.com/office/drawing/2014/main" id="{BCE5DF16-266D-4DD6-BDE3-7FD6BFEC99A5}"/>
              </a:ext>
            </a:extLst>
          </p:cNvPr>
          <p:cNvSpPr/>
          <p:nvPr/>
        </p:nvSpPr>
        <p:spPr>
          <a:xfrm>
            <a:off x="381000" y="4086447"/>
            <a:ext cx="8382000" cy="964056"/>
          </a:xfrm>
          <a:prstGeom prst="roundRect">
            <a:avLst>
              <a:gd name="adj" fmla="val 15999"/>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9" name="Google Shape;156;p18">
            <a:extLst>
              <a:ext uri="{FF2B5EF4-FFF2-40B4-BE49-F238E27FC236}">
                <a16:creationId xmlns:a16="http://schemas.microsoft.com/office/drawing/2014/main" id="{06B33FBA-E4DF-400D-A1BF-1851FACC40A9}"/>
              </a:ext>
            </a:extLst>
          </p:cNvPr>
          <p:cNvSpPr/>
          <p:nvPr/>
        </p:nvSpPr>
        <p:spPr>
          <a:xfrm>
            <a:off x="944425" y="3545293"/>
            <a:ext cx="1714500" cy="428548"/>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pic>
        <p:nvPicPr>
          <p:cNvPr id="25" name="Google Shape;78;p15">
            <a:extLst>
              <a:ext uri="{FF2B5EF4-FFF2-40B4-BE49-F238E27FC236}">
                <a16:creationId xmlns:a16="http://schemas.microsoft.com/office/drawing/2014/main" id="{12A4B08A-40A0-4802-A43E-8A633D782538}"/>
              </a:ext>
            </a:extLst>
          </p:cNvPr>
          <p:cNvPicPr preferRelativeResize="0"/>
          <p:nvPr/>
        </p:nvPicPr>
        <p:blipFill rotWithShape="1">
          <a:blip r:embed="rId3">
            <a:alphaModFix/>
          </a:blip>
          <a:srcRect/>
          <a:stretch/>
        </p:blipFill>
        <p:spPr>
          <a:xfrm flipV="1">
            <a:off x="3399949" y="3524247"/>
            <a:ext cx="2344868" cy="428472"/>
          </a:xfrm>
          <a:prstGeom prst="rect">
            <a:avLst/>
          </a:prstGeom>
          <a:noFill/>
          <a:ln>
            <a:noFill/>
          </a:ln>
        </p:spPr>
      </p:pic>
      <p:sp>
        <p:nvSpPr>
          <p:cNvPr id="5" name="Google Shape;160;p18">
            <a:extLst>
              <a:ext uri="{FF2B5EF4-FFF2-40B4-BE49-F238E27FC236}">
                <a16:creationId xmlns:a16="http://schemas.microsoft.com/office/drawing/2014/main" id="{A769BE67-B5EE-F3F9-6747-CD4B5380E1C8}"/>
              </a:ext>
            </a:extLst>
          </p:cNvPr>
          <p:cNvSpPr/>
          <p:nvPr/>
        </p:nvSpPr>
        <p:spPr>
          <a:xfrm>
            <a:off x="944425" y="1143000"/>
            <a:ext cx="1714500" cy="2286000"/>
          </a:xfrm>
          <a:prstGeom prst="roundRect">
            <a:avLst>
              <a:gd name="adj" fmla="val 8888"/>
            </a:avLst>
          </a:prstGeom>
          <a:solidFill>
            <a:srgbClr val="000000">
              <a:alpha val="0"/>
            </a:srgbClr>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39" name="Google Shape;139;p18"/>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pic>
        <p:nvPicPr>
          <p:cNvPr id="142" name="Google Shape;142;p18" descr="A high-quality, vibrant macro photograph of a single wild bee covered in golden pollen, actively pollinating a fresh white-and-pink apple blossom on a branch, soft green orchard background with morning sunlight."/>
          <p:cNvPicPr preferRelativeResize="0"/>
          <p:nvPr/>
        </p:nvPicPr>
        <p:blipFill rotWithShape="1">
          <a:blip r:embed="rId4">
            <a:alphaModFix/>
          </a:blip>
          <a:srcRect/>
          <a:stretch/>
        </p:blipFill>
        <p:spPr>
          <a:xfrm>
            <a:off x="3714750" y="1143000"/>
            <a:ext cx="1714500" cy="2286000"/>
          </a:xfrm>
          <a:prstGeom prst="roundRect">
            <a:avLst>
              <a:gd name="adj" fmla="val 8888"/>
            </a:avLst>
          </a:prstGeom>
          <a:noFill/>
          <a:ln>
            <a:noFill/>
          </a:ln>
        </p:spPr>
      </p:pic>
      <p:sp>
        <p:nvSpPr>
          <p:cNvPr id="146" name="Google Shape;146;p18"/>
          <p:cNvSpPr/>
          <p:nvPr/>
        </p:nvSpPr>
        <p:spPr>
          <a:xfrm>
            <a:off x="3399949" y="3525418"/>
            <a:ext cx="2159007" cy="333240"/>
          </a:xfrm>
          <a:prstGeom prst="rect">
            <a:avLst/>
          </a:prstGeom>
          <a:solidFill>
            <a:srgbClr val="000000">
              <a:alpha val="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47" name="Google Shape;147;p18"/>
          <p:cNvSpPr txBox="1"/>
          <p:nvPr/>
        </p:nvSpPr>
        <p:spPr>
          <a:xfrm>
            <a:off x="3309730" y="3524325"/>
            <a:ext cx="2435088" cy="428474"/>
          </a:xfrm>
          <a:prstGeom prst="rect">
            <a:avLst/>
          </a:prstGeom>
          <a:solidFill>
            <a:srgbClr val="000000">
              <a:alpha val="0"/>
            </a:srgbClr>
          </a:solidFill>
          <a:ln>
            <a:noFill/>
          </a:ln>
        </p:spPr>
        <p:txBody>
          <a:bodyPr spcFirstLastPara="1" wrap="square" lIns="0" tIns="0" rIns="0" bIns="0" anchor="ctr" anchorCtr="0">
            <a:noAutofit/>
          </a:bodyPr>
          <a:lstStyle>
            <a:defPPr marR="0" lvl="0" algn="l" rtl="0">
              <a:lnSpc>
                <a:spcPct val="100000"/>
              </a:lnSpc>
              <a:spcBef>
                <a:spcPts val="0"/>
              </a:spcBef>
              <a:spcAft>
                <a:spcPts val="0"/>
              </a:spcAft>
            </a:defPPr>
            <a:lvl1pPr marL="0" indent="0" algn="ctr" rtl="1">
              <a:buNone/>
              <a:defRPr b="1">
                <a:solidFill>
                  <a:srgbClr val="D97706"/>
                </a:solidFill>
                <a:latin typeface="+mj-lt"/>
                <a:cs typeface="+mj-cs"/>
              </a:defRPr>
            </a:lvl1pPr>
          </a:lstStyle>
          <a:p>
            <a:r>
              <a:rPr lang="en" dirty="0">
                <a:sym typeface="Assistant ExtraBold"/>
              </a:rPr>
              <a:t>שלב ב</a:t>
            </a:r>
            <a:r>
              <a:rPr lang="he-IL" dirty="0">
                <a:sym typeface="Assistant ExtraBold"/>
              </a:rPr>
              <a:t>':</a:t>
            </a:r>
            <a:r>
              <a:rPr lang="en" dirty="0">
                <a:sym typeface="Assistant ExtraBold"/>
              </a:rPr>
              <a:t> </a:t>
            </a:r>
            <a:endParaRPr lang="he-IL" dirty="0">
              <a:sym typeface="Assistant ExtraBold"/>
            </a:endParaRPr>
          </a:p>
          <a:p>
            <a:r>
              <a:rPr lang="he-IL" dirty="0">
                <a:sym typeface="Assistant ExtraBold"/>
              </a:rPr>
              <a:t>א</a:t>
            </a:r>
            <a:r>
              <a:rPr lang="en" dirty="0">
                <a:sym typeface="Assistant ExtraBold"/>
              </a:rPr>
              <a:t>יסוף צוף על ידי דבורת </a:t>
            </a:r>
            <a:r>
              <a:rPr lang="he-IL" dirty="0">
                <a:sym typeface="Assistant ExtraBold"/>
              </a:rPr>
              <a:t>ה</a:t>
            </a:r>
            <a:r>
              <a:rPr lang="en" dirty="0">
                <a:sym typeface="Assistant ExtraBold"/>
              </a:rPr>
              <a:t>דבש</a:t>
            </a:r>
            <a:endParaRPr dirty="0">
              <a:sym typeface="Assistant ExtraBold"/>
            </a:endParaRPr>
          </a:p>
        </p:txBody>
      </p:sp>
      <p:sp>
        <p:nvSpPr>
          <p:cNvPr id="150" name="Google Shape;150;p18"/>
          <p:cNvSpPr txBox="1"/>
          <p:nvPr/>
        </p:nvSpPr>
        <p:spPr>
          <a:xfrm>
            <a:off x="571500" y="4262645"/>
            <a:ext cx="8001000" cy="523800"/>
          </a:xfrm>
          <a:prstGeom prst="rect">
            <a:avLst/>
          </a:prstGeom>
          <a:solidFill>
            <a:srgbClr val="000000">
              <a:alpha val="0"/>
            </a:srgbClr>
          </a:solidFill>
          <a:ln>
            <a:noFill/>
          </a:ln>
        </p:spPr>
        <p:txBody>
          <a:bodyPr spcFirstLastPara="1" wrap="square" lIns="0" tIns="0" rIns="0" bIns="0" anchor="ctr" anchorCtr="0">
            <a:noAutofit/>
          </a:bodyPr>
          <a:lstStyle/>
          <a:p>
            <a:pPr algn="r" rtl="1"/>
            <a:r>
              <a:rPr lang="en" sz="1600" i="0" dirty="0">
                <a:solidFill>
                  <a:srgbClr val="9CA3AF"/>
                </a:solidFill>
                <a:latin typeface="+mj-lt"/>
                <a:ea typeface="Assistant"/>
                <a:cs typeface="Assistant"/>
                <a:sym typeface="Assistant"/>
              </a:rPr>
              <a:t>💡</a:t>
            </a:r>
            <a:r>
              <a:rPr lang="en" sz="1600" b="1" dirty="0">
                <a:solidFill>
                  <a:srgbClr val="1E3F20"/>
                </a:solidFill>
                <a:latin typeface="+mj-lt"/>
                <a:cs typeface="Assistant"/>
                <a:sym typeface="Assistant"/>
              </a:rPr>
              <a:t>דבורי דבש הן </a:t>
            </a:r>
            <a:r>
              <a:rPr lang="he-IL" sz="1600" b="1" dirty="0">
                <a:solidFill>
                  <a:srgbClr val="1E3F20"/>
                </a:solidFill>
                <a:latin typeface="+mj-lt"/>
                <a:cs typeface="Assistant"/>
                <a:sym typeface="Assistant"/>
              </a:rPr>
              <a:t>הקשר</a:t>
            </a:r>
            <a:r>
              <a:rPr lang="en" sz="1600" b="1" dirty="0">
                <a:solidFill>
                  <a:srgbClr val="1E3F20"/>
                </a:solidFill>
                <a:latin typeface="+mj-lt"/>
                <a:cs typeface="Assistant"/>
                <a:sym typeface="Assistant"/>
              </a:rPr>
              <a:t> בין הפרח לדבש</a:t>
            </a:r>
            <a:r>
              <a:rPr lang="he-IL" sz="1600" b="1" dirty="0">
                <a:solidFill>
                  <a:srgbClr val="1E3F20"/>
                </a:solidFill>
                <a:latin typeface="+mj-lt"/>
                <a:cs typeface="Assistant"/>
                <a:sym typeface="Assistant"/>
              </a:rPr>
              <a:t>!</a:t>
            </a:r>
            <a:r>
              <a:rPr lang="en" sz="1600" b="1" dirty="0">
                <a:solidFill>
                  <a:srgbClr val="1E3F20"/>
                </a:solidFill>
                <a:latin typeface="+mj-lt"/>
                <a:cs typeface="Assistant"/>
                <a:sym typeface="Assistant"/>
              </a:rPr>
              <a:t> </a:t>
            </a:r>
            <a:endParaRPr lang="he-IL" sz="1600" b="1" dirty="0">
              <a:solidFill>
                <a:srgbClr val="1E3F20"/>
              </a:solidFill>
              <a:latin typeface="+mj-lt"/>
              <a:cs typeface="Assistant"/>
              <a:sym typeface="Assistant"/>
            </a:endParaRPr>
          </a:p>
          <a:p>
            <a:pPr marL="0" lvl="0" indent="0" algn="r" rtl="1">
              <a:spcBef>
                <a:spcPts val="0"/>
              </a:spcBef>
              <a:spcAft>
                <a:spcPts val="0"/>
              </a:spcAft>
              <a:buNone/>
            </a:pPr>
            <a:r>
              <a:rPr lang="en" sz="1600" i="0" dirty="0">
                <a:solidFill>
                  <a:srgbClr val="4B5563"/>
                </a:solidFill>
                <a:latin typeface="+mj-lt"/>
                <a:ea typeface="Assistant"/>
                <a:cs typeface="Assistant"/>
                <a:sym typeface="Assistant"/>
              </a:rPr>
              <a:t>דבורת הדבש אוספת צוף מפרחים</a:t>
            </a:r>
            <a:r>
              <a:rPr lang="he-IL" sz="1600" i="0" dirty="0">
                <a:solidFill>
                  <a:srgbClr val="4B5563"/>
                </a:solidFill>
                <a:latin typeface="+mj-lt"/>
                <a:ea typeface="Assistant"/>
                <a:cs typeface="Assistant"/>
                <a:sym typeface="Assistant"/>
              </a:rPr>
              <a:t> </a:t>
            </a:r>
            <a:r>
              <a:rPr lang="en" sz="1600" i="0" dirty="0">
                <a:solidFill>
                  <a:srgbClr val="4B5563"/>
                </a:solidFill>
                <a:latin typeface="+mj-lt"/>
                <a:ea typeface="Assistant"/>
                <a:cs typeface="Assistant"/>
                <a:sym typeface="Assistant"/>
              </a:rPr>
              <a:t>כדי לייצר ממנו דבש בכוורת</a:t>
            </a:r>
            <a:r>
              <a:rPr lang="en" sz="1600" dirty="0">
                <a:solidFill>
                  <a:srgbClr val="4B5563"/>
                </a:solidFill>
                <a:latin typeface="+mj-lt"/>
                <a:ea typeface="Assistant"/>
                <a:cs typeface="Assistant"/>
                <a:sym typeface="Assistant"/>
              </a:rPr>
              <a:t>.</a:t>
            </a:r>
            <a:endParaRPr sz="1600" i="0" dirty="0">
              <a:solidFill>
                <a:srgbClr val="9CA3AF"/>
              </a:solidFill>
              <a:latin typeface="+mj-lt"/>
              <a:ea typeface="Assistant"/>
              <a:cs typeface="Assistant"/>
              <a:sym typeface="Assistant"/>
            </a:endParaRPr>
          </a:p>
        </p:txBody>
      </p:sp>
      <p:grpSp>
        <p:nvGrpSpPr>
          <p:cNvPr id="151" name="Google Shape;151;p18"/>
          <p:cNvGrpSpPr/>
          <p:nvPr/>
        </p:nvGrpSpPr>
        <p:grpSpPr>
          <a:xfrm>
            <a:off x="6477000" y="1143000"/>
            <a:ext cx="1714500" cy="2809798"/>
            <a:chOff x="0" y="0"/>
            <a:chExt cx="1714500" cy="2809798"/>
          </a:xfrm>
        </p:grpSpPr>
        <p:pic>
          <p:nvPicPr>
            <p:cNvPr id="152" name="Google Shape;152;p18"/>
            <p:cNvPicPr preferRelativeResize="0"/>
            <p:nvPr/>
          </p:nvPicPr>
          <p:blipFill rotWithShape="1">
            <a:blip r:embed="rId5">
              <a:alphaModFix/>
            </a:blip>
            <a:srcRect t="219" b="229"/>
            <a:stretch/>
          </p:blipFill>
          <p:spPr>
            <a:xfrm>
              <a:off x="0" y="0"/>
              <a:ext cx="1714500" cy="2286000"/>
            </a:xfrm>
            <a:prstGeom prst="roundRect">
              <a:avLst>
                <a:gd name="adj" fmla="val 8888"/>
              </a:avLst>
            </a:prstGeom>
            <a:noFill/>
            <a:ln>
              <a:noFill/>
            </a:ln>
          </p:spPr>
        </p:pic>
        <p:sp>
          <p:nvSpPr>
            <p:cNvPr id="153" name="Google Shape;153;p18"/>
            <p:cNvSpPr/>
            <p:nvPr/>
          </p:nvSpPr>
          <p:spPr>
            <a:xfrm>
              <a:off x="0" y="0"/>
              <a:ext cx="1714500" cy="2286000"/>
            </a:xfrm>
            <a:prstGeom prst="roundRect">
              <a:avLst>
                <a:gd name="adj" fmla="val 8888"/>
              </a:avLst>
            </a:prstGeom>
            <a:solidFill>
              <a:srgbClr val="000000">
                <a:alpha val="0"/>
              </a:srgbClr>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54" name="Google Shape;154;p18"/>
            <p:cNvSpPr/>
            <p:nvPr/>
          </p:nvSpPr>
          <p:spPr>
            <a:xfrm>
              <a:off x="0" y="2381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55" name="Google Shape;155;p18"/>
            <p:cNvSpPr txBox="1"/>
            <p:nvPr/>
          </p:nvSpPr>
          <p:spPr>
            <a:xfrm>
              <a:off x="0" y="2381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en" sz="1100" b="1">
                  <a:solidFill>
                    <a:srgbClr val="1E3F20"/>
                  </a:solidFill>
                  <a:latin typeface="+mj-lt"/>
                  <a:ea typeface="Assistant"/>
                  <a:cs typeface="Assistant"/>
                  <a:sym typeface="Assistant"/>
                </a:rPr>
                <a:t>שלב א׳: פריחת התפוח</a:t>
              </a:r>
              <a:endParaRPr sz="1100" b="1">
                <a:solidFill>
                  <a:srgbClr val="1E3F20"/>
                </a:solidFill>
                <a:latin typeface="+mj-lt"/>
                <a:ea typeface="Assistant"/>
                <a:cs typeface="Assistant"/>
                <a:sym typeface="Assistant"/>
              </a:endParaRPr>
            </a:p>
          </p:txBody>
        </p:sp>
        <p:sp>
          <p:nvSpPr>
            <p:cNvPr id="156" name="Google Shape;156;p18"/>
            <p:cNvSpPr/>
            <p:nvPr/>
          </p:nvSpPr>
          <p:spPr>
            <a:xfrm>
              <a:off x="0" y="2381250"/>
              <a:ext cx="1714500" cy="428548"/>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grpSp>
      <p:pic>
        <p:nvPicPr>
          <p:cNvPr id="157" name="Google Shape;157;p18"/>
          <p:cNvPicPr preferRelativeResize="0"/>
          <p:nvPr/>
        </p:nvPicPr>
        <p:blipFill rotWithShape="1">
          <a:blip r:embed="rId6">
            <a:alphaModFix/>
          </a:blip>
          <a:srcRect l="12503" r="12495"/>
          <a:stretch/>
        </p:blipFill>
        <p:spPr>
          <a:xfrm>
            <a:off x="952500" y="1143000"/>
            <a:ext cx="1714500" cy="2286000"/>
          </a:xfrm>
          <a:prstGeom prst="roundRect">
            <a:avLst>
              <a:gd name="adj" fmla="val 8888"/>
            </a:avLst>
          </a:prstGeom>
          <a:noFill/>
          <a:ln>
            <a:noFill/>
          </a:ln>
        </p:spPr>
      </p:pic>
      <p:sp>
        <p:nvSpPr>
          <p:cNvPr id="161" name="Google Shape;161;p18"/>
          <p:cNvSpPr txBox="1"/>
          <p:nvPr/>
        </p:nvSpPr>
        <p:spPr>
          <a:xfrm>
            <a:off x="6616146" y="3524250"/>
            <a:ext cx="1404730" cy="42855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j-lt"/>
                <a:ea typeface="Assistant"/>
                <a:cs typeface="Assistant"/>
                <a:sym typeface="Assistant"/>
              </a:rPr>
              <a:t>שלב א׳</a:t>
            </a:r>
            <a:r>
              <a:rPr lang="he-IL" b="1" dirty="0">
                <a:solidFill>
                  <a:srgbClr val="1E3F20"/>
                </a:solidFill>
                <a:latin typeface="+mj-lt"/>
                <a:ea typeface="Assistant"/>
                <a:cs typeface="Assistant"/>
                <a:sym typeface="Assistant"/>
              </a:rPr>
              <a:t>:</a:t>
            </a:r>
            <a:r>
              <a:rPr lang="en" b="1" dirty="0">
                <a:solidFill>
                  <a:srgbClr val="1E3F20"/>
                </a:solidFill>
                <a:latin typeface="+mj-lt"/>
                <a:ea typeface="Assistant"/>
                <a:cs typeface="Assistant"/>
                <a:sym typeface="Assistant"/>
              </a:rPr>
              <a:t> </a:t>
            </a:r>
            <a:endParaRPr lang="he-IL" b="1" dirty="0">
              <a:solidFill>
                <a:srgbClr val="1E3F20"/>
              </a:solidFill>
              <a:latin typeface="+mj-lt"/>
              <a:ea typeface="Assistant"/>
              <a:cs typeface="Assistant"/>
              <a:sym typeface="Assistant"/>
            </a:endParaRPr>
          </a:p>
          <a:p>
            <a:pPr marL="0" lvl="0" indent="0" algn="ctr" rtl="1">
              <a:spcBef>
                <a:spcPts val="0"/>
              </a:spcBef>
              <a:spcAft>
                <a:spcPts val="0"/>
              </a:spcAft>
              <a:buNone/>
            </a:pPr>
            <a:r>
              <a:rPr lang="en" b="1" dirty="0">
                <a:solidFill>
                  <a:srgbClr val="1E3F20"/>
                </a:solidFill>
                <a:latin typeface="+mj-lt"/>
                <a:ea typeface="Assistant"/>
                <a:cs typeface="Assistant"/>
                <a:sym typeface="Assistant"/>
              </a:rPr>
              <a:t>פריחת </a:t>
            </a:r>
            <a:r>
              <a:rPr lang="he-IL" b="1" dirty="0">
                <a:solidFill>
                  <a:srgbClr val="1E3F20"/>
                </a:solidFill>
                <a:latin typeface="+mj-lt"/>
                <a:ea typeface="Assistant"/>
                <a:cs typeface="Assistant"/>
                <a:sym typeface="Assistant"/>
              </a:rPr>
              <a:t>עץ </a:t>
            </a:r>
            <a:r>
              <a:rPr lang="en" b="1" dirty="0">
                <a:solidFill>
                  <a:srgbClr val="1E3F20"/>
                </a:solidFill>
                <a:latin typeface="+mj-lt"/>
                <a:ea typeface="Assistant"/>
                <a:cs typeface="Assistant"/>
                <a:sym typeface="Assistant"/>
              </a:rPr>
              <a:t>התפוח</a:t>
            </a:r>
            <a:endParaRPr b="1" dirty="0">
              <a:solidFill>
                <a:srgbClr val="1E3F20"/>
              </a:solidFill>
              <a:latin typeface="+mj-lt"/>
              <a:ea typeface="Assistant"/>
              <a:cs typeface="Assistant"/>
              <a:sym typeface="Assistant"/>
            </a:endParaRPr>
          </a:p>
        </p:txBody>
      </p:sp>
      <p:sp>
        <p:nvSpPr>
          <p:cNvPr id="143" name="Google Shape;143;p18"/>
          <p:cNvSpPr/>
          <p:nvPr/>
        </p:nvSpPr>
        <p:spPr>
          <a:xfrm>
            <a:off x="3714750" y="1143000"/>
            <a:ext cx="1714500" cy="2286000"/>
          </a:xfrm>
          <a:prstGeom prst="roundRect">
            <a:avLst>
              <a:gd name="adj" fmla="val 8888"/>
            </a:avLst>
          </a:prstGeom>
          <a:solidFill>
            <a:srgbClr val="000000">
              <a:alpha val="0"/>
            </a:srgbClr>
          </a:solidFill>
          <a:ln w="14300"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6" name="Google Shape;108;p16">
            <a:extLst>
              <a:ext uri="{FF2B5EF4-FFF2-40B4-BE49-F238E27FC236}">
                <a16:creationId xmlns:a16="http://schemas.microsoft.com/office/drawing/2014/main" id="{E1E4B40C-8959-4D21-89E4-393ADF1FE68F}"/>
              </a:ext>
            </a:extLst>
          </p:cNvPr>
          <p:cNvSpPr/>
          <p:nvPr/>
        </p:nvSpPr>
        <p:spPr>
          <a:xfrm>
            <a:off x="952500" y="3524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27" name="Google Shape;109;p16">
            <a:extLst>
              <a:ext uri="{FF2B5EF4-FFF2-40B4-BE49-F238E27FC236}">
                <a16:creationId xmlns:a16="http://schemas.microsoft.com/office/drawing/2014/main" id="{42E5AA9A-21E9-466A-BD84-C86F85B6E956}"/>
              </a:ext>
            </a:extLst>
          </p:cNvPr>
          <p:cNvSpPr txBox="1"/>
          <p:nvPr/>
        </p:nvSpPr>
        <p:spPr>
          <a:xfrm>
            <a:off x="952500" y="3524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n-lt"/>
                <a:ea typeface="Assistant"/>
                <a:cs typeface="Assistant"/>
                <a:sym typeface="Assistant"/>
              </a:rPr>
              <a:t>שלב ג׳:</a:t>
            </a:r>
            <a:r>
              <a:rPr lang="he-IL" b="1" dirty="0">
                <a:solidFill>
                  <a:srgbClr val="1E3F20"/>
                </a:solidFill>
                <a:latin typeface="+mn-lt"/>
                <a:ea typeface="Assistant"/>
                <a:cs typeface="Assistant"/>
                <a:sym typeface="Assistant"/>
              </a:rPr>
              <a:t> דבש</a:t>
            </a:r>
            <a:endParaRPr b="1" dirty="0">
              <a:solidFill>
                <a:srgbClr val="1E3F20"/>
              </a:solidFill>
              <a:latin typeface="+mn-lt"/>
              <a:ea typeface="Assistant"/>
              <a:cs typeface="Assistant"/>
              <a:sym typeface="Assistant"/>
            </a:endParaRPr>
          </a:p>
        </p:txBody>
      </p:sp>
      <p:sp>
        <p:nvSpPr>
          <p:cNvPr id="31" name="Google Shape;90;p16">
            <a:extLst>
              <a:ext uri="{FF2B5EF4-FFF2-40B4-BE49-F238E27FC236}">
                <a16:creationId xmlns:a16="http://schemas.microsoft.com/office/drawing/2014/main" id="{B1C6CBF3-EA88-4771-A100-76C06688C908}"/>
              </a:ext>
            </a:extLst>
          </p:cNvPr>
          <p:cNvSpPr txBox="1"/>
          <p:nvPr/>
        </p:nvSpPr>
        <p:spPr>
          <a:xfrm>
            <a:off x="381000" y="428625"/>
            <a:ext cx="8382000" cy="4764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sz="2600" dirty="0">
                <a:solidFill>
                  <a:srgbClr val="1E3F20"/>
                </a:solidFill>
                <a:latin typeface="+mj-lt"/>
                <a:ea typeface="Assistant ExtraBold"/>
                <a:cs typeface="Assistant ExtraBold"/>
                <a:sym typeface="Assistant ExtraBold"/>
              </a:rPr>
              <a:t>כיצד נוצר </a:t>
            </a:r>
            <a:r>
              <a:rPr lang="he-IL" sz="2600" dirty="0">
                <a:solidFill>
                  <a:srgbClr val="1E3F20"/>
                </a:solidFill>
                <a:latin typeface="+mj-lt"/>
                <a:ea typeface="Assistant ExtraBold"/>
                <a:cs typeface="Assistant ExtraBold"/>
                <a:sym typeface="Assistant ExtraBold"/>
              </a:rPr>
              <a:t>הדבש</a:t>
            </a:r>
            <a:r>
              <a:rPr lang="en" sz="2600" b="1" dirty="0">
                <a:solidFill>
                  <a:srgbClr val="1E3F20"/>
                </a:solidFill>
                <a:latin typeface="+mj-lt"/>
                <a:ea typeface="Assistant ExtraBold"/>
                <a:cs typeface="Assistant ExtraBold"/>
                <a:sym typeface="Assistant ExtraBold"/>
              </a:rPr>
              <a:t>?</a:t>
            </a:r>
            <a:endParaRPr sz="2600" b="1" dirty="0">
              <a:solidFill>
                <a:srgbClr val="1E3F20"/>
              </a:solidFill>
              <a:latin typeface="+mj-lt"/>
              <a:ea typeface="Assistant ExtraBold"/>
              <a:cs typeface="Assistant ExtraBold"/>
              <a:sym typeface="Assistant ExtraBold"/>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CFBF7"/>
        </a:solidFill>
        <a:effectLst/>
      </p:bgPr>
    </p:bg>
    <p:spTree>
      <p:nvGrpSpPr>
        <p:cNvPr id="1" name="Shape 88">
          <a:extLst>
            <a:ext uri="{FF2B5EF4-FFF2-40B4-BE49-F238E27FC236}">
              <a16:creationId xmlns:a16="http://schemas.microsoft.com/office/drawing/2014/main" id="{BD4374AE-946C-5074-27E0-30A1BDE10D7C}"/>
            </a:ext>
          </a:extLst>
        </p:cNvPr>
        <p:cNvGrpSpPr/>
        <p:nvPr/>
      </p:nvGrpSpPr>
      <p:grpSpPr>
        <a:xfrm>
          <a:off x="0" y="0"/>
          <a:ext cx="0" cy="0"/>
          <a:chOff x="0" y="0"/>
          <a:chExt cx="0" cy="0"/>
        </a:xfrm>
      </p:grpSpPr>
      <p:sp>
        <p:nvSpPr>
          <p:cNvPr id="89" name="Google Shape;89;p16">
            <a:extLst>
              <a:ext uri="{FF2B5EF4-FFF2-40B4-BE49-F238E27FC236}">
                <a16:creationId xmlns:a16="http://schemas.microsoft.com/office/drawing/2014/main" id="{DA6918C9-0806-0697-C944-865587999620}"/>
              </a:ext>
            </a:extLst>
          </p:cNvPr>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90" name="Google Shape;90;p16">
            <a:extLst>
              <a:ext uri="{FF2B5EF4-FFF2-40B4-BE49-F238E27FC236}">
                <a16:creationId xmlns:a16="http://schemas.microsoft.com/office/drawing/2014/main" id="{90F1C904-DDD3-68F7-AEE5-C3299BA2764B}"/>
              </a:ext>
            </a:extLst>
          </p:cNvPr>
          <p:cNvSpPr txBox="1"/>
          <p:nvPr/>
        </p:nvSpPr>
        <p:spPr>
          <a:xfrm>
            <a:off x="381000" y="428625"/>
            <a:ext cx="8382000" cy="4764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he-IL" sz="2600" b="0" dirty="0">
                <a:solidFill>
                  <a:srgbClr val="1E3F20"/>
                </a:solidFill>
                <a:latin typeface="+mj-lt"/>
                <a:ea typeface="Assistant ExtraBold"/>
                <a:cs typeface="Assistant ExtraBold"/>
                <a:sym typeface="Assistant ExtraBold"/>
              </a:rPr>
              <a:t>מה הקשר בין תפוח לדבש?</a:t>
            </a:r>
          </a:p>
        </p:txBody>
      </p:sp>
      <p:sp>
        <p:nvSpPr>
          <p:cNvPr id="99" name="Google Shape;99;p16">
            <a:extLst>
              <a:ext uri="{FF2B5EF4-FFF2-40B4-BE49-F238E27FC236}">
                <a16:creationId xmlns:a16="http://schemas.microsoft.com/office/drawing/2014/main" id="{B6C966AF-7C1E-1B76-6F93-10886DEB7345}"/>
              </a:ext>
            </a:extLst>
          </p:cNvPr>
          <p:cNvSpPr/>
          <p:nvPr/>
        </p:nvSpPr>
        <p:spPr>
          <a:xfrm>
            <a:off x="381000" y="3952801"/>
            <a:ext cx="8382000" cy="1097702"/>
          </a:xfrm>
          <a:prstGeom prst="roundRect">
            <a:avLst>
              <a:gd name="adj" fmla="val 15999"/>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8" name="Google Shape;108;p16">
            <a:extLst>
              <a:ext uri="{FF2B5EF4-FFF2-40B4-BE49-F238E27FC236}">
                <a16:creationId xmlns:a16="http://schemas.microsoft.com/office/drawing/2014/main" id="{574E49EA-E51E-ED34-79D8-9E8E09EFE2BE}"/>
              </a:ext>
            </a:extLst>
          </p:cNvPr>
          <p:cNvSpPr/>
          <p:nvPr/>
        </p:nvSpPr>
        <p:spPr>
          <a:xfrm>
            <a:off x="952500" y="3524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9" name="Google Shape;109;p16">
            <a:extLst>
              <a:ext uri="{FF2B5EF4-FFF2-40B4-BE49-F238E27FC236}">
                <a16:creationId xmlns:a16="http://schemas.microsoft.com/office/drawing/2014/main" id="{788869B1-58E2-B466-AD93-32D77175C1B4}"/>
              </a:ext>
            </a:extLst>
          </p:cNvPr>
          <p:cNvSpPr txBox="1"/>
          <p:nvPr/>
        </p:nvSpPr>
        <p:spPr>
          <a:xfrm>
            <a:off x="952500" y="3524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he-IL" b="1" dirty="0">
                <a:solidFill>
                  <a:srgbClr val="1E3F20"/>
                </a:solidFill>
                <a:latin typeface="+mn-lt"/>
                <a:ea typeface="Assistant"/>
                <a:cs typeface="Assistant"/>
                <a:sym typeface="Assistant"/>
              </a:rPr>
              <a:t>דבש</a:t>
            </a:r>
            <a:endParaRPr b="1" dirty="0">
              <a:solidFill>
                <a:srgbClr val="1E3F20"/>
              </a:solidFill>
              <a:latin typeface="+mn-lt"/>
              <a:ea typeface="Assistant"/>
              <a:cs typeface="Assistant"/>
              <a:sym typeface="Assistant"/>
            </a:endParaRPr>
          </a:p>
        </p:txBody>
      </p:sp>
      <p:sp>
        <p:nvSpPr>
          <p:cNvPr id="111" name="Google Shape;111;p16">
            <a:extLst>
              <a:ext uri="{FF2B5EF4-FFF2-40B4-BE49-F238E27FC236}">
                <a16:creationId xmlns:a16="http://schemas.microsoft.com/office/drawing/2014/main" id="{7A50CAC0-7632-7AFF-5A59-CBA0CAA6D7AE}"/>
              </a:ext>
            </a:extLst>
          </p:cNvPr>
          <p:cNvSpPr txBox="1"/>
          <p:nvPr/>
        </p:nvSpPr>
        <p:spPr>
          <a:xfrm>
            <a:off x="6477000" y="3524250"/>
            <a:ext cx="1835102" cy="3333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j-lt"/>
                <a:ea typeface="Assistant"/>
                <a:cs typeface="Assistant"/>
                <a:sym typeface="Assistant"/>
              </a:rPr>
              <a:t>תפוח</a:t>
            </a:r>
            <a:endParaRPr b="1" dirty="0">
              <a:solidFill>
                <a:srgbClr val="1E3F20"/>
              </a:solidFill>
              <a:latin typeface="+mj-lt"/>
              <a:ea typeface="Assistant"/>
              <a:cs typeface="Assistant"/>
              <a:sym typeface="Assistant"/>
            </a:endParaRPr>
          </a:p>
        </p:txBody>
      </p:sp>
      <p:grpSp>
        <p:nvGrpSpPr>
          <p:cNvPr id="2" name="Google Shape;77;p15">
            <a:extLst>
              <a:ext uri="{FF2B5EF4-FFF2-40B4-BE49-F238E27FC236}">
                <a16:creationId xmlns:a16="http://schemas.microsoft.com/office/drawing/2014/main" id="{3CA4E71A-20D2-DF7E-3C86-C059759E04F0}"/>
              </a:ext>
            </a:extLst>
          </p:cNvPr>
          <p:cNvGrpSpPr/>
          <p:nvPr/>
        </p:nvGrpSpPr>
        <p:grpSpPr>
          <a:xfrm>
            <a:off x="2914650" y="1133475"/>
            <a:ext cx="3326130" cy="2305200"/>
            <a:chOff x="-9525" y="-9525"/>
            <a:chExt cx="4591200" cy="2305200"/>
          </a:xfrm>
        </p:grpSpPr>
        <p:pic>
          <p:nvPicPr>
            <p:cNvPr id="3" name="Google Shape;78;p15">
              <a:extLst>
                <a:ext uri="{FF2B5EF4-FFF2-40B4-BE49-F238E27FC236}">
                  <a16:creationId xmlns:a16="http://schemas.microsoft.com/office/drawing/2014/main" id="{161F1BB2-3941-5470-4140-1869CC9E3B52}"/>
                </a:ext>
              </a:extLst>
            </p:cNvPr>
            <p:cNvPicPr preferRelativeResize="0"/>
            <p:nvPr/>
          </p:nvPicPr>
          <p:blipFill rotWithShape="1">
            <a:blip r:embed="rId3">
              <a:alphaModFix/>
            </a:blip>
            <a:srcRect/>
            <a:stretch/>
          </p:blipFill>
          <p:spPr>
            <a:xfrm>
              <a:off x="-9525" y="-9525"/>
              <a:ext cx="4591200" cy="2305200"/>
            </a:xfrm>
            <a:prstGeom prst="rect">
              <a:avLst/>
            </a:prstGeom>
            <a:noFill/>
            <a:ln>
              <a:noFill/>
            </a:ln>
          </p:spPr>
        </p:pic>
        <p:pic>
          <p:nvPicPr>
            <p:cNvPr id="4" name="Google Shape;79;p15">
              <a:extLst>
                <a:ext uri="{FF2B5EF4-FFF2-40B4-BE49-F238E27FC236}">
                  <a16:creationId xmlns:a16="http://schemas.microsoft.com/office/drawing/2014/main" id="{B80B65D3-27BE-8F66-C08B-5C0B6A41533C}"/>
                </a:ext>
              </a:extLst>
            </p:cNvPr>
            <p:cNvPicPr preferRelativeResize="0"/>
            <p:nvPr/>
          </p:nvPicPr>
          <p:blipFill rotWithShape="1">
            <a:blip r:embed="rId4">
              <a:alphaModFix/>
            </a:blip>
            <a:srcRect/>
            <a:stretch/>
          </p:blipFill>
          <p:spPr>
            <a:xfrm>
              <a:off x="800100" y="1133475"/>
              <a:ext cx="3009900" cy="19200"/>
            </a:xfrm>
            <a:prstGeom prst="rect">
              <a:avLst/>
            </a:prstGeom>
            <a:noFill/>
            <a:ln>
              <a:noFill/>
            </a:ln>
          </p:spPr>
        </p:pic>
        <p:pic>
          <p:nvPicPr>
            <p:cNvPr id="5" name="Google Shape;80;p15">
              <a:extLst>
                <a:ext uri="{FF2B5EF4-FFF2-40B4-BE49-F238E27FC236}">
                  <a16:creationId xmlns:a16="http://schemas.microsoft.com/office/drawing/2014/main" id="{39C92BE3-10AD-783A-3162-5EB4845F4575}"/>
                </a:ext>
              </a:extLst>
            </p:cNvPr>
            <p:cNvPicPr preferRelativeResize="0"/>
            <p:nvPr/>
          </p:nvPicPr>
          <p:blipFill rotWithShape="1">
            <a:blip r:embed="rId4">
              <a:alphaModFix/>
            </a:blip>
            <a:srcRect/>
            <a:stretch/>
          </p:blipFill>
          <p:spPr>
            <a:xfrm>
              <a:off x="800100" y="2276475"/>
              <a:ext cx="3009900" cy="19200"/>
            </a:xfrm>
            <a:prstGeom prst="rect">
              <a:avLst/>
            </a:prstGeom>
            <a:noFill/>
            <a:ln>
              <a:noFill/>
            </a:ln>
          </p:spPr>
        </p:pic>
        <p:sp>
          <p:nvSpPr>
            <p:cNvPr id="6" name="Google Shape;81;p15">
              <a:extLst>
                <a:ext uri="{FF2B5EF4-FFF2-40B4-BE49-F238E27FC236}">
                  <a16:creationId xmlns:a16="http://schemas.microsoft.com/office/drawing/2014/main" id="{292098EB-DD77-7B6C-DF0C-75184F3B7791}"/>
                </a:ext>
              </a:extLst>
            </p:cNvPr>
            <p:cNvSpPr txBox="1"/>
            <p:nvPr/>
          </p:nvSpPr>
          <p:spPr>
            <a:xfrm>
              <a:off x="190500" y="190500"/>
              <a:ext cx="4191000" cy="1905000"/>
            </a:xfrm>
            <a:prstGeom prst="rect">
              <a:avLst/>
            </a:prstGeom>
            <a:noFill/>
            <a:ln>
              <a:noFill/>
            </a:ln>
          </p:spPr>
          <p:txBody>
            <a:bodyPr spcFirstLastPara="1" wrap="square" lIns="0" tIns="0" rIns="0" bIns="0" anchor="ctr" anchorCtr="0">
              <a:noAutofit/>
            </a:bodyPr>
            <a:lstStyle/>
            <a:p>
              <a:pPr algn="ctr" rtl="1"/>
              <a:r>
                <a:rPr lang="he-IL" sz="1600" b="1" dirty="0">
                  <a:solidFill>
                    <a:srgbClr val="D97706"/>
                  </a:solidFill>
                  <a:latin typeface="+mj-lt"/>
                  <a:cs typeface="Assistant"/>
                  <a:sym typeface="Assistant"/>
                </a:rPr>
                <a:t>איזה יצור </a:t>
              </a:r>
              <a:r>
                <a:rPr lang="en" sz="1600" b="1" dirty="0">
                  <a:solidFill>
                    <a:srgbClr val="D97706"/>
                  </a:solidFill>
                  <a:latin typeface="+mj-lt"/>
                  <a:cs typeface="Assistant"/>
                  <a:sym typeface="Assistant"/>
                </a:rPr>
                <a:t>קשור </a:t>
              </a:r>
              <a:r>
                <a:rPr lang="he-IL" sz="1600" b="1" dirty="0">
                  <a:solidFill>
                    <a:srgbClr val="D97706"/>
                  </a:solidFill>
                  <a:latin typeface="+mj-lt"/>
                  <a:cs typeface="Assistant"/>
                  <a:sym typeface="Assistant"/>
                </a:rPr>
                <a:t>גם </a:t>
              </a:r>
              <a:r>
                <a:rPr lang="en" sz="1600" b="1" dirty="0">
                  <a:solidFill>
                    <a:srgbClr val="D97706"/>
                  </a:solidFill>
                  <a:latin typeface="+mj-lt"/>
                  <a:cs typeface="Assistant"/>
                  <a:sym typeface="Assistant"/>
                </a:rPr>
                <a:t>לתפוח ו</a:t>
              </a:r>
              <a:r>
                <a:rPr lang="he-IL" sz="1600" b="1" dirty="0">
                  <a:solidFill>
                    <a:srgbClr val="D97706"/>
                  </a:solidFill>
                  <a:latin typeface="+mj-lt"/>
                  <a:cs typeface="Assistant"/>
                  <a:sym typeface="Assistant"/>
                </a:rPr>
                <a:t>גם </a:t>
              </a:r>
              <a:r>
                <a:rPr lang="en" sz="1600" b="1" dirty="0">
                  <a:solidFill>
                    <a:srgbClr val="D97706"/>
                  </a:solidFill>
                  <a:latin typeface="+mj-lt"/>
                  <a:cs typeface="Assistant"/>
                  <a:sym typeface="Assistant"/>
                </a:rPr>
                <a:t>לדבש</a:t>
              </a:r>
              <a:r>
                <a:rPr lang="he-IL" sz="1600" b="1" dirty="0">
                  <a:solidFill>
                    <a:srgbClr val="D97706"/>
                  </a:solidFill>
                  <a:latin typeface="+mj-lt"/>
                  <a:ea typeface="Assistant"/>
                  <a:cs typeface="Assistant"/>
                  <a:sym typeface="Assistant"/>
                </a:rPr>
                <a:t>?</a:t>
              </a:r>
              <a:endParaRPr sz="1600" b="1" dirty="0">
                <a:solidFill>
                  <a:srgbClr val="D97706"/>
                </a:solidFill>
                <a:latin typeface="Assistant"/>
                <a:ea typeface="Assistant"/>
                <a:cs typeface="Assistant"/>
                <a:sym typeface="Assistant"/>
              </a:endParaRPr>
            </a:p>
            <a:p>
              <a:pPr marL="0" lvl="0" indent="0" algn="ctr" rtl="1">
                <a:spcBef>
                  <a:spcPts val="900"/>
                </a:spcBef>
                <a:spcAft>
                  <a:spcPts val="0"/>
                </a:spcAft>
                <a:buNone/>
              </a:pPr>
              <a:endParaRPr sz="1600" b="0" dirty="0">
                <a:solidFill>
                  <a:srgbClr val="4B5563"/>
                </a:solidFill>
                <a:latin typeface="Assistant"/>
                <a:ea typeface="Assistant"/>
                <a:cs typeface="Assistant"/>
                <a:sym typeface="Assistant"/>
              </a:endParaRPr>
            </a:p>
          </p:txBody>
        </p:sp>
      </p:grpSp>
      <p:pic>
        <p:nvPicPr>
          <p:cNvPr id="25" name="Google Shape;157;p18">
            <a:extLst>
              <a:ext uri="{FF2B5EF4-FFF2-40B4-BE49-F238E27FC236}">
                <a16:creationId xmlns:a16="http://schemas.microsoft.com/office/drawing/2014/main" id="{4CBFBDB8-244B-E5A3-5B81-2C40E0D7F533}"/>
              </a:ext>
            </a:extLst>
          </p:cNvPr>
          <p:cNvPicPr preferRelativeResize="0"/>
          <p:nvPr/>
        </p:nvPicPr>
        <p:blipFill rotWithShape="1">
          <a:blip r:embed="rId5">
            <a:alphaModFix/>
          </a:blip>
          <a:srcRect l="12503" r="12495"/>
          <a:stretch/>
        </p:blipFill>
        <p:spPr>
          <a:xfrm>
            <a:off x="952500" y="1143000"/>
            <a:ext cx="1714500" cy="2286000"/>
          </a:xfrm>
          <a:prstGeom prst="roundRect">
            <a:avLst>
              <a:gd name="adj" fmla="val 8888"/>
            </a:avLst>
          </a:prstGeom>
          <a:noFill/>
          <a:ln>
            <a:noFill/>
          </a:ln>
        </p:spPr>
      </p:pic>
      <p:pic>
        <p:nvPicPr>
          <p:cNvPr id="41" name="Google Shape;217;p6">
            <a:extLst>
              <a:ext uri="{FF2B5EF4-FFF2-40B4-BE49-F238E27FC236}">
                <a16:creationId xmlns:a16="http://schemas.microsoft.com/office/drawing/2014/main" id="{15AE7F9B-4536-418C-9CC8-57A57504DCB0}"/>
              </a:ext>
            </a:extLst>
          </p:cNvPr>
          <p:cNvPicPr preferRelativeResize="0"/>
          <p:nvPr/>
        </p:nvPicPr>
        <p:blipFill rotWithShape="1">
          <a:blip r:embed="rId6">
            <a:alphaModFix/>
          </a:blip>
          <a:srcRect l="12503" r="12495"/>
          <a:stretch/>
        </p:blipFill>
        <p:spPr>
          <a:xfrm>
            <a:off x="6486373" y="1124138"/>
            <a:ext cx="1714500" cy="2286000"/>
          </a:xfrm>
          <a:prstGeom prst="roundRect">
            <a:avLst>
              <a:gd name="adj" fmla="val 8888"/>
            </a:avLst>
          </a:prstGeom>
          <a:noFill/>
          <a:ln>
            <a:noFill/>
          </a:ln>
        </p:spPr>
      </p:pic>
    </p:spTree>
    <p:extLst>
      <p:ext uri="{BB962C8B-B14F-4D97-AF65-F5344CB8AC3E}">
        <p14:creationId xmlns:p14="http://schemas.microsoft.com/office/powerpoint/2010/main" val="16817052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CFBF7"/>
        </a:solidFill>
        <a:effectLst/>
      </p:bgPr>
    </p:bg>
    <p:spTree>
      <p:nvGrpSpPr>
        <p:cNvPr id="1" name="Shape 88">
          <a:extLst>
            <a:ext uri="{FF2B5EF4-FFF2-40B4-BE49-F238E27FC236}">
              <a16:creationId xmlns:a16="http://schemas.microsoft.com/office/drawing/2014/main" id="{BD4374AE-946C-5074-27E0-30A1BDE10D7C}"/>
            </a:ext>
          </a:extLst>
        </p:cNvPr>
        <p:cNvGrpSpPr/>
        <p:nvPr/>
      </p:nvGrpSpPr>
      <p:grpSpPr>
        <a:xfrm>
          <a:off x="0" y="0"/>
          <a:ext cx="0" cy="0"/>
          <a:chOff x="0" y="0"/>
          <a:chExt cx="0" cy="0"/>
        </a:xfrm>
      </p:grpSpPr>
      <p:pic>
        <p:nvPicPr>
          <p:cNvPr id="47" name="Google Shape;78;p15">
            <a:extLst>
              <a:ext uri="{FF2B5EF4-FFF2-40B4-BE49-F238E27FC236}">
                <a16:creationId xmlns:a16="http://schemas.microsoft.com/office/drawing/2014/main" id="{7E06D76F-E8B5-4256-8C93-AB91F6C67F24}"/>
              </a:ext>
            </a:extLst>
          </p:cNvPr>
          <p:cNvPicPr preferRelativeResize="0"/>
          <p:nvPr/>
        </p:nvPicPr>
        <p:blipFill rotWithShape="1">
          <a:blip r:embed="rId3">
            <a:alphaModFix/>
          </a:blip>
          <a:srcRect/>
          <a:stretch/>
        </p:blipFill>
        <p:spPr>
          <a:xfrm flipV="1">
            <a:off x="3714748" y="3524098"/>
            <a:ext cx="1714501" cy="295574"/>
          </a:xfrm>
          <a:prstGeom prst="rect">
            <a:avLst/>
          </a:prstGeom>
          <a:noFill/>
          <a:ln>
            <a:solidFill>
              <a:srgbClr val="FEF3C7"/>
            </a:solidFill>
          </a:ln>
        </p:spPr>
      </p:pic>
      <p:pic>
        <p:nvPicPr>
          <p:cNvPr id="44" name="Google Shape;142;p18" descr="A high-quality, vibrant macro photograph of a single wild bee covered in golden pollen, actively pollinating a fresh white-and-pink apple blossom on a branch, soft green orchard background with morning sunlight.">
            <a:extLst>
              <a:ext uri="{FF2B5EF4-FFF2-40B4-BE49-F238E27FC236}">
                <a16:creationId xmlns:a16="http://schemas.microsoft.com/office/drawing/2014/main" id="{377CD562-505F-4464-B9CC-675610E7D566}"/>
              </a:ext>
            </a:extLst>
          </p:cNvPr>
          <p:cNvPicPr preferRelativeResize="0"/>
          <p:nvPr/>
        </p:nvPicPr>
        <p:blipFill rotWithShape="1">
          <a:blip r:embed="rId4">
            <a:alphaModFix/>
          </a:blip>
          <a:srcRect/>
          <a:stretch/>
        </p:blipFill>
        <p:spPr>
          <a:xfrm>
            <a:off x="3714750" y="1143000"/>
            <a:ext cx="1714500" cy="2286000"/>
          </a:xfrm>
          <a:prstGeom prst="roundRect">
            <a:avLst>
              <a:gd name="adj" fmla="val 8888"/>
            </a:avLst>
          </a:prstGeom>
          <a:noFill/>
          <a:ln>
            <a:noFill/>
          </a:ln>
        </p:spPr>
      </p:pic>
      <p:sp>
        <p:nvSpPr>
          <p:cNvPr id="46" name="Google Shape;143;p18">
            <a:extLst>
              <a:ext uri="{FF2B5EF4-FFF2-40B4-BE49-F238E27FC236}">
                <a16:creationId xmlns:a16="http://schemas.microsoft.com/office/drawing/2014/main" id="{9979FDCD-A8C2-41F8-9C83-B6893C42BE41}"/>
              </a:ext>
            </a:extLst>
          </p:cNvPr>
          <p:cNvSpPr/>
          <p:nvPr/>
        </p:nvSpPr>
        <p:spPr>
          <a:xfrm>
            <a:off x="3714750" y="1143000"/>
            <a:ext cx="1714500" cy="2286000"/>
          </a:xfrm>
          <a:prstGeom prst="roundRect">
            <a:avLst>
              <a:gd name="adj" fmla="val 8888"/>
            </a:avLst>
          </a:prstGeom>
          <a:solidFill>
            <a:srgbClr val="000000">
              <a:alpha val="0"/>
            </a:srgbClr>
          </a:solidFill>
          <a:ln w="14300"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89" name="Google Shape;89;p16">
            <a:extLst>
              <a:ext uri="{FF2B5EF4-FFF2-40B4-BE49-F238E27FC236}">
                <a16:creationId xmlns:a16="http://schemas.microsoft.com/office/drawing/2014/main" id="{DA6918C9-0806-0697-C944-865587999620}"/>
              </a:ext>
            </a:extLst>
          </p:cNvPr>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90" name="Google Shape;90;p16">
            <a:extLst>
              <a:ext uri="{FF2B5EF4-FFF2-40B4-BE49-F238E27FC236}">
                <a16:creationId xmlns:a16="http://schemas.microsoft.com/office/drawing/2014/main" id="{90F1C904-DDD3-68F7-AEE5-C3299BA2764B}"/>
              </a:ext>
            </a:extLst>
          </p:cNvPr>
          <p:cNvSpPr txBox="1"/>
          <p:nvPr/>
        </p:nvSpPr>
        <p:spPr>
          <a:xfrm>
            <a:off x="381000" y="428625"/>
            <a:ext cx="8382000" cy="4764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he-IL" sz="2600" b="0" dirty="0">
                <a:solidFill>
                  <a:srgbClr val="1E3F20"/>
                </a:solidFill>
                <a:latin typeface="+mj-lt"/>
                <a:ea typeface="Assistant ExtraBold"/>
                <a:cs typeface="Assistant ExtraBold"/>
                <a:sym typeface="Assistant ExtraBold"/>
              </a:rPr>
              <a:t>מה הקשר בין תפוח לדבש?</a:t>
            </a:r>
          </a:p>
        </p:txBody>
      </p:sp>
      <p:sp>
        <p:nvSpPr>
          <p:cNvPr id="99" name="Google Shape;99;p16">
            <a:extLst>
              <a:ext uri="{FF2B5EF4-FFF2-40B4-BE49-F238E27FC236}">
                <a16:creationId xmlns:a16="http://schemas.microsoft.com/office/drawing/2014/main" id="{B6C966AF-7C1E-1B76-6F93-10886DEB7345}"/>
              </a:ext>
            </a:extLst>
          </p:cNvPr>
          <p:cNvSpPr/>
          <p:nvPr/>
        </p:nvSpPr>
        <p:spPr>
          <a:xfrm>
            <a:off x="381000" y="3952801"/>
            <a:ext cx="8382000" cy="1097702"/>
          </a:xfrm>
          <a:prstGeom prst="roundRect">
            <a:avLst>
              <a:gd name="adj" fmla="val 15999"/>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lang="he-IL">
              <a:latin typeface="+mj-lt"/>
            </a:endParaRPr>
          </a:p>
        </p:txBody>
      </p:sp>
      <p:sp>
        <p:nvSpPr>
          <p:cNvPr id="108" name="Google Shape;108;p16">
            <a:extLst>
              <a:ext uri="{FF2B5EF4-FFF2-40B4-BE49-F238E27FC236}">
                <a16:creationId xmlns:a16="http://schemas.microsoft.com/office/drawing/2014/main" id="{574E49EA-E51E-ED34-79D8-9E8E09EFE2BE}"/>
              </a:ext>
            </a:extLst>
          </p:cNvPr>
          <p:cNvSpPr/>
          <p:nvPr/>
        </p:nvSpPr>
        <p:spPr>
          <a:xfrm>
            <a:off x="952500" y="3524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9" name="Google Shape;109;p16">
            <a:extLst>
              <a:ext uri="{FF2B5EF4-FFF2-40B4-BE49-F238E27FC236}">
                <a16:creationId xmlns:a16="http://schemas.microsoft.com/office/drawing/2014/main" id="{788869B1-58E2-B466-AD93-32D77175C1B4}"/>
              </a:ext>
            </a:extLst>
          </p:cNvPr>
          <p:cNvSpPr txBox="1"/>
          <p:nvPr/>
        </p:nvSpPr>
        <p:spPr>
          <a:xfrm>
            <a:off x="952500" y="3524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he-IL" b="1" dirty="0">
                <a:solidFill>
                  <a:srgbClr val="1E3F20"/>
                </a:solidFill>
                <a:latin typeface="+mn-lt"/>
                <a:ea typeface="Assistant"/>
                <a:cs typeface="Assistant"/>
                <a:sym typeface="Assistant"/>
              </a:rPr>
              <a:t>דבש</a:t>
            </a:r>
            <a:endParaRPr b="1" dirty="0">
              <a:solidFill>
                <a:srgbClr val="1E3F20"/>
              </a:solidFill>
              <a:latin typeface="+mn-lt"/>
              <a:ea typeface="Assistant"/>
              <a:cs typeface="Assistant"/>
              <a:sym typeface="Assistant"/>
            </a:endParaRPr>
          </a:p>
        </p:txBody>
      </p:sp>
      <p:sp>
        <p:nvSpPr>
          <p:cNvPr id="111" name="Google Shape;111;p16">
            <a:extLst>
              <a:ext uri="{FF2B5EF4-FFF2-40B4-BE49-F238E27FC236}">
                <a16:creationId xmlns:a16="http://schemas.microsoft.com/office/drawing/2014/main" id="{7A50CAC0-7632-7AFF-5A59-CBA0CAA6D7AE}"/>
              </a:ext>
            </a:extLst>
          </p:cNvPr>
          <p:cNvSpPr txBox="1"/>
          <p:nvPr/>
        </p:nvSpPr>
        <p:spPr>
          <a:xfrm>
            <a:off x="6477000" y="3524250"/>
            <a:ext cx="1835102" cy="3333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j-lt"/>
                <a:ea typeface="Assistant"/>
                <a:cs typeface="Assistant"/>
                <a:sym typeface="Assistant"/>
              </a:rPr>
              <a:t>תפוח</a:t>
            </a:r>
            <a:endParaRPr b="1" dirty="0">
              <a:solidFill>
                <a:srgbClr val="1E3F20"/>
              </a:solidFill>
              <a:latin typeface="+mj-lt"/>
              <a:ea typeface="Assistant"/>
              <a:cs typeface="Assistant"/>
              <a:sym typeface="Assistant"/>
            </a:endParaRPr>
          </a:p>
        </p:txBody>
      </p:sp>
      <p:pic>
        <p:nvPicPr>
          <p:cNvPr id="25" name="Google Shape;157;p18">
            <a:extLst>
              <a:ext uri="{FF2B5EF4-FFF2-40B4-BE49-F238E27FC236}">
                <a16:creationId xmlns:a16="http://schemas.microsoft.com/office/drawing/2014/main" id="{4CBFBDB8-244B-E5A3-5B81-2C40E0D7F533}"/>
              </a:ext>
            </a:extLst>
          </p:cNvPr>
          <p:cNvPicPr preferRelativeResize="0"/>
          <p:nvPr/>
        </p:nvPicPr>
        <p:blipFill rotWithShape="1">
          <a:blip r:embed="rId5">
            <a:alphaModFix/>
          </a:blip>
          <a:srcRect l="12503" r="12495"/>
          <a:stretch/>
        </p:blipFill>
        <p:spPr>
          <a:xfrm>
            <a:off x="952500" y="1143000"/>
            <a:ext cx="1714500" cy="2286000"/>
          </a:xfrm>
          <a:prstGeom prst="roundRect">
            <a:avLst>
              <a:gd name="adj" fmla="val 8888"/>
            </a:avLst>
          </a:prstGeom>
          <a:noFill/>
          <a:ln>
            <a:noFill/>
          </a:ln>
        </p:spPr>
      </p:pic>
      <p:sp>
        <p:nvSpPr>
          <p:cNvPr id="33" name="Google Shape;202;p20">
            <a:extLst>
              <a:ext uri="{FF2B5EF4-FFF2-40B4-BE49-F238E27FC236}">
                <a16:creationId xmlns:a16="http://schemas.microsoft.com/office/drawing/2014/main" id="{DB994487-6CA3-4358-B401-8230AE24B336}"/>
              </a:ext>
            </a:extLst>
          </p:cNvPr>
          <p:cNvSpPr txBox="1"/>
          <p:nvPr/>
        </p:nvSpPr>
        <p:spPr>
          <a:xfrm>
            <a:off x="3800475" y="3493522"/>
            <a:ext cx="1543050" cy="3810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sz="1400" b="0">
                <a:solidFill>
                  <a:srgbClr val="1E3F20"/>
                </a:solidFill>
                <a:latin typeface="+mj-lt"/>
                <a:ea typeface="Assistant ExtraBold"/>
                <a:cs typeface="Assistant ExtraBold"/>
                <a:sym typeface="Assistant ExtraBold"/>
              </a:rPr>
              <a:t>🐝 דבורת הדבש</a:t>
            </a:r>
            <a:endParaRPr sz="1400" b="0">
              <a:solidFill>
                <a:srgbClr val="1E3F20"/>
              </a:solidFill>
              <a:latin typeface="+mj-lt"/>
              <a:ea typeface="Assistant ExtraBold"/>
              <a:cs typeface="Assistant ExtraBold"/>
              <a:sym typeface="Assistant ExtraBold"/>
            </a:endParaRPr>
          </a:p>
        </p:txBody>
      </p:sp>
      <p:sp>
        <p:nvSpPr>
          <p:cNvPr id="41" name="Google Shape;150;p18">
            <a:extLst>
              <a:ext uri="{FF2B5EF4-FFF2-40B4-BE49-F238E27FC236}">
                <a16:creationId xmlns:a16="http://schemas.microsoft.com/office/drawing/2014/main" id="{CE8BFF90-FBE3-4B85-BDE6-5ECD2F24A2FE}"/>
              </a:ext>
            </a:extLst>
          </p:cNvPr>
          <p:cNvSpPr txBox="1"/>
          <p:nvPr/>
        </p:nvSpPr>
        <p:spPr>
          <a:xfrm>
            <a:off x="381000" y="4254437"/>
            <a:ext cx="8001000" cy="523800"/>
          </a:xfrm>
          <a:prstGeom prst="rect">
            <a:avLst/>
          </a:prstGeom>
          <a:solidFill>
            <a:srgbClr val="000000">
              <a:alpha val="0"/>
            </a:srgbClr>
          </a:solidFill>
          <a:ln>
            <a:noFill/>
          </a:ln>
        </p:spPr>
        <p:txBody>
          <a:bodyPr spcFirstLastPara="1" wrap="square" lIns="0" tIns="0" rIns="0" bIns="0" anchor="ctr" anchorCtr="0">
            <a:noAutofit/>
          </a:bodyPr>
          <a:lstStyle/>
          <a:p>
            <a:pPr marL="0" lvl="0" indent="0" algn="r" rtl="1">
              <a:spcBef>
                <a:spcPts val="0"/>
              </a:spcBef>
              <a:spcAft>
                <a:spcPts val="0"/>
              </a:spcAft>
              <a:buNone/>
            </a:pPr>
            <a:r>
              <a:rPr lang="en" sz="1600" b="1" i="0" dirty="0">
                <a:solidFill>
                  <a:srgbClr val="9CA3AF"/>
                </a:solidFill>
                <a:latin typeface="+mj-lt"/>
                <a:ea typeface="Assistant"/>
                <a:cs typeface="Assistant"/>
                <a:sym typeface="Assistant"/>
              </a:rPr>
              <a:t>💡</a:t>
            </a:r>
            <a:r>
              <a:rPr lang="en" sz="1600" b="1" dirty="0">
                <a:solidFill>
                  <a:srgbClr val="1E3F20"/>
                </a:solidFill>
                <a:latin typeface="+mj-lt"/>
                <a:cs typeface="Assistant"/>
                <a:sym typeface="Assistant"/>
              </a:rPr>
              <a:t>דבורי דבש הן </a:t>
            </a:r>
            <a:r>
              <a:rPr lang="he-IL" sz="1600" b="1" dirty="0">
                <a:solidFill>
                  <a:srgbClr val="1E3F20"/>
                </a:solidFill>
                <a:latin typeface="+mj-lt"/>
                <a:cs typeface="Assistant"/>
                <a:sym typeface="Assistant"/>
              </a:rPr>
              <a:t>הקשר</a:t>
            </a:r>
            <a:r>
              <a:rPr lang="en" sz="1600" b="1" dirty="0">
                <a:solidFill>
                  <a:srgbClr val="1E3F20"/>
                </a:solidFill>
                <a:latin typeface="+mj-lt"/>
                <a:cs typeface="Assistant"/>
                <a:sym typeface="Assistant"/>
              </a:rPr>
              <a:t> בין </a:t>
            </a:r>
            <a:r>
              <a:rPr lang="he-IL" sz="1600" b="1" dirty="0">
                <a:solidFill>
                  <a:srgbClr val="1E3F20"/>
                </a:solidFill>
                <a:latin typeface="+mj-lt"/>
                <a:cs typeface="Assistant"/>
                <a:sym typeface="Assistant"/>
              </a:rPr>
              <a:t>התפוח</a:t>
            </a:r>
            <a:r>
              <a:rPr lang="en" sz="1600" b="1" dirty="0">
                <a:solidFill>
                  <a:srgbClr val="1E3F20"/>
                </a:solidFill>
                <a:latin typeface="+mj-lt"/>
                <a:cs typeface="Assistant"/>
                <a:sym typeface="Assistant"/>
              </a:rPr>
              <a:t> לדבש</a:t>
            </a:r>
            <a:r>
              <a:rPr lang="he-IL" sz="1600" b="1" dirty="0">
                <a:solidFill>
                  <a:srgbClr val="1E3F20"/>
                </a:solidFill>
                <a:latin typeface="+mj-lt"/>
                <a:cs typeface="Assistant"/>
                <a:sym typeface="Assistant"/>
              </a:rPr>
              <a:t>!</a:t>
            </a:r>
            <a:r>
              <a:rPr lang="en" sz="1600" b="1" dirty="0">
                <a:solidFill>
                  <a:srgbClr val="1E3F20"/>
                </a:solidFill>
                <a:latin typeface="+mj-lt"/>
                <a:cs typeface="Assistant"/>
                <a:sym typeface="Assistant"/>
              </a:rPr>
              <a:t> </a:t>
            </a:r>
            <a:endParaRPr lang="he-IL" sz="1600" b="1" dirty="0">
              <a:solidFill>
                <a:srgbClr val="1E3F20"/>
              </a:solidFill>
              <a:latin typeface="+mj-lt"/>
              <a:cs typeface="Assistant"/>
              <a:sym typeface="Assistant"/>
            </a:endParaRPr>
          </a:p>
          <a:p>
            <a:pPr marL="0" lvl="0" indent="0" algn="r" rtl="1">
              <a:spcBef>
                <a:spcPts val="0"/>
              </a:spcBef>
              <a:spcAft>
                <a:spcPts val="0"/>
              </a:spcAft>
              <a:buNone/>
            </a:pPr>
            <a:r>
              <a:rPr lang="he-IL" sz="1600" dirty="0">
                <a:solidFill>
                  <a:srgbClr val="4B5563"/>
                </a:solidFill>
                <a:latin typeface="+mj-lt"/>
                <a:ea typeface="Assistant"/>
                <a:cs typeface="Assistant"/>
                <a:sym typeface="Assistant"/>
              </a:rPr>
              <a:t>דבורי דבש הן מין של דבורה שמייצר ואוגר בכוורת כמויות גדולות של דבש.</a:t>
            </a:r>
            <a:endParaRPr lang="he-IL" sz="1600" b="1" dirty="0">
              <a:solidFill>
                <a:srgbClr val="1E3F20"/>
              </a:solidFill>
              <a:latin typeface="+mj-lt"/>
              <a:ea typeface="Assistant"/>
              <a:cs typeface="Assistant"/>
              <a:sym typeface="Assistant"/>
            </a:endParaRPr>
          </a:p>
        </p:txBody>
      </p:sp>
      <p:pic>
        <p:nvPicPr>
          <p:cNvPr id="49" name="Google Shape;217;p6">
            <a:extLst>
              <a:ext uri="{FF2B5EF4-FFF2-40B4-BE49-F238E27FC236}">
                <a16:creationId xmlns:a16="http://schemas.microsoft.com/office/drawing/2014/main" id="{16AF5F06-172B-4B48-98B7-0B39AB8AD2C6}"/>
              </a:ext>
            </a:extLst>
          </p:cNvPr>
          <p:cNvPicPr preferRelativeResize="0"/>
          <p:nvPr/>
        </p:nvPicPr>
        <p:blipFill rotWithShape="1">
          <a:blip r:embed="rId6">
            <a:alphaModFix/>
          </a:blip>
          <a:srcRect l="12503" r="12495"/>
          <a:stretch/>
        </p:blipFill>
        <p:spPr>
          <a:xfrm>
            <a:off x="6486373" y="1124138"/>
            <a:ext cx="1714500" cy="2286000"/>
          </a:xfrm>
          <a:prstGeom prst="roundRect">
            <a:avLst>
              <a:gd name="adj" fmla="val 8888"/>
            </a:avLst>
          </a:prstGeom>
          <a:noFill/>
          <a:ln>
            <a:noFill/>
          </a:ln>
        </p:spPr>
      </p:pic>
    </p:spTree>
    <p:extLst>
      <p:ext uri="{BB962C8B-B14F-4D97-AF65-F5344CB8AC3E}">
        <p14:creationId xmlns:p14="http://schemas.microsoft.com/office/powerpoint/2010/main" val="3311312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CFBF7"/>
        </a:solidFill>
        <a:effectLst/>
      </p:bgPr>
    </p:bg>
    <p:spTree>
      <p:nvGrpSpPr>
        <p:cNvPr id="1" name="Shape 88">
          <a:extLst>
            <a:ext uri="{FF2B5EF4-FFF2-40B4-BE49-F238E27FC236}">
              <a16:creationId xmlns:a16="http://schemas.microsoft.com/office/drawing/2014/main" id="{BD4374AE-946C-5074-27E0-30A1BDE10D7C}"/>
            </a:ext>
          </a:extLst>
        </p:cNvPr>
        <p:cNvGrpSpPr/>
        <p:nvPr/>
      </p:nvGrpSpPr>
      <p:grpSpPr>
        <a:xfrm>
          <a:off x="0" y="0"/>
          <a:ext cx="0" cy="0"/>
          <a:chOff x="0" y="0"/>
          <a:chExt cx="0" cy="0"/>
        </a:xfrm>
      </p:grpSpPr>
      <p:pic>
        <p:nvPicPr>
          <p:cNvPr id="47" name="Google Shape;217;p6">
            <a:extLst>
              <a:ext uri="{FF2B5EF4-FFF2-40B4-BE49-F238E27FC236}">
                <a16:creationId xmlns:a16="http://schemas.microsoft.com/office/drawing/2014/main" id="{BD59A083-0C7A-4FE3-930E-05677A9D8E64}"/>
              </a:ext>
            </a:extLst>
          </p:cNvPr>
          <p:cNvPicPr preferRelativeResize="0"/>
          <p:nvPr/>
        </p:nvPicPr>
        <p:blipFill rotWithShape="1">
          <a:blip r:embed="rId3">
            <a:alphaModFix/>
          </a:blip>
          <a:srcRect l="12503" r="12495"/>
          <a:stretch/>
        </p:blipFill>
        <p:spPr>
          <a:xfrm>
            <a:off x="6486373" y="1124138"/>
            <a:ext cx="1714500" cy="2286000"/>
          </a:xfrm>
          <a:prstGeom prst="roundRect">
            <a:avLst>
              <a:gd name="adj" fmla="val 8888"/>
            </a:avLst>
          </a:prstGeom>
          <a:noFill/>
          <a:ln>
            <a:noFill/>
          </a:ln>
        </p:spPr>
      </p:pic>
      <p:sp>
        <p:nvSpPr>
          <p:cNvPr id="89" name="Google Shape;89;p16">
            <a:extLst>
              <a:ext uri="{FF2B5EF4-FFF2-40B4-BE49-F238E27FC236}">
                <a16:creationId xmlns:a16="http://schemas.microsoft.com/office/drawing/2014/main" id="{DA6918C9-0806-0697-C944-865587999620}"/>
              </a:ext>
            </a:extLst>
          </p:cNvPr>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90" name="Google Shape;90;p16">
            <a:extLst>
              <a:ext uri="{FF2B5EF4-FFF2-40B4-BE49-F238E27FC236}">
                <a16:creationId xmlns:a16="http://schemas.microsoft.com/office/drawing/2014/main" id="{90F1C904-DDD3-68F7-AEE5-C3299BA2764B}"/>
              </a:ext>
            </a:extLst>
          </p:cNvPr>
          <p:cNvSpPr txBox="1"/>
          <p:nvPr/>
        </p:nvSpPr>
        <p:spPr>
          <a:xfrm>
            <a:off x="381000" y="428625"/>
            <a:ext cx="8382000" cy="476400"/>
          </a:xfrm>
          <a:prstGeom prst="rect">
            <a:avLst/>
          </a:prstGeom>
          <a:noFill/>
          <a:ln>
            <a:noFill/>
          </a:ln>
        </p:spPr>
        <p:txBody>
          <a:bodyPr spcFirstLastPara="1" wrap="square" lIns="0" tIns="0" rIns="0" bIns="0" anchor="ctr" anchorCtr="0">
            <a:noAutofit/>
          </a:bodyPr>
          <a:lstStyle/>
          <a:p>
            <a:pPr algn="ctr" rtl="1"/>
            <a:r>
              <a:rPr lang="he-IL" sz="2800" dirty="0">
                <a:solidFill>
                  <a:srgbClr val="1E3F20"/>
                </a:solidFill>
                <a:latin typeface="Assistant ExtraBold"/>
                <a:ea typeface="Assistant ExtraBold"/>
                <a:cs typeface="Assistant ExtraBold"/>
                <a:sym typeface="Assistant ExtraBold"/>
              </a:rPr>
              <a:t>ואם מחר ייעלמו כל דבורי הדבש?</a:t>
            </a:r>
            <a:endParaRPr lang="he-IL" sz="3600" b="0" dirty="0">
              <a:solidFill>
                <a:srgbClr val="1E3F20"/>
              </a:solidFill>
              <a:latin typeface="Assistant ExtraBold"/>
              <a:ea typeface="Assistant ExtraBold"/>
              <a:cs typeface="Assistant ExtraBold"/>
              <a:sym typeface="Assistant ExtraBold"/>
            </a:endParaRPr>
          </a:p>
        </p:txBody>
      </p:sp>
      <p:sp>
        <p:nvSpPr>
          <p:cNvPr id="99" name="Google Shape;99;p16">
            <a:extLst>
              <a:ext uri="{FF2B5EF4-FFF2-40B4-BE49-F238E27FC236}">
                <a16:creationId xmlns:a16="http://schemas.microsoft.com/office/drawing/2014/main" id="{B6C966AF-7C1E-1B76-6F93-10886DEB7345}"/>
              </a:ext>
            </a:extLst>
          </p:cNvPr>
          <p:cNvSpPr/>
          <p:nvPr/>
        </p:nvSpPr>
        <p:spPr>
          <a:xfrm>
            <a:off x="381000" y="3952801"/>
            <a:ext cx="8382000" cy="1097702"/>
          </a:xfrm>
          <a:prstGeom prst="roundRect">
            <a:avLst>
              <a:gd name="adj" fmla="val 15999"/>
            </a:avLst>
          </a:prstGeom>
          <a:solidFill>
            <a:srgbClr val="FFFFFF"/>
          </a:solid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8" name="Google Shape;108;p16">
            <a:extLst>
              <a:ext uri="{FF2B5EF4-FFF2-40B4-BE49-F238E27FC236}">
                <a16:creationId xmlns:a16="http://schemas.microsoft.com/office/drawing/2014/main" id="{574E49EA-E51E-ED34-79D8-9E8E09EFE2BE}"/>
              </a:ext>
            </a:extLst>
          </p:cNvPr>
          <p:cNvSpPr/>
          <p:nvPr/>
        </p:nvSpPr>
        <p:spPr>
          <a:xfrm>
            <a:off x="952500" y="3524250"/>
            <a:ext cx="1714500" cy="333300"/>
          </a:xfrm>
          <a:prstGeom prst="roundRect">
            <a:avLst>
              <a:gd name="adj" fmla="val 22856"/>
            </a:avLst>
          </a:prstGeom>
          <a:solidFill>
            <a:srgbClr val="F3F4F6"/>
          </a:solidFill>
          <a:ln>
            <a:noFill/>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
        <p:nvSpPr>
          <p:cNvPr id="109" name="Google Shape;109;p16">
            <a:extLst>
              <a:ext uri="{FF2B5EF4-FFF2-40B4-BE49-F238E27FC236}">
                <a16:creationId xmlns:a16="http://schemas.microsoft.com/office/drawing/2014/main" id="{788869B1-58E2-B466-AD93-32D77175C1B4}"/>
              </a:ext>
            </a:extLst>
          </p:cNvPr>
          <p:cNvSpPr txBox="1"/>
          <p:nvPr/>
        </p:nvSpPr>
        <p:spPr>
          <a:xfrm>
            <a:off x="952500" y="3524250"/>
            <a:ext cx="1714500" cy="333300"/>
          </a:xfrm>
          <a:prstGeom prst="rect">
            <a:avLst/>
          </a:prstGeom>
          <a:solidFill>
            <a:srgbClr val="000000">
              <a:alpha val="0"/>
            </a:srgbClr>
          </a:solidFill>
          <a:ln>
            <a:noFill/>
          </a:ln>
        </p:spPr>
        <p:txBody>
          <a:bodyPr spcFirstLastPara="1" wrap="square" lIns="0" tIns="0" rIns="0" bIns="0" anchor="ctr" anchorCtr="0">
            <a:noAutofit/>
          </a:bodyPr>
          <a:lstStyle/>
          <a:p>
            <a:pPr marL="0" lvl="0" indent="0" algn="ctr" rtl="1">
              <a:spcBef>
                <a:spcPts val="0"/>
              </a:spcBef>
              <a:spcAft>
                <a:spcPts val="0"/>
              </a:spcAft>
              <a:buNone/>
            </a:pPr>
            <a:r>
              <a:rPr lang="he-IL" b="1" dirty="0">
                <a:solidFill>
                  <a:srgbClr val="1E3F20"/>
                </a:solidFill>
                <a:latin typeface="+mn-lt"/>
                <a:ea typeface="Assistant"/>
                <a:cs typeface="Assistant"/>
                <a:sym typeface="Assistant"/>
              </a:rPr>
              <a:t>דבש</a:t>
            </a:r>
            <a:endParaRPr b="1" dirty="0">
              <a:solidFill>
                <a:srgbClr val="1E3F20"/>
              </a:solidFill>
              <a:latin typeface="+mn-lt"/>
              <a:ea typeface="Assistant"/>
              <a:cs typeface="Assistant"/>
              <a:sym typeface="Assistant"/>
            </a:endParaRPr>
          </a:p>
        </p:txBody>
      </p:sp>
      <p:sp>
        <p:nvSpPr>
          <p:cNvPr id="111" name="Google Shape;111;p16">
            <a:extLst>
              <a:ext uri="{FF2B5EF4-FFF2-40B4-BE49-F238E27FC236}">
                <a16:creationId xmlns:a16="http://schemas.microsoft.com/office/drawing/2014/main" id="{7A50CAC0-7632-7AFF-5A59-CBA0CAA6D7AE}"/>
              </a:ext>
            </a:extLst>
          </p:cNvPr>
          <p:cNvSpPr txBox="1"/>
          <p:nvPr/>
        </p:nvSpPr>
        <p:spPr>
          <a:xfrm>
            <a:off x="6477000" y="3524250"/>
            <a:ext cx="1835102" cy="333300"/>
          </a:xfrm>
          <a:prstGeom prst="rect">
            <a:avLst/>
          </a:prstGeom>
          <a:noFill/>
          <a:ln>
            <a:noFill/>
          </a:ln>
        </p:spPr>
        <p:txBody>
          <a:bodyPr spcFirstLastPara="1" wrap="square" lIns="0" tIns="0" rIns="0" bIns="0" anchor="ctr" anchorCtr="0">
            <a:noAutofit/>
          </a:bodyPr>
          <a:lstStyle/>
          <a:p>
            <a:pPr marL="0" lvl="0" indent="0" algn="ctr" rtl="1">
              <a:spcBef>
                <a:spcPts val="0"/>
              </a:spcBef>
              <a:spcAft>
                <a:spcPts val="0"/>
              </a:spcAft>
              <a:buNone/>
            </a:pPr>
            <a:r>
              <a:rPr lang="en" b="1" dirty="0">
                <a:solidFill>
                  <a:srgbClr val="1E3F20"/>
                </a:solidFill>
                <a:latin typeface="+mj-lt"/>
                <a:ea typeface="Assistant"/>
                <a:cs typeface="Assistant"/>
                <a:sym typeface="Assistant"/>
              </a:rPr>
              <a:t>תפוח</a:t>
            </a:r>
            <a:endParaRPr b="1" dirty="0">
              <a:solidFill>
                <a:srgbClr val="1E3F20"/>
              </a:solidFill>
              <a:latin typeface="+mj-lt"/>
              <a:ea typeface="Assistant"/>
              <a:cs typeface="Assistant"/>
              <a:sym typeface="Assistant"/>
            </a:endParaRPr>
          </a:p>
        </p:txBody>
      </p:sp>
      <p:pic>
        <p:nvPicPr>
          <p:cNvPr id="25" name="Google Shape;157;p18">
            <a:extLst>
              <a:ext uri="{FF2B5EF4-FFF2-40B4-BE49-F238E27FC236}">
                <a16:creationId xmlns:a16="http://schemas.microsoft.com/office/drawing/2014/main" id="{4CBFBDB8-244B-E5A3-5B81-2C40E0D7F533}"/>
              </a:ext>
            </a:extLst>
          </p:cNvPr>
          <p:cNvPicPr preferRelativeResize="0"/>
          <p:nvPr/>
        </p:nvPicPr>
        <p:blipFill rotWithShape="1">
          <a:blip r:embed="rId4">
            <a:alphaModFix/>
          </a:blip>
          <a:srcRect l="12503" r="12495"/>
          <a:stretch/>
        </p:blipFill>
        <p:spPr>
          <a:xfrm>
            <a:off x="952500" y="1143000"/>
            <a:ext cx="1714500" cy="2286000"/>
          </a:xfrm>
          <a:prstGeom prst="roundRect">
            <a:avLst>
              <a:gd name="adj" fmla="val 8888"/>
            </a:avLst>
          </a:prstGeom>
          <a:noFill/>
          <a:ln>
            <a:noFill/>
          </a:ln>
        </p:spPr>
      </p:pic>
      <p:sp>
        <p:nvSpPr>
          <p:cNvPr id="41" name="Google Shape;150;p18">
            <a:extLst>
              <a:ext uri="{FF2B5EF4-FFF2-40B4-BE49-F238E27FC236}">
                <a16:creationId xmlns:a16="http://schemas.microsoft.com/office/drawing/2014/main" id="{CE8BFF90-FBE3-4B85-BDE6-5ECD2F24A2FE}"/>
              </a:ext>
            </a:extLst>
          </p:cNvPr>
          <p:cNvSpPr txBox="1"/>
          <p:nvPr/>
        </p:nvSpPr>
        <p:spPr>
          <a:xfrm>
            <a:off x="555558" y="4239752"/>
            <a:ext cx="8001000" cy="523800"/>
          </a:xfrm>
          <a:prstGeom prst="rect">
            <a:avLst/>
          </a:prstGeom>
          <a:solidFill>
            <a:srgbClr val="000000">
              <a:alpha val="0"/>
            </a:srgbClr>
          </a:solidFill>
          <a:ln>
            <a:noFill/>
          </a:ln>
        </p:spPr>
        <p:txBody>
          <a:bodyPr spcFirstLastPara="1" wrap="square" lIns="0" tIns="0" rIns="0" bIns="0" anchor="ctr" anchorCtr="0">
            <a:noAutofit/>
          </a:bodyPr>
          <a:lstStyle/>
          <a:p>
            <a:pPr algn="r" rtl="1"/>
            <a:r>
              <a:rPr lang="he-IL" sz="1800" b="0" dirty="0">
                <a:solidFill>
                  <a:srgbClr val="4B5563"/>
                </a:solidFill>
                <a:latin typeface="+mj-lt"/>
                <a:ea typeface="Assistant"/>
                <a:cs typeface="Assistant"/>
                <a:sym typeface="Assistant"/>
              </a:rPr>
              <a:t>✏️ </a:t>
            </a:r>
            <a:r>
              <a:rPr lang="he-IL" sz="1800" b="0" i="0" dirty="0">
                <a:solidFill>
                  <a:srgbClr val="4B5563"/>
                </a:solidFill>
                <a:latin typeface="+mj-lt"/>
                <a:ea typeface="Assistant"/>
                <a:cs typeface="Assistant"/>
                <a:sym typeface="Assistant"/>
              </a:rPr>
              <a:t>האם עדיין יהיה לבני האדם דבש?</a:t>
            </a:r>
          </a:p>
          <a:p>
            <a:pPr algn="r" rtl="1"/>
            <a:r>
              <a:rPr lang="he-IL" sz="1800" dirty="0">
                <a:solidFill>
                  <a:srgbClr val="4B5563"/>
                </a:solidFill>
                <a:latin typeface="+mj-lt"/>
                <a:ea typeface="Assistant"/>
                <a:cs typeface="Assistant"/>
                <a:sym typeface="Assistant"/>
              </a:rPr>
              <a:t>        האם עדיין יהיו תפוחים?</a:t>
            </a:r>
            <a:endParaRPr lang="he-IL" sz="1800" b="0" i="0" dirty="0">
              <a:solidFill>
                <a:srgbClr val="9CA3AF"/>
              </a:solidFill>
              <a:latin typeface="+mj-lt"/>
              <a:ea typeface="Assistant"/>
              <a:cs typeface="Assistant"/>
              <a:sym typeface="Assistant"/>
            </a:endParaRPr>
          </a:p>
          <a:p>
            <a:pPr marL="0" lvl="0" indent="0" algn="r" rtl="1">
              <a:spcBef>
                <a:spcPts val="0"/>
              </a:spcBef>
              <a:spcAft>
                <a:spcPts val="0"/>
              </a:spcAft>
              <a:buNone/>
            </a:pPr>
            <a:endParaRPr lang="he-IL" sz="1800" b="1" dirty="0">
              <a:solidFill>
                <a:srgbClr val="1E3F20"/>
              </a:solidFill>
              <a:latin typeface="+mj-lt"/>
              <a:ea typeface="Assistant"/>
              <a:cs typeface="Assistant"/>
              <a:sym typeface="Assistant"/>
            </a:endParaRPr>
          </a:p>
        </p:txBody>
      </p:sp>
      <p:pic>
        <p:nvPicPr>
          <p:cNvPr id="45" name="Google Shape;142;p18" descr="A high-quality, vibrant macro photograph of a single wild bee covered in golden pollen, actively pollinating a fresh white-and-pink apple blossom on a branch, soft green orchard background with morning sunlight.">
            <a:extLst>
              <a:ext uri="{FF2B5EF4-FFF2-40B4-BE49-F238E27FC236}">
                <a16:creationId xmlns:a16="http://schemas.microsoft.com/office/drawing/2014/main" id="{8DA9CA3B-D678-4354-978A-CCAB791D53E0}"/>
              </a:ext>
            </a:extLst>
          </p:cNvPr>
          <p:cNvPicPr preferRelativeResize="0"/>
          <p:nvPr/>
        </p:nvPicPr>
        <p:blipFill rotWithShape="1">
          <a:blip r:embed="rId5">
            <a:alphaModFix/>
          </a:blip>
          <a:srcRect/>
          <a:stretch/>
        </p:blipFill>
        <p:spPr>
          <a:xfrm>
            <a:off x="3714750" y="1143000"/>
            <a:ext cx="1714500" cy="2286000"/>
          </a:xfrm>
          <a:prstGeom prst="roundRect">
            <a:avLst>
              <a:gd name="adj" fmla="val 8888"/>
            </a:avLst>
          </a:prstGeom>
          <a:noFill/>
          <a:ln>
            <a:noFill/>
          </a:ln>
        </p:spPr>
      </p:pic>
      <p:sp>
        <p:nvSpPr>
          <p:cNvPr id="46" name="Google Shape;143;p18">
            <a:extLst>
              <a:ext uri="{FF2B5EF4-FFF2-40B4-BE49-F238E27FC236}">
                <a16:creationId xmlns:a16="http://schemas.microsoft.com/office/drawing/2014/main" id="{1E9A1926-8453-4466-ABE3-FEBB06F09222}"/>
              </a:ext>
            </a:extLst>
          </p:cNvPr>
          <p:cNvSpPr/>
          <p:nvPr/>
        </p:nvSpPr>
        <p:spPr>
          <a:xfrm>
            <a:off x="3714750" y="1143000"/>
            <a:ext cx="1714500" cy="2286000"/>
          </a:xfrm>
          <a:prstGeom prst="roundRect">
            <a:avLst>
              <a:gd name="adj" fmla="val 8888"/>
            </a:avLst>
          </a:prstGeom>
          <a:solidFill>
            <a:srgbClr val="000000">
              <a:alpha val="0"/>
            </a:srgbClr>
          </a:solidFill>
          <a:ln w="14300"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latin typeface="+mj-lt"/>
            </a:endParaRPr>
          </a:p>
        </p:txBody>
      </p:sp>
    </p:spTree>
    <p:extLst>
      <p:ext uri="{BB962C8B-B14F-4D97-AF65-F5344CB8AC3E}">
        <p14:creationId xmlns:p14="http://schemas.microsoft.com/office/powerpoint/2010/main" val="625868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p24"/>
          <p:cNvSpPr/>
          <p:nvPr/>
        </p:nvSpPr>
        <p:spPr>
          <a:xfrm>
            <a:off x="0" y="0"/>
            <a:ext cx="9144000" cy="95400"/>
          </a:xfrm>
          <a:prstGeom prst="rect">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nvGrpSpPr>
          <p:cNvPr id="283" name="Google Shape;283;p24"/>
          <p:cNvGrpSpPr/>
          <p:nvPr/>
        </p:nvGrpSpPr>
        <p:grpSpPr>
          <a:xfrm>
            <a:off x="135649" y="271600"/>
            <a:ext cx="8772203" cy="4486275"/>
            <a:chOff x="390525" y="219075"/>
            <a:chExt cx="8277225" cy="4486275"/>
          </a:xfrm>
        </p:grpSpPr>
        <p:sp>
          <p:nvSpPr>
            <p:cNvPr id="284" name="Google Shape;284;p24"/>
            <p:cNvSpPr/>
            <p:nvPr/>
          </p:nvSpPr>
          <p:spPr>
            <a:xfrm>
              <a:off x="4210050" y="400050"/>
              <a:ext cx="152400" cy="152400"/>
            </a:xfrm>
            <a:prstGeom prst="ellipse">
              <a:avLst/>
            </a:prstGeom>
            <a:solidFill>
              <a:srgbClr val="FACC15"/>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5" name="Google Shape;285;p24"/>
            <p:cNvSpPr/>
            <p:nvPr/>
          </p:nvSpPr>
          <p:spPr>
            <a:xfrm>
              <a:off x="5791200" y="647700"/>
              <a:ext cx="228600" cy="228600"/>
            </a:xfrm>
            <a:prstGeom prst="ellipse">
              <a:avLst/>
            </a:prstGeom>
            <a:solidFill>
              <a:srgbClr val="D97706">
                <a:alpha val="6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6" name="Google Shape;286;p24"/>
            <p:cNvSpPr/>
            <p:nvPr/>
          </p:nvSpPr>
          <p:spPr>
            <a:xfrm>
              <a:off x="8477250" y="1619250"/>
              <a:ext cx="190500" cy="190500"/>
            </a:xfrm>
            <a:prstGeom prst="ellipse">
              <a:avLst/>
            </a:prstGeom>
            <a:solidFill>
              <a:srgbClr val="1E3F20">
                <a:alpha val="4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7" name="Google Shape;287;p24"/>
            <p:cNvSpPr/>
            <p:nvPr/>
          </p:nvSpPr>
          <p:spPr>
            <a:xfrm>
              <a:off x="4324350" y="3943350"/>
              <a:ext cx="114300" cy="114300"/>
            </a:xfrm>
            <a:prstGeom prst="ellipse">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8" name="Google Shape;288;p24"/>
            <p:cNvSpPr/>
            <p:nvPr/>
          </p:nvSpPr>
          <p:spPr>
            <a:xfrm>
              <a:off x="2533650" y="4438650"/>
              <a:ext cx="266700" cy="266700"/>
            </a:xfrm>
            <a:prstGeom prst="ellipse">
              <a:avLst/>
            </a:prstGeom>
            <a:solidFill>
              <a:srgbClr val="FACC15">
                <a:alpha val="5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89" name="Google Shape;289;p24"/>
            <p:cNvSpPr/>
            <p:nvPr/>
          </p:nvSpPr>
          <p:spPr>
            <a:xfrm>
              <a:off x="390525" y="1819275"/>
              <a:ext cx="171600" cy="171600"/>
            </a:xfrm>
            <a:prstGeom prst="ellipse">
              <a:avLst/>
            </a:prstGeom>
            <a:solidFill>
              <a:srgbClr val="1E3F20">
                <a:alpha val="3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90" name="Google Shape;290;p24"/>
            <p:cNvSpPr/>
            <p:nvPr/>
          </p:nvSpPr>
          <p:spPr>
            <a:xfrm>
              <a:off x="1838325" y="219075"/>
              <a:ext cx="133500" cy="133500"/>
            </a:xfrm>
            <a:prstGeom prst="ellipse">
              <a:avLst/>
            </a:prstGeom>
            <a:solidFill>
              <a:srgbClr val="D97706"/>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91" name="Google Shape;291;p24"/>
            <p:cNvSpPr/>
            <p:nvPr/>
          </p:nvSpPr>
          <p:spPr>
            <a:xfrm>
              <a:off x="6943725" y="4467225"/>
              <a:ext cx="209700" cy="209700"/>
            </a:xfrm>
            <a:prstGeom prst="ellipse">
              <a:avLst/>
            </a:prstGeom>
            <a:solidFill>
              <a:srgbClr val="1E3F20">
                <a:alpha val="5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92" name="Google Shape;292;p24"/>
            <p:cNvSpPr/>
            <p:nvPr/>
          </p:nvSpPr>
          <p:spPr>
            <a:xfrm>
              <a:off x="3810000" y="2667000"/>
              <a:ext cx="190500" cy="190500"/>
            </a:xfrm>
            <a:prstGeom prst="ellipse">
              <a:avLst/>
            </a:prstGeom>
            <a:solidFill>
              <a:srgbClr val="D97706">
                <a:alpha val="4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293" name="Google Shape;293;p24"/>
          <p:cNvGrpSpPr/>
          <p:nvPr/>
        </p:nvGrpSpPr>
        <p:grpSpPr>
          <a:xfrm>
            <a:off x="4511488" y="990302"/>
            <a:ext cx="4074771" cy="2732561"/>
            <a:chOff x="0" y="-65561"/>
            <a:chExt cx="4263649" cy="2732561"/>
          </a:xfrm>
        </p:grpSpPr>
        <p:sp>
          <p:nvSpPr>
            <p:cNvPr id="294" name="Google Shape;294;p24"/>
            <p:cNvSpPr/>
            <p:nvPr/>
          </p:nvSpPr>
          <p:spPr>
            <a:xfrm>
              <a:off x="0" y="0"/>
              <a:ext cx="4191000" cy="2667000"/>
            </a:xfrm>
            <a:prstGeom prst="roundRect">
              <a:avLst>
                <a:gd name="adj" fmla="val 5714"/>
              </a:avLst>
            </a:prstGeom>
            <a:noFill/>
            <a:ln w="14300" cap="flat" cmpd="sng">
              <a:solidFill>
                <a:srgbClr val="E5E7EB"/>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295" name="Google Shape;295;p24"/>
            <p:cNvSpPr txBox="1"/>
            <p:nvPr/>
          </p:nvSpPr>
          <p:spPr>
            <a:xfrm>
              <a:off x="19915" y="-65561"/>
              <a:ext cx="4243734" cy="2095500"/>
            </a:xfrm>
            <a:prstGeom prst="rect">
              <a:avLst/>
            </a:prstGeom>
            <a:noFill/>
            <a:ln>
              <a:noFill/>
            </a:ln>
          </p:spPr>
          <p:txBody>
            <a:bodyPr spcFirstLastPara="1" wrap="square" lIns="0" tIns="0" rIns="0" bIns="0" anchor="t" anchorCtr="0">
              <a:noAutofit/>
            </a:bodyPr>
            <a:lstStyle/>
            <a:p>
              <a:pPr marL="0" lvl="0" indent="0" algn="r" rtl="1">
                <a:spcBef>
                  <a:spcPts val="0"/>
                </a:spcBef>
                <a:spcAft>
                  <a:spcPts val="0"/>
                </a:spcAft>
                <a:buNone/>
              </a:pPr>
              <a:endParaRPr sz="1850" b="0" dirty="0">
                <a:solidFill>
                  <a:srgbClr val="1E3F20"/>
                </a:solidFill>
                <a:latin typeface="Assistant ExtraBold"/>
                <a:ea typeface="Assistant ExtraBold"/>
                <a:cs typeface="Assistant ExtraBold"/>
                <a:sym typeface="Assistant ExtraBold"/>
              </a:endParaRPr>
            </a:p>
            <a:p>
              <a:pPr marL="457200" lvl="0" indent="0" algn="r" rtl="1">
                <a:spcBef>
                  <a:spcPts val="1125"/>
                </a:spcBef>
                <a:spcAft>
                  <a:spcPts val="0"/>
                </a:spcAft>
                <a:buNone/>
              </a:pPr>
              <a:r>
                <a:rPr lang="en" sz="1800" b="1" dirty="0">
                  <a:solidFill>
                    <a:srgbClr val="D97706"/>
                  </a:solidFill>
                  <a:latin typeface="Assistant"/>
                  <a:ea typeface="Assistant"/>
                  <a:cs typeface="Assistant"/>
                  <a:sym typeface="Assistant"/>
                </a:rPr>
                <a:t>בישראל חיים יותר מ־1,100</a:t>
              </a:r>
              <a:r>
                <a:rPr lang="he-IL" sz="1800" b="1" dirty="0">
                  <a:solidFill>
                    <a:srgbClr val="D97706"/>
                  </a:solidFill>
                  <a:latin typeface="Assistant"/>
                  <a:ea typeface="Assistant"/>
                  <a:cs typeface="Assistant"/>
                  <a:sym typeface="Assistant"/>
                </a:rPr>
                <a:t> </a:t>
              </a:r>
              <a:r>
                <a:rPr lang="en" sz="1800" b="1" dirty="0">
                  <a:solidFill>
                    <a:srgbClr val="D97706"/>
                  </a:solidFill>
                  <a:latin typeface="Assistant"/>
                  <a:ea typeface="Assistant"/>
                  <a:cs typeface="Assistant"/>
                  <a:sym typeface="Assistant"/>
                </a:rPr>
                <a:t>מיני</a:t>
              </a:r>
              <a:r>
                <a:rPr lang="he-IL" sz="1800" b="1" dirty="0">
                  <a:solidFill>
                    <a:srgbClr val="D97706"/>
                  </a:solidFill>
                  <a:latin typeface="Assistant"/>
                  <a:ea typeface="Assistant"/>
                  <a:cs typeface="Assistant"/>
                  <a:sym typeface="Assistant"/>
                </a:rPr>
                <a:t>ם של דבורי בר!</a:t>
              </a:r>
              <a:r>
                <a:rPr lang="en-US" sz="1800" b="1" dirty="0">
                  <a:solidFill>
                    <a:srgbClr val="D97706"/>
                  </a:solidFill>
                  <a:latin typeface="Assistant"/>
                  <a:ea typeface="Assistant"/>
                  <a:cs typeface="Assistant"/>
                  <a:sym typeface="Assistant"/>
                </a:rPr>
                <a:t> </a:t>
              </a:r>
              <a:endParaRPr lang="he-IL" sz="1800" b="1" dirty="0">
                <a:solidFill>
                  <a:srgbClr val="D97706"/>
                </a:solidFill>
                <a:latin typeface="Assistant"/>
                <a:ea typeface="Assistant"/>
                <a:cs typeface="Assistant"/>
                <a:sym typeface="Assistant"/>
              </a:endParaRPr>
            </a:p>
            <a:p>
              <a:pPr marL="457200" lvl="0" indent="0" algn="r" rtl="1">
                <a:spcBef>
                  <a:spcPts val="1125"/>
                </a:spcBef>
                <a:spcAft>
                  <a:spcPts val="0"/>
                </a:spcAft>
                <a:buNone/>
              </a:pPr>
              <a:r>
                <a:rPr lang="en" sz="1800" dirty="0">
                  <a:solidFill>
                    <a:srgbClr val="D97706"/>
                  </a:solidFill>
                  <a:latin typeface="Assistant"/>
                  <a:ea typeface="Assistant"/>
                  <a:cs typeface="Assistant"/>
                  <a:sym typeface="Assistant"/>
                </a:rPr>
                <a:t>רק מין אחד </a:t>
              </a:r>
              <a:r>
                <a:rPr lang="en" sz="1800" b="0" dirty="0">
                  <a:solidFill>
                    <a:srgbClr val="D97706"/>
                  </a:solidFill>
                  <a:latin typeface="Assistant"/>
                  <a:ea typeface="Assistant"/>
                  <a:cs typeface="Assistant"/>
                  <a:sym typeface="Assistant"/>
                </a:rPr>
                <a:t>מתוכם הוא </a:t>
              </a:r>
              <a:r>
                <a:rPr lang="en" sz="1800" b="1" dirty="0">
                  <a:solidFill>
                    <a:srgbClr val="D97706"/>
                  </a:solidFill>
                  <a:latin typeface="Assistant"/>
                  <a:ea typeface="Assistant"/>
                  <a:cs typeface="Assistant"/>
                  <a:sym typeface="Assistant"/>
                </a:rPr>
                <a:t>דבורת הדבש </a:t>
              </a:r>
              <a:r>
                <a:rPr lang="en" sz="1800" b="0" dirty="0">
                  <a:solidFill>
                    <a:srgbClr val="D97706"/>
                  </a:solidFill>
                  <a:latin typeface="Assistant"/>
                  <a:ea typeface="Assistant"/>
                  <a:cs typeface="Assistant"/>
                  <a:sym typeface="Assistant"/>
                </a:rPr>
                <a:t>המוכרת לנו</a:t>
              </a:r>
              <a:r>
                <a:rPr lang="he-IL" sz="1800" b="0" dirty="0">
                  <a:solidFill>
                    <a:srgbClr val="D97706"/>
                  </a:solidFill>
                  <a:latin typeface="Assistant"/>
                  <a:ea typeface="Assistant"/>
                  <a:cs typeface="Assistant"/>
                  <a:sym typeface="Assistant"/>
                </a:rPr>
                <a:t>.</a:t>
              </a:r>
            </a:p>
            <a:p>
              <a:pPr marL="457200" lvl="0" indent="0" algn="r" rtl="1">
                <a:spcBef>
                  <a:spcPts val="1125"/>
                </a:spcBef>
                <a:spcAft>
                  <a:spcPts val="0"/>
                </a:spcAft>
                <a:buNone/>
              </a:pPr>
              <a:r>
                <a:rPr lang="he-IL" sz="1800" dirty="0">
                  <a:solidFill>
                    <a:srgbClr val="D97706"/>
                  </a:solidFill>
                  <a:latin typeface="Assistant"/>
                  <a:ea typeface="Assistant"/>
                  <a:cs typeface="Assistant"/>
                  <a:sym typeface="Assistant"/>
                </a:rPr>
                <a:t>אבל </a:t>
              </a:r>
              <a:r>
                <a:rPr lang="he-IL" sz="1800" b="1" dirty="0">
                  <a:solidFill>
                    <a:srgbClr val="D97706"/>
                  </a:solidFill>
                  <a:latin typeface="Assistant"/>
                  <a:ea typeface="Assistant"/>
                  <a:cs typeface="Assistant"/>
                  <a:sym typeface="Assistant"/>
                </a:rPr>
                <a:t>לכל מיני הדבורים </a:t>
              </a:r>
              <a:r>
                <a:rPr lang="he-IL" sz="1800" dirty="0">
                  <a:solidFill>
                    <a:srgbClr val="D97706"/>
                  </a:solidFill>
                  <a:latin typeface="Assistant"/>
                  <a:ea typeface="Assistant"/>
                  <a:cs typeface="Assistant"/>
                  <a:sym typeface="Assistant"/>
                </a:rPr>
                <a:t>תפקיד חשוב בהאבקה של צמחים. </a:t>
              </a:r>
              <a:endParaRPr sz="1800" b="0" dirty="0">
                <a:solidFill>
                  <a:srgbClr val="D97706"/>
                </a:solidFill>
                <a:latin typeface="Assistant"/>
                <a:ea typeface="Assistant"/>
                <a:cs typeface="Assistant"/>
                <a:sym typeface="Assistant"/>
              </a:endParaRPr>
            </a:p>
            <a:p>
              <a:pPr marL="457200" lvl="0" indent="0" algn="r" rtl="1">
                <a:spcBef>
                  <a:spcPts val="900"/>
                </a:spcBef>
                <a:spcAft>
                  <a:spcPts val="900"/>
                </a:spcAft>
                <a:buNone/>
              </a:pPr>
              <a:endParaRPr sz="1200" b="0" dirty="0">
                <a:solidFill>
                  <a:srgbClr val="D97706"/>
                </a:solidFill>
                <a:latin typeface="Assistant"/>
                <a:ea typeface="Assistant"/>
                <a:cs typeface="Assistant"/>
                <a:sym typeface="Assistant"/>
              </a:endParaRPr>
            </a:p>
          </p:txBody>
        </p:sp>
      </p:grpSp>
      <p:grpSp>
        <p:nvGrpSpPr>
          <p:cNvPr id="297" name="Google Shape;297;p24"/>
          <p:cNvGrpSpPr/>
          <p:nvPr/>
        </p:nvGrpSpPr>
        <p:grpSpPr>
          <a:xfrm>
            <a:off x="238050" y="468850"/>
            <a:ext cx="1333500" cy="1333500"/>
            <a:chOff x="0" y="0"/>
            <a:chExt cx="1333500" cy="1333500"/>
          </a:xfrm>
        </p:grpSpPr>
        <p:pic>
          <p:nvPicPr>
            <p:cNvPr id="298" name="Google Shape;298;p24"/>
            <p:cNvPicPr preferRelativeResize="0"/>
            <p:nvPr/>
          </p:nvPicPr>
          <p:blipFill rotWithShape="1">
            <a:blip r:embed="rId3">
              <a:alphaModFix/>
            </a:blip>
            <a:srcRect l="3313" t="4665" r="82486" b="70088"/>
            <a:stretch/>
          </p:blipFill>
          <p:spPr>
            <a:xfrm>
              <a:off x="0" y="0"/>
              <a:ext cx="1333500" cy="1333500"/>
            </a:xfrm>
            <a:prstGeom prst="ellipse">
              <a:avLst/>
            </a:prstGeom>
            <a:noFill/>
            <a:ln>
              <a:noFill/>
            </a:ln>
          </p:spPr>
        </p:pic>
        <p:sp>
          <p:nvSpPr>
            <p:cNvPr id="299" name="Google Shape;299;p24"/>
            <p:cNvSpPr/>
            <p:nvPr/>
          </p:nvSpPr>
          <p:spPr>
            <a:xfrm>
              <a:off x="47700" y="0"/>
              <a:ext cx="1285800" cy="12858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00" name="Google Shape;300;p24"/>
          <p:cNvGrpSpPr/>
          <p:nvPr/>
        </p:nvGrpSpPr>
        <p:grpSpPr>
          <a:xfrm>
            <a:off x="4568078" y="114151"/>
            <a:ext cx="857400" cy="857400"/>
            <a:chOff x="0" y="0"/>
            <a:chExt cx="857400" cy="857400"/>
          </a:xfrm>
        </p:grpSpPr>
        <p:pic>
          <p:nvPicPr>
            <p:cNvPr id="301" name="Google Shape;301;p24"/>
            <p:cNvPicPr preferRelativeResize="0"/>
            <p:nvPr/>
          </p:nvPicPr>
          <p:blipFill rotWithShape="1">
            <a:blip r:embed="rId3">
              <a:alphaModFix/>
            </a:blip>
            <a:srcRect l="24329" t="4785" r="61453" b="69939"/>
            <a:stretch/>
          </p:blipFill>
          <p:spPr>
            <a:xfrm>
              <a:off x="0" y="0"/>
              <a:ext cx="857400" cy="857400"/>
            </a:xfrm>
            <a:prstGeom prst="ellipse">
              <a:avLst/>
            </a:prstGeom>
            <a:noFill/>
            <a:ln>
              <a:noFill/>
            </a:ln>
          </p:spPr>
        </p:pic>
        <p:sp>
          <p:nvSpPr>
            <p:cNvPr id="302" name="Google Shape;302;p24"/>
            <p:cNvSpPr/>
            <p:nvPr/>
          </p:nvSpPr>
          <p:spPr>
            <a:xfrm>
              <a:off x="0" y="0"/>
              <a:ext cx="857400" cy="8574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03" name="Google Shape;303;p24"/>
          <p:cNvGrpSpPr/>
          <p:nvPr/>
        </p:nvGrpSpPr>
        <p:grpSpPr>
          <a:xfrm>
            <a:off x="6870165" y="174349"/>
            <a:ext cx="783283" cy="783283"/>
            <a:chOff x="0" y="0"/>
            <a:chExt cx="1047900" cy="1047900"/>
          </a:xfrm>
        </p:grpSpPr>
        <p:pic>
          <p:nvPicPr>
            <p:cNvPr id="304" name="Google Shape;304;p24"/>
            <p:cNvPicPr preferRelativeResize="0"/>
            <p:nvPr/>
          </p:nvPicPr>
          <p:blipFill rotWithShape="1">
            <a:blip r:embed="rId3">
              <a:alphaModFix/>
            </a:blip>
            <a:srcRect l="3360" t="37974" r="82429" b="36761"/>
            <a:stretch/>
          </p:blipFill>
          <p:spPr>
            <a:xfrm>
              <a:off x="0" y="0"/>
              <a:ext cx="1047900" cy="1047900"/>
            </a:xfrm>
            <a:prstGeom prst="ellipse">
              <a:avLst/>
            </a:prstGeom>
            <a:noFill/>
            <a:ln>
              <a:noFill/>
            </a:ln>
          </p:spPr>
        </p:pic>
        <p:sp>
          <p:nvSpPr>
            <p:cNvPr id="305" name="Google Shape;305;p24"/>
            <p:cNvSpPr/>
            <p:nvPr/>
          </p:nvSpPr>
          <p:spPr>
            <a:xfrm>
              <a:off x="0" y="0"/>
              <a:ext cx="1047900" cy="10479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06" name="Google Shape;306;p24"/>
          <p:cNvGrpSpPr/>
          <p:nvPr/>
        </p:nvGrpSpPr>
        <p:grpSpPr>
          <a:xfrm>
            <a:off x="1095300" y="2051904"/>
            <a:ext cx="952500" cy="952500"/>
            <a:chOff x="0" y="0"/>
            <a:chExt cx="952500" cy="952500"/>
          </a:xfrm>
        </p:grpSpPr>
        <p:pic>
          <p:nvPicPr>
            <p:cNvPr id="307" name="Google Shape;307;p24"/>
            <p:cNvPicPr preferRelativeResize="0"/>
            <p:nvPr/>
          </p:nvPicPr>
          <p:blipFill rotWithShape="1">
            <a:blip r:embed="rId3">
              <a:alphaModFix/>
            </a:blip>
            <a:srcRect l="24290" t="37879" r="61506" b="36869"/>
            <a:stretch/>
          </p:blipFill>
          <p:spPr>
            <a:xfrm>
              <a:off x="0" y="0"/>
              <a:ext cx="952500" cy="952500"/>
            </a:xfrm>
            <a:prstGeom prst="ellipse">
              <a:avLst/>
            </a:prstGeom>
            <a:noFill/>
            <a:ln>
              <a:noFill/>
            </a:ln>
          </p:spPr>
        </p:pic>
        <p:sp>
          <p:nvSpPr>
            <p:cNvPr id="308" name="Google Shape;308;p24"/>
            <p:cNvSpPr/>
            <p:nvPr/>
          </p:nvSpPr>
          <p:spPr>
            <a:xfrm>
              <a:off x="0" y="0"/>
              <a:ext cx="952500" cy="952500"/>
            </a:xfrm>
            <a:prstGeom prst="ellipse">
              <a:avLst/>
            </a:prstGeom>
            <a:solidFill>
              <a:srgbClr val="000000">
                <a:alpha val="0"/>
              </a:srgbClr>
            </a:solidFill>
            <a:ln w="23825" cap="flat" cmpd="sng">
              <a:solidFill>
                <a:srgbClr val="FACC15"/>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09" name="Google Shape;309;p24"/>
          <p:cNvGrpSpPr/>
          <p:nvPr/>
        </p:nvGrpSpPr>
        <p:grpSpPr>
          <a:xfrm>
            <a:off x="1925591" y="657671"/>
            <a:ext cx="1047864" cy="1047864"/>
            <a:chOff x="0" y="0"/>
            <a:chExt cx="1333500" cy="1333500"/>
          </a:xfrm>
        </p:grpSpPr>
        <p:pic>
          <p:nvPicPr>
            <p:cNvPr id="310" name="Google Shape;310;p24"/>
            <p:cNvPicPr preferRelativeResize="0"/>
            <p:nvPr/>
          </p:nvPicPr>
          <p:blipFill rotWithShape="1">
            <a:blip r:embed="rId3">
              <a:alphaModFix/>
            </a:blip>
            <a:srcRect l="3350" t="71306" r="82437" b="3426"/>
            <a:stretch/>
          </p:blipFill>
          <p:spPr>
            <a:xfrm>
              <a:off x="0" y="0"/>
              <a:ext cx="1333500" cy="1333500"/>
            </a:xfrm>
            <a:prstGeom prst="ellipse">
              <a:avLst/>
            </a:prstGeom>
            <a:noFill/>
            <a:ln>
              <a:noFill/>
            </a:ln>
          </p:spPr>
        </p:pic>
        <p:sp>
          <p:nvSpPr>
            <p:cNvPr id="311" name="Google Shape;311;p24"/>
            <p:cNvSpPr/>
            <p:nvPr/>
          </p:nvSpPr>
          <p:spPr>
            <a:xfrm>
              <a:off x="0" y="0"/>
              <a:ext cx="1333500" cy="1333500"/>
            </a:xfrm>
            <a:prstGeom prst="ellipse">
              <a:avLst/>
            </a:prstGeom>
            <a:solidFill>
              <a:srgbClr val="000000">
                <a:alpha val="0"/>
              </a:srgbClr>
            </a:solidFill>
            <a:ln w="2247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12" name="Google Shape;312;p24"/>
          <p:cNvGrpSpPr/>
          <p:nvPr/>
        </p:nvGrpSpPr>
        <p:grpSpPr>
          <a:xfrm>
            <a:off x="3012529" y="1252625"/>
            <a:ext cx="1420848" cy="1409949"/>
            <a:chOff x="-8073" y="0"/>
            <a:chExt cx="1056000" cy="1047900"/>
          </a:xfrm>
        </p:grpSpPr>
        <p:pic>
          <p:nvPicPr>
            <p:cNvPr id="313" name="Google Shape;313;p24"/>
            <p:cNvPicPr preferRelativeResize="0"/>
            <p:nvPr/>
          </p:nvPicPr>
          <p:blipFill rotWithShape="1">
            <a:blip r:embed="rId3">
              <a:alphaModFix/>
            </a:blip>
            <a:srcRect l="24289" t="71536" r="61499" b="3199"/>
            <a:stretch/>
          </p:blipFill>
          <p:spPr>
            <a:xfrm>
              <a:off x="0" y="0"/>
              <a:ext cx="1047900" cy="1047900"/>
            </a:xfrm>
            <a:prstGeom prst="ellipse">
              <a:avLst/>
            </a:prstGeom>
            <a:noFill/>
            <a:ln>
              <a:noFill/>
            </a:ln>
          </p:spPr>
        </p:pic>
        <p:sp>
          <p:nvSpPr>
            <p:cNvPr id="314" name="Google Shape;314;p24"/>
            <p:cNvSpPr/>
            <p:nvPr/>
          </p:nvSpPr>
          <p:spPr>
            <a:xfrm>
              <a:off x="-8073" y="0"/>
              <a:ext cx="1056000" cy="1047900"/>
            </a:xfrm>
            <a:prstGeom prst="ellipse">
              <a:avLst/>
            </a:prstGeom>
            <a:solidFill>
              <a:srgbClr val="000000">
                <a:alpha val="0"/>
              </a:srgbClr>
            </a:solidFill>
            <a:ln w="3207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sz="1884"/>
            </a:p>
          </p:txBody>
        </p:sp>
      </p:grpSp>
      <p:grpSp>
        <p:nvGrpSpPr>
          <p:cNvPr id="315" name="Google Shape;315;p24"/>
          <p:cNvGrpSpPr/>
          <p:nvPr/>
        </p:nvGrpSpPr>
        <p:grpSpPr>
          <a:xfrm flipH="1">
            <a:off x="285600" y="3907850"/>
            <a:ext cx="1047900" cy="1047900"/>
            <a:chOff x="0" y="0"/>
            <a:chExt cx="1047900" cy="1047900"/>
          </a:xfrm>
        </p:grpSpPr>
        <p:pic>
          <p:nvPicPr>
            <p:cNvPr id="316" name="Google Shape;316;p24"/>
            <p:cNvPicPr preferRelativeResize="0"/>
            <p:nvPr/>
          </p:nvPicPr>
          <p:blipFill rotWithShape="1">
            <a:blip r:embed="rId4">
              <a:alphaModFix/>
            </a:blip>
            <a:srcRect/>
            <a:stretch/>
          </p:blipFill>
          <p:spPr>
            <a:xfrm>
              <a:off x="0" y="0"/>
              <a:ext cx="1047900" cy="1047900"/>
            </a:xfrm>
            <a:prstGeom prst="ellipse">
              <a:avLst/>
            </a:prstGeom>
            <a:noFill/>
            <a:ln>
              <a:noFill/>
            </a:ln>
          </p:spPr>
        </p:pic>
        <p:sp>
          <p:nvSpPr>
            <p:cNvPr id="317" name="Google Shape;317;p24"/>
            <p:cNvSpPr/>
            <p:nvPr/>
          </p:nvSpPr>
          <p:spPr>
            <a:xfrm>
              <a:off x="0" y="0"/>
              <a:ext cx="1047900" cy="10479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18" name="Google Shape;318;p24"/>
          <p:cNvGrpSpPr/>
          <p:nvPr/>
        </p:nvGrpSpPr>
        <p:grpSpPr>
          <a:xfrm>
            <a:off x="1571625" y="3042227"/>
            <a:ext cx="1420863" cy="1420863"/>
            <a:chOff x="0" y="0"/>
            <a:chExt cx="1143000" cy="1143000"/>
          </a:xfrm>
        </p:grpSpPr>
        <p:pic>
          <p:nvPicPr>
            <p:cNvPr id="319" name="Google Shape;319;p24"/>
            <p:cNvPicPr preferRelativeResize="0"/>
            <p:nvPr/>
          </p:nvPicPr>
          <p:blipFill rotWithShape="1">
            <a:blip r:embed="rId5">
              <a:alphaModFix/>
            </a:blip>
            <a:srcRect/>
            <a:stretch/>
          </p:blipFill>
          <p:spPr>
            <a:xfrm>
              <a:off x="0" y="0"/>
              <a:ext cx="1143000" cy="1143000"/>
            </a:xfrm>
            <a:prstGeom prst="ellipse">
              <a:avLst/>
            </a:prstGeom>
            <a:noFill/>
            <a:ln>
              <a:noFill/>
            </a:ln>
          </p:spPr>
        </p:pic>
        <p:sp>
          <p:nvSpPr>
            <p:cNvPr id="320" name="Google Shape;320;p24"/>
            <p:cNvSpPr/>
            <p:nvPr/>
          </p:nvSpPr>
          <p:spPr>
            <a:xfrm>
              <a:off x="0" y="0"/>
              <a:ext cx="1143000" cy="1143000"/>
            </a:xfrm>
            <a:prstGeom prst="ellipse">
              <a:avLst/>
            </a:prstGeom>
            <a:solidFill>
              <a:srgbClr val="000000">
                <a:alpha val="0"/>
              </a:srgbClr>
            </a:solidFill>
            <a:ln w="296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21" name="Google Shape;321;p24"/>
          <p:cNvGrpSpPr/>
          <p:nvPr/>
        </p:nvGrpSpPr>
        <p:grpSpPr>
          <a:xfrm>
            <a:off x="5701917" y="4016651"/>
            <a:ext cx="952500" cy="952500"/>
            <a:chOff x="0" y="0"/>
            <a:chExt cx="952500" cy="952500"/>
          </a:xfrm>
        </p:grpSpPr>
        <p:pic>
          <p:nvPicPr>
            <p:cNvPr id="322" name="Google Shape;322;p24"/>
            <p:cNvPicPr preferRelativeResize="0"/>
            <p:nvPr/>
          </p:nvPicPr>
          <p:blipFill rotWithShape="1">
            <a:blip r:embed="rId6">
              <a:alphaModFix/>
            </a:blip>
            <a:srcRect/>
            <a:stretch/>
          </p:blipFill>
          <p:spPr>
            <a:xfrm>
              <a:off x="0" y="0"/>
              <a:ext cx="952500" cy="952500"/>
            </a:xfrm>
            <a:prstGeom prst="ellipse">
              <a:avLst/>
            </a:prstGeom>
            <a:noFill/>
            <a:ln>
              <a:noFill/>
            </a:ln>
          </p:spPr>
        </p:pic>
        <p:sp>
          <p:nvSpPr>
            <p:cNvPr id="323" name="Google Shape;323;p24"/>
            <p:cNvSpPr/>
            <p:nvPr/>
          </p:nvSpPr>
          <p:spPr>
            <a:xfrm>
              <a:off x="0" y="0"/>
              <a:ext cx="952500" cy="9525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24" name="Google Shape;324;p24"/>
          <p:cNvGrpSpPr/>
          <p:nvPr/>
        </p:nvGrpSpPr>
        <p:grpSpPr>
          <a:xfrm>
            <a:off x="4229075" y="3320075"/>
            <a:ext cx="1143000" cy="1143000"/>
            <a:chOff x="0" y="0"/>
            <a:chExt cx="857400" cy="857400"/>
          </a:xfrm>
        </p:grpSpPr>
        <p:pic>
          <p:nvPicPr>
            <p:cNvPr id="325" name="Google Shape;325;p24"/>
            <p:cNvPicPr preferRelativeResize="0"/>
            <p:nvPr/>
          </p:nvPicPr>
          <p:blipFill rotWithShape="1">
            <a:blip r:embed="rId7">
              <a:alphaModFix/>
            </a:blip>
            <a:srcRect/>
            <a:stretch/>
          </p:blipFill>
          <p:spPr>
            <a:xfrm>
              <a:off x="0" y="0"/>
              <a:ext cx="857400" cy="857400"/>
            </a:xfrm>
            <a:prstGeom prst="ellipse">
              <a:avLst/>
            </a:prstGeom>
            <a:noFill/>
            <a:ln>
              <a:noFill/>
            </a:ln>
          </p:spPr>
        </p:pic>
        <p:sp>
          <p:nvSpPr>
            <p:cNvPr id="326" name="Google Shape;326;p24"/>
            <p:cNvSpPr/>
            <p:nvPr/>
          </p:nvSpPr>
          <p:spPr>
            <a:xfrm>
              <a:off x="0" y="0"/>
              <a:ext cx="857400" cy="857400"/>
            </a:xfrm>
            <a:prstGeom prst="ellipse">
              <a:avLst/>
            </a:prstGeom>
            <a:solidFill>
              <a:srgbClr val="000000">
                <a:alpha val="0"/>
              </a:srgbClr>
            </a:solidFill>
            <a:ln w="25400"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grpSp>
        <p:nvGrpSpPr>
          <p:cNvPr id="327" name="Google Shape;327;p24"/>
          <p:cNvGrpSpPr/>
          <p:nvPr/>
        </p:nvGrpSpPr>
        <p:grpSpPr>
          <a:xfrm>
            <a:off x="3134538" y="4123975"/>
            <a:ext cx="952500" cy="952500"/>
            <a:chOff x="0" y="0"/>
            <a:chExt cx="952500" cy="952500"/>
          </a:xfrm>
        </p:grpSpPr>
        <p:pic>
          <p:nvPicPr>
            <p:cNvPr id="328" name="Google Shape;328;p24"/>
            <p:cNvPicPr preferRelativeResize="0"/>
            <p:nvPr/>
          </p:nvPicPr>
          <p:blipFill rotWithShape="1">
            <a:blip r:embed="rId8">
              <a:alphaModFix/>
            </a:blip>
            <a:srcRect/>
            <a:stretch/>
          </p:blipFill>
          <p:spPr>
            <a:xfrm>
              <a:off x="0" y="0"/>
              <a:ext cx="952500" cy="952500"/>
            </a:xfrm>
            <a:prstGeom prst="ellipse">
              <a:avLst/>
            </a:prstGeom>
            <a:noFill/>
            <a:ln>
              <a:noFill/>
            </a:ln>
          </p:spPr>
        </p:pic>
        <p:sp>
          <p:nvSpPr>
            <p:cNvPr id="329" name="Google Shape;329;p24"/>
            <p:cNvSpPr/>
            <p:nvPr/>
          </p:nvSpPr>
          <p:spPr>
            <a:xfrm>
              <a:off x="0" y="0"/>
              <a:ext cx="952500" cy="952500"/>
            </a:xfrm>
            <a:prstGeom prst="ellipse">
              <a:avLst/>
            </a:prstGeom>
            <a:solidFill>
              <a:srgbClr val="000000">
                <a:alpha val="0"/>
              </a:srgbClr>
            </a:solidFill>
            <a:ln w="23825"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grpSp>
      <p:pic>
        <p:nvPicPr>
          <p:cNvPr id="330" name="Google Shape;330;p24"/>
          <p:cNvPicPr preferRelativeResize="0"/>
          <p:nvPr/>
        </p:nvPicPr>
        <p:blipFill rotWithShape="1">
          <a:blip r:embed="rId9">
            <a:alphaModFix/>
          </a:blip>
          <a:srcRect/>
          <a:stretch/>
        </p:blipFill>
        <p:spPr>
          <a:xfrm>
            <a:off x="7291502" y="3378298"/>
            <a:ext cx="1285800" cy="1285800"/>
          </a:xfrm>
          <a:prstGeom prst="rect">
            <a:avLst/>
          </a:prstGeom>
          <a:noFill/>
          <a:ln>
            <a:noFill/>
          </a:ln>
        </p:spPr>
      </p:pic>
      <p:sp>
        <p:nvSpPr>
          <p:cNvPr id="331" name="Google Shape;331;p24"/>
          <p:cNvSpPr/>
          <p:nvPr/>
        </p:nvSpPr>
        <p:spPr>
          <a:xfrm>
            <a:off x="7281433" y="3378279"/>
            <a:ext cx="1285800" cy="1285800"/>
          </a:xfrm>
          <a:prstGeom prst="ellipse">
            <a:avLst/>
          </a:prstGeom>
          <a:solidFill>
            <a:srgbClr val="000000">
              <a:alpha val="0"/>
            </a:srgbClr>
          </a:solidFill>
          <a:ln w="19050" cap="flat" cmpd="sng">
            <a:solidFill>
              <a:srgbClr val="D97706"/>
            </a:solidFill>
            <a:prstDash val="solid"/>
            <a:round/>
            <a:headEnd type="none" w="sm" len="sm"/>
            <a:tailEnd type="none" w="sm" len="sm"/>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332" name="Google Shape;332;p24"/>
          <p:cNvSpPr/>
          <p:nvPr/>
        </p:nvSpPr>
        <p:spPr>
          <a:xfrm>
            <a:off x="8686800" y="2781300"/>
            <a:ext cx="152400" cy="152400"/>
          </a:xfrm>
          <a:prstGeom prst="ellipse">
            <a:avLst/>
          </a:prstGeom>
          <a:solidFill>
            <a:srgbClr val="FACC15"/>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3" name="Google Shape;332;p24">
            <a:extLst>
              <a:ext uri="{FF2B5EF4-FFF2-40B4-BE49-F238E27FC236}">
                <a16:creationId xmlns:a16="http://schemas.microsoft.com/office/drawing/2014/main" id="{FA8975F5-E028-4149-AEC8-752AA289F6C1}"/>
              </a:ext>
            </a:extLst>
          </p:cNvPr>
          <p:cNvSpPr/>
          <p:nvPr/>
        </p:nvSpPr>
        <p:spPr>
          <a:xfrm>
            <a:off x="2472057" y="2084181"/>
            <a:ext cx="152400" cy="152400"/>
          </a:xfrm>
          <a:prstGeom prst="ellipse">
            <a:avLst/>
          </a:prstGeom>
          <a:solidFill>
            <a:srgbClr val="FACC15"/>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4" name="Google Shape;332;p24">
            <a:extLst>
              <a:ext uri="{FF2B5EF4-FFF2-40B4-BE49-F238E27FC236}">
                <a16:creationId xmlns:a16="http://schemas.microsoft.com/office/drawing/2014/main" id="{FED65C7C-007E-4AB4-BF68-7D9756F4671F}"/>
              </a:ext>
            </a:extLst>
          </p:cNvPr>
          <p:cNvSpPr/>
          <p:nvPr/>
        </p:nvSpPr>
        <p:spPr>
          <a:xfrm>
            <a:off x="2692782" y="4800314"/>
            <a:ext cx="152400" cy="152400"/>
          </a:xfrm>
          <a:prstGeom prst="ellipse">
            <a:avLst/>
          </a:prstGeom>
          <a:solidFill>
            <a:srgbClr val="FACC15"/>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5" name="Google Shape;285;p24">
            <a:extLst>
              <a:ext uri="{FF2B5EF4-FFF2-40B4-BE49-F238E27FC236}">
                <a16:creationId xmlns:a16="http://schemas.microsoft.com/office/drawing/2014/main" id="{2A843DB3-EEE7-42A2-B891-D43213CFD9F6}"/>
              </a:ext>
            </a:extLst>
          </p:cNvPr>
          <p:cNvSpPr/>
          <p:nvPr/>
        </p:nvSpPr>
        <p:spPr>
          <a:xfrm>
            <a:off x="3396869" y="3117820"/>
            <a:ext cx="242270" cy="228600"/>
          </a:xfrm>
          <a:prstGeom prst="ellipse">
            <a:avLst/>
          </a:prstGeom>
          <a:solidFill>
            <a:srgbClr val="D97706">
              <a:alpha val="6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
        <p:nvSpPr>
          <p:cNvPr id="66" name="Google Shape;285;p24">
            <a:extLst>
              <a:ext uri="{FF2B5EF4-FFF2-40B4-BE49-F238E27FC236}">
                <a16:creationId xmlns:a16="http://schemas.microsoft.com/office/drawing/2014/main" id="{3D3447BB-C919-43C8-BE03-C855603107D7}"/>
              </a:ext>
            </a:extLst>
          </p:cNvPr>
          <p:cNvSpPr/>
          <p:nvPr/>
        </p:nvSpPr>
        <p:spPr>
          <a:xfrm>
            <a:off x="384903" y="2243578"/>
            <a:ext cx="242270" cy="228600"/>
          </a:xfrm>
          <a:prstGeom prst="ellipse">
            <a:avLst/>
          </a:prstGeom>
          <a:solidFill>
            <a:srgbClr val="D97706">
              <a:alpha val="60000"/>
            </a:srgbClr>
          </a:solidFill>
          <a:ln>
            <a:noFill/>
          </a:ln>
        </p:spPr>
        <p:txBody>
          <a:bodyPr spcFirstLastPara="1" wrap="square" lIns="0" tIns="0" rIns="0" bIns="0" anchor="ctr" anchorCtr="0">
            <a:noAutofit/>
          </a:bodyPr>
          <a:lstStyle/>
          <a:p>
            <a:pPr marL="0" lvl="0" indent="0" algn="l" rtl="0">
              <a:spcBef>
                <a:spcPts val="0"/>
              </a:spcBef>
              <a:spcAft>
                <a:spcPts val="0"/>
              </a:spcAft>
              <a:buNone/>
            </a:pPr>
            <a:endParaRPr/>
          </a:p>
        </p:txBody>
      </p:sp>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מוזיאון טמפלט</Template>
  <TotalTime>16316</TotalTime>
  <Words>1108</Words>
  <Application>Microsoft Office PowerPoint</Application>
  <PresentationFormat>‫הצגה על המסך (16:9)</PresentationFormat>
  <Paragraphs>108</Paragraphs>
  <Slides>12</Slides>
  <Notes>12</Notes>
  <HiddenSlides>0</HiddenSlides>
  <MMClips>0</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12</vt:i4>
      </vt:variant>
    </vt:vector>
  </HeadingPairs>
  <TitlesOfParts>
    <vt:vector size="18" baseType="lpstr">
      <vt:lpstr>Assistant ExtraBold</vt:lpstr>
      <vt:lpstr>Assistant</vt:lpstr>
      <vt:lpstr>Calibri</vt:lpstr>
      <vt:lpstr>Times New Roman</vt:lpstr>
      <vt:lpstr>Arial</vt:lpstr>
      <vt:lpstr>Simple Light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Daphna Lev</dc:creator>
  <cp:lastModifiedBy>Daphna Lev</cp:lastModifiedBy>
  <cp:revision>51</cp:revision>
  <dcterms:modified xsi:type="dcterms:W3CDTF">2026-08-03T08:21:44Z</dcterms:modified>
</cp:coreProperties>
</file>