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60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9144000" cy="5143500" type="screen16x9"/>
  <p:notesSz cx="6858000" cy="9144000"/>
  <p:embeddedFontLst>
    <p:embeddedFont>
      <p:font typeface="Rubik" panose="020B0604020202020204" charset="-79"/>
      <p:bold r:id="rId18"/>
      <p:boldItalic r:id="rId19"/>
    </p:embeddedFont>
    <p:embeddedFont>
      <p:font typeface="Rubik Medium" panose="020B0604020202020204" charset="-79"/>
      <p:regular r:id="rId20"/>
      <p:bold r:id="rId21"/>
      <p:italic r:id="rId22"/>
      <p:boldItalic r:id="rId23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E272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6358" autoAdjust="0"/>
  </p:normalViewPr>
  <p:slideViewPr>
    <p:cSldViewPr snapToGrid="0">
      <p:cViewPr varScale="1">
        <p:scale>
          <a:sx n="124" d="100"/>
          <a:sy n="124" d="100"/>
        </p:scale>
        <p:origin x="1146" y="9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g3fb8421f1e0_3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" name="Google Shape;53;g3fb8421f1e0_3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g3fb8421f1e0_29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" name="Google Shape;66;g3fb8421f1e0_29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40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rPr>
              <a:t>אני אראה לכם תמונות ואתם תגידו: רוצה או צריך</a:t>
            </a:r>
            <a:endParaRPr sz="2400">
              <a:solidFill>
                <a:srgbClr val="3E2723"/>
              </a:solidFill>
              <a:latin typeface="Rubik Medium"/>
              <a:ea typeface="Rubik Medium"/>
              <a:cs typeface="Rubik Medium"/>
              <a:sym typeface="Rubik Medium"/>
            </a:endParaRPr>
          </a:p>
          <a:p>
            <a:pPr marL="0" lvl="0" indent="0" algn="ctr" rtl="1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g3fb8421f1e0_2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g3fb8421f1e0_2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g3fb8421f1e0_2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g3fb8421f1e0_2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g3fb8421f1e0_2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4" name="Google Shape;114;g3fb8421f1e0_2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h53eb7429b537e7c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h53eb7429b537e7c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3fb8421f1e0_23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4" name="Google Shape;174;g3fb8421f1e0_23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g3fb8421f1e0_22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2" name="Google Shape;182;g3fb8421f1e0_22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3fb8421f1e0_2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9" name="Google Shape;199;g3fb8421f1e0_21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3fb8421f1e0_2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2" name="Google Shape;212;g3fb8421f1e0_2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e-IL" sz="1650" dirty="0">
                <a:solidFill>
                  <a:srgbClr val="4CAF50"/>
                </a:solidFill>
                <a:latin typeface="Rubik Medium"/>
                <a:ea typeface="Rubik Medium"/>
                <a:cs typeface="Rubik Medium"/>
                <a:sym typeface="Rubik Medium"/>
              </a:rPr>
              <a:t>נשאל: </a:t>
            </a:r>
            <a:r>
              <a:rPr lang="en" sz="1650" dirty="0">
                <a:solidFill>
                  <a:srgbClr val="4CAF50"/>
                </a:solidFill>
                <a:latin typeface="Rubik Medium"/>
                <a:ea typeface="Rubik Medium"/>
                <a:cs typeface="Rubik Medium"/>
                <a:sym typeface="Rubik Medium"/>
              </a:rPr>
              <a:t>קרה לכם פעם שראיתם משהו ופתאום ממש רציתם אותו?</a:t>
            </a:r>
            <a:endParaRPr sz="1650" dirty="0">
              <a:solidFill>
                <a:srgbClr val="4CAF50"/>
              </a:solidFill>
              <a:latin typeface="Rubik Medium"/>
              <a:ea typeface="Rubik Medium"/>
              <a:cs typeface="Rubik Medium"/>
              <a:sym typeface="Rubik Medium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he-IL" sz="210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נדון: </a:t>
            </a:r>
            <a:r>
              <a:rPr lang="en" sz="210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פרסומת יכולה לגרום לנו לרצות משהו</a:t>
            </a:r>
            <a:r>
              <a:rPr lang="he-IL" sz="210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,</a:t>
            </a:r>
            <a:r>
              <a:rPr lang="en" sz="210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 אבל הוא לא הופך אותו לצורך</a:t>
            </a:r>
            <a:r>
              <a:rPr lang="he-IL" sz="210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.</a:t>
            </a:r>
            <a:r>
              <a:rPr lang="en" sz="210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 זה שיש משהו חדש לחבר ואני רוצים גם אומר שאנחנו צריכים אותו או רוצים אותו?</a:t>
            </a:r>
            <a:endParaRPr sz="1650" dirty="0">
              <a:solidFill>
                <a:srgbClr val="4CAF50"/>
              </a:solidFill>
              <a:latin typeface="Rubik Medium"/>
              <a:ea typeface="Rubik Medium"/>
              <a:cs typeface="Rubik Medium"/>
              <a:sym typeface="Rubik Medium"/>
            </a:endParaRPr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3fbd2e8b9db_3_1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3fbd2e8b9db_3_1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משימה</a:t>
            </a:r>
            <a:r>
              <a:rPr lang="he-IL" dirty="0">
                <a:solidFill>
                  <a:schemeClr val="dk1"/>
                </a:solidFill>
              </a:rPr>
              <a:t>:</a:t>
            </a:r>
            <a:r>
              <a:rPr lang="en" dirty="0">
                <a:solidFill>
                  <a:schemeClr val="dk1"/>
                </a:solidFill>
              </a:rPr>
              <a:t> תארו את התמונות והציעו ביחד את הסדר של חיי המדף של צעצוע:</a:t>
            </a:r>
            <a:endParaRPr dirty="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חומרי גלם שמהם מכינים צעצועים - כמו עץ</a:t>
            </a:r>
            <a:r>
              <a:rPr lang="he-IL" dirty="0"/>
              <a:t>,</a:t>
            </a:r>
            <a:r>
              <a:rPr lang="en" dirty="0"/>
              <a:t> </a:t>
            </a:r>
            <a:r>
              <a:rPr lang="he-IL" dirty="0"/>
              <a:t> מ</a:t>
            </a:r>
            <a:r>
              <a:rPr lang="en" dirty="0"/>
              <a:t>תכות הנכרות מהאדמה</a:t>
            </a:r>
            <a:r>
              <a:rPr lang="he-IL" dirty="0"/>
              <a:t>,</a:t>
            </a:r>
            <a:r>
              <a:rPr lang="en" dirty="0"/>
              <a:t> נפט שממנו מייצרים פלסטיק</a:t>
            </a:r>
            <a:endParaRPr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dk1"/>
                </a:solidFill>
              </a:rPr>
              <a:t>משאית שפולטת עשן מובילה צעצועים לחנות</a:t>
            </a:r>
            <a:endParaRPr dirty="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ילדים משחקים בצעצוע</a:t>
            </a:r>
            <a:endParaRPr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dirty="0">
                <a:solidFill>
                  <a:schemeClr val="dk1"/>
                </a:solidFill>
              </a:rPr>
              <a:t>הצעצועים סיימו את חייהם והם בפח האשפה</a:t>
            </a:r>
            <a:endParaRPr dirty="0">
              <a:solidFill>
                <a:schemeClr val="dk1"/>
              </a:solidFill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b8421f1e0_0_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2" name="Google Shape;232;g3fb8421f1e0_0_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200" dirty="0"/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200" dirty="0">
                <a:solidFill>
                  <a:srgbClr val="1565C0"/>
                </a:solidFill>
              </a:rPr>
              <a:t> מה מתבזבז</a:t>
            </a:r>
            <a:r>
              <a:rPr lang="he-IL" sz="1200" dirty="0">
                <a:solidFill>
                  <a:srgbClr val="1565C0"/>
                </a:solidFill>
              </a:rPr>
              <a:t>,</a:t>
            </a:r>
            <a:r>
              <a:rPr lang="en" sz="1200" dirty="0">
                <a:solidFill>
                  <a:srgbClr val="1565C0"/>
                </a:solidFill>
              </a:rPr>
              <a:t> חוץ מכסף</a:t>
            </a:r>
            <a:r>
              <a:rPr lang="he-IL" sz="1200" dirty="0">
                <a:solidFill>
                  <a:srgbClr val="1565C0"/>
                </a:solidFill>
              </a:rPr>
              <a:t>,</a:t>
            </a:r>
            <a:r>
              <a:rPr lang="en" sz="1200" dirty="0">
                <a:solidFill>
                  <a:srgbClr val="1565C0"/>
                </a:solidFill>
              </a:rPr>
              <a:t> כאשר אנחנו קונים משהו שאנחנו לא באמת צריכים?</a:t>
            </a:r>
            <a:endParaRPr sz="1200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g3fb8421f1e0_18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Google Shape;260;g3fb8421f1e0_18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dirty="0"/>
              <a:t>איך נימנע מבזבוז של חומרים מהטבע</a:t>
            </a:r>
            <a:r>
              <a:rPr lang="he-IL" sz="1200" dirty="0"/>
              <a:t>?</a:t>
            </a:r>
            <a:r>
              <a:rPr lang="en" sz="1200" dirty="0"/>
              <a:t> עוצרים וחושבים.</a:t>
            </a:r>
            <a:endParaRPr sz="1200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fb8421f1e0_16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5" name="Google Shape;275;g3fb8421f1e0_16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נשאל את הכיתה ואז נעבור ביחד על השקופית.</a:t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g3fb8421f1e0_15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6" name="Google Shape;296;g3fb8421f1e0_15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Generated (g3fb8421f1e0_14_0)">
  <p:cSld name="Generated (g3fb8421f1e0_14_0)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Google Shape;11;p3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2" name="Google Shape;12;p3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4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6" name="Google Shape;16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0" name="Google Shape;20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6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6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5" name="Google Shape;25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1" name="Google Shape;31;p8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2" name="Google Shape;32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9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5" name="Google Shape;35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" name="Google Shape;38;p10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9" name="Google Shape;39;p10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40" name="Google Shape;40;p10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1" name="Google Shape;41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1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4" name="Google Shape;44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2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7" name="Google Shape;47;p12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9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/>
          <p:nvPr/>
        </p:nvSpPr>
        <p:spPr>
          <a:xfrm>
            <a:off x="666750" y="56627"/>
            <a:ext cx="2095500" cy="7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909" y="55183"/>
                </a:moveTo>
                <a:cubicBezTo>
                  <a:pt x="10909" y="28335"/>
                  <a:pt x="18235" y="6570"/>
                  <a:pt x="27273" y="6570"/>
                </a:cubicBezTo>
                <a:cubicBezTo>
                  <a:pt x="36310" y="6570"/>
                  <a:pt x="43636" y="28335"/>
                  <a:pt x="43636" y="55183"/>
                </a:cubicBezTo>
                <a:cubicBezTo>
                  <a:pt x="44907" y="30067"/>
                  <a:pt x="50998" y="9470"/>
                  <a:pt x="59218" y="2493"/>
                </a:cubicBezTo>
                <a:cubicBezTo>
                  <a:pt x="67438" y="-4485"/>
                  <a:pt x="76273" y="3444"/>
                  <a:pt x="81818" y="22775"/>
                </a:cubicBezTo>
                <a:cubicBezTo>
                  <a:pt x="86452" y="10364"/>
                  <a:pt x="93059" y="6862"/>
                  <a:pt x="98852" y="13746"/>
                </a:cubicBezTo>
                <a:cubicBezTo>
                  <a:pt x="104645" y="20630"/>
                  <a:pt x="108616" y="36701"/>
                  <a:pt x="109091" y="55183"/>
                </a:cubicBezTo>
                <a:cubicBezTo>
                  <a:pt x="115116" y="55183"/>
                  <a:pt x="120000" y="69693"/>
                  <a:pt x="120000" y="87592"/>
                </a:cubicBezTo>
                <a:cubicBezTo>
                  <a:pt x="120000" y="105490"/>
                  <a:pt x="115116" y="120000"/>
                  <a:pt x="109091" y="120000"/>
                </a:cubicBezTo>
                <a:lnTo>
                  <a:pt x="10909" y="120000"/>
                </a:lnTo>
                <a:cubicBezTo>
                  <a:pt x="4884" y="120000"/>
                  <a:pt x="0" y="105490"/>
                  <a:pt x="0" y="87591"/>
                </a:cubicBezTo>
                <a:cubicBezTo>
                  <a:pt x="0" y="69693"/>
                  <a:pt x="4884" y="55183"/>
                  <a:pt x="10909" y="55183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" name="Google Shape;56;p14"/>
          <p:cNvSpPr/>
          <p:nvPr/>
        </p:nvSpPr>
        <p:spPr>
          <a:xfrm>
            <a:off x="6819900" y="292951"/>
            <a:ext cx="1676400" cy="5642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909" y="55183"/>
                </a:moveTo>
                <a:cubicBezTo>
                  <a:pt x="10909" y="28335"/>
                  <a:pt x="18235" y="6570"/>
                  <a:pt x="27273" y="6570"/>
                </a:cubicBezTo>
                <a:cubicBezTo>
                  <a:pt x="36310" y="6570"/>
                  <a:pt x="43636" y="28335"/>
                  <a:pt x="43636" y="55183"/>
                </a:cubicBezTo>
                <a:cubicBezTo>
                  <a:pt x="44907" y="30067"/>
                  <a:pt x="50998" y="9470"/>
                  <a:pt x="59218" y="2493"/>
                </a:cubicBezTo>
                <a:cubicBezTo>
                  <a:pt x="67438" y="-4485"/>
                  <a:pt x="76273" y="3444"/>
                  <a:pt x="81818" y="22775"/>
                </a:cubicBezTo>
                <a:cubicBezTo>
                  <a:pt x="86452" y="10364"/>
                  <a:pt x="93059" y="6862"/>
                  <a:pt x="98852" y="13746"/>
                </a:cubicBezTo>
                <a:cubicBezTo>
                  <a:pt x="104645" y="20630"/>
                  <a:pt x="108616" y="36701"/>
                  <a:pt x="109091" y="55183"/>
                </a:cubicBezTo>
                <a:cubicBezTo>
                  <a:pt x="115116" y="55183"/>
                  <a:pt x="120000" y="69693"/>
                  <a:pt x="120000" y="87592"/>
                </a:cubicBezTo>
                <a:cubicBezTo>
                  <a:pt x="120000" y="105490"/>
                  <a:pt x="115116" y="120000"/>
                  <a:pt x="109091" y="120000"/>
                </a:cubicBezTo>
                <a:lnTo>
                  <a:pt x="10909" y="120000"/>
                </a:lnTo>
                <a:cubicBezTo>
                  <a:pt x="4884" y="120000"/>
                  <a:pt x="0" y="105490"/>
                  <a:pt x="0" y="87591"/>
                </a:cubicBezTo>
                <a:cubicBezTo>
                  <a:pt x="0" y="69693"/>
                  <a:pt x="4884" y="55183"/>
                  <a:pt x="10909" y="55183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4"/>
          <p:cNvSpPr/>
          <p:nvPr/>
        </p:nvSpPr>
        <p:spPr>
          <a:xfrm>
            <a:off x="0" y="3905250"/>
            <a:ext cx="9144000" cy="1238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46154"/>
                </a:moveTo>
                <a:quadBezTo>
                  <a:pt x="15000" y="0"/>
                  <a:pt x="30000" y="46154"/>
                </a:quadBezTo>
                <a:lnTo>
                  <a:pt x="60000" y="46154"/>
                </a:lnTo>
                <a:lnTo>
                  <a:pt x="90000" y="46154"/>
                </a:lnTo>
                <a:lnTo>
                  <a:pt x="120000" y="46154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4CAF50">
              <a:alpha val="8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grpSp>
        <p:nvGrpSpPr>
          <p:cNvPr id="58" name="Google Shape;58;p14"/>
          <p:cNvGrpSpPr/>
          <p:nvPr/>
        </p:nvGrpSpPr>
        <p:grpSpPr>
          <a:xfrm>
            <a:off x="762000" y="190500"/>
            <a:ext cx="7620000" cy="1371600"/>
            <a:chOff x="762000" y="190500"/>
            <a:chExt cx="7620000" cy="1371600"/>
          </a:xfrm>
        </p:grpSpPr>
        <p:sp>
          <p:nvSpPr>
            <p:cNvPr id="59" name="Google Shape;59;p14"/>
            <p:cNvSpPr txBox="1"/>
            <p:nvPr/>
          </p:nvSpPr>
          <p:spPr>
            <a:xfrm>
              <a:off x="762000" y="190500"/>
              <a:ext cx="76200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600" b="1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רוצה או צריך?</a:t>
              </a:r>
              <a:endParaRPr sz="360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60" name="Google Shape;60;p14"/>
            <p:cNvSpPr txBox="1"/>
            <p:nvPr/>
          </p:nvSpPr>
          <p:spPr>
            <a:xfrm>
              <a:off x="762000" y="781050"/>
              <a:ext cx="7620000" cy="400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0" dirty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מה ההבדל?</a:t>
              </a:r>
              <a:endParaRPr sz="2400" b="0" dirty="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61" name="Google Shape;61;p14"/>
            <p:cNvSpPr txBox="1"/>
            <p:nvPr/>
          </p:nvSpPr>
          <p:spPr>
            <a:xfrm>
              <a:off x="762000" y="1219200"/>
              <a:ext cx="7620000" cy="342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800" b="0">
                  <a:solidFill>
                    <a:srgbClr val="4CAF50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מה אתם חושבים?</a:t>
              </a:r>
              <a:endParaRPr sz="1800" b="0">
                <a:solidFill>
                  <a:srgbClr val="4CAF50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</p:grpSp>
      <p:pic>
        <p:nvPicPr>
          <p:cNvPr id="62" name="Google Shape;62;p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57500" y="1619250"/>
            <a:ext cx="3429000" cy="2571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14" title="NM_LOGO_VARIATION--05 150518.png"/>
          <p:cNvPicPr preferRelativeResize="0"/>
          <p:nvPr/>
        </p:nvPicPr>
        <p:blipFill>
          <a:blip r:embed="rId5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15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6F4F1">
              <a:alpha val="5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9" name="Google Shape;69;p15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9F6F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70" name="Google Shape;70;p15"/>
          <p:cNvPicPr preferRelativeResize="0"/>
          <p:nvPr/>
        </p:nvPicPr>
        <p:blipFill rotWithShape="1">
          <a:blip r:embed="rId3">
            <a:alphaModFix/>
          </a:blip>
          <a:srcRect l="130" r="130"/>
          <a:stretch/>
        </p:blipFill>
        <p:spPr>
          <a:xfrm>
            <a:off x="4557713" y="2381250"/>
            <a:ext cx="28500" cy="41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15"/>
          <p:cNvSpPr txBox="1"/>
          <p:nvPr/>
        </p:nvSpPr>
        <p:spPr>
          <a:xfrm>
            <a:off x="571500" y="381000"/>
            <a:ext cx="8001000" cy="20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משחקים ביחד!</a:t>
            </a:r>
            <a:endParaRPr sz="3900" b="1">
              <a:solidFill>
                <a:srgbClr val="1565C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ctr" rtl="1">
              <a:spcBef>
                <a:spcPts val="900"/>
              </a:spcBef>
              <a:spcAft>
                <a:spcPts val="0"/>
              </a:spcAft>
              <a:buNone/>
            </a:pPr>
            <a:endParaRPr sz="1800" b="0">
              <a:solidFill>
                <a:srgbClr val="757575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2" name="Google Shape;72;p15"/>
          <p:cNvSpPr/>
          <p:nvPr/>
        </p:nvSpPr>
        <p:spPr>
          <a:xfrm>
            <a:off x="5619750" y="2571750"/>
            <a:ext cx="1238250" cy="110058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120000"/>
                </a:moveTo>
                <a:lnTo>
                  <a:pt x="51384" y="111171"/>
                </a:lnTo>
                <a:cubicBezTo>
                  <a:pt x="20616" y="79811"/>
                  <a:pt x="0" y="58765"/>
                  <a:pt x="0" y="32994"/>
                </a:cubicBezTo>
                <a:cubicBezTo>
                  <a:pt x="0" y="14512"/>
                  <a:pt x="12900" y="0"/>
                  <a:pt x="29328" y="0"/>
                </a:cubicBezTo>
                <a:cubicBezTo>
                  <a:pt x="38568" y="0"/>
                  <a:pt x="47436" y="4819"/>
                  <a:pt x="53328" y="12514"/>
                </a:cubicBezTo>
                <a:lnTo>
                  <a:pt x="60000" y="21748"/>
                </a:lnTo>
                <a:lnTo>
                  <a:pt x="66672" y="12514"/>
                </a:lnTo>
                <a:cubicBezTo>
                  <a:pt x="72564" y="4819"/>
                  <a:pt x="81432" y="0"/>
                  <a:pt x="90672" y="0"/>
                </a:cubicBezTo>
                <a:cubicBezTo>
                  <a:pt x="107100" y="0"/>
                  <a:pt x="120000" y="14512"/>
                  <a:pt x="120000" y="32994"/>
                </a:cubicBezTo>
                <a:cubicBezTo>
                  <a:pt x="120000" y="58765"/>
                  <a:pt x="99384" y="79811"/>
                  <a:pt x="68616" y="111171"/>
                </a:cubicBezTo>
                <a:lnTo>
                  <a:pt x="60000" y="120000"/>
                </a:lnTo>
                <a:close/>
              </a:path>
            </a:pathLst>
          </a:custGeom>
          <a:solidFill>
            <a:srgbClr val="FF52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3" name="Google Shape;73;p15"/>
          <p:cNvSpPr txBox="1"/>
          <p:nvPr/>
        </p:nvSpPr>
        <p:spPr>
          <a:xfrm>
            <a:off x="4857750" y="3952875"/>
            <a:ext cx="27624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rgbClr val="FF5252"/>
                </a:solidFill>
                <a:latin typeface="Rubik"/>
                <a:ea typeface="Rubik"/>
                <a:cs typeface="Rubik"/>
                <a:sym typeface="Rubik"/>
              </a:rPr>
              <a:t>רצון</a:t>
            </a:r>
            <a:endParaRPr sz="2700" b="1">
              <a:solidFill>
                <a:srgbClr val="FF5252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74" name="Google Shape;74;p15"/>
          <p:cNvSpPr/>
          <p:nvPr/>
        </p:nvSpPr>
        <p:spPr>
          <a:xfrm>
            <a:off x="2221087" y="2571750"/>
            <a:ext cx="1177410" cy="112008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74170" y="45837"/>
                </a:lnTo>
                <a:lnTo>
                  <a:pt x="120000" y="45837"/>
                </a:lnTo>
                <a:lnTo>
                  <a:pt x="82915" y="74163"/>
                </a:lnTo>
                <a:lnTo>
                  <a:pt x="97085" y="120000"/>
                </a:lnTo>
                <a:lnTo>
                  <a:pt x="60000" y="91675"/>
                </a:lnTo>
                <a:lnTo>
                  <a:pt x="22915" y="120000"/>
                </a:lnTo>
                <a:lnTo>
                  <a:pt x="37085" y="74163"/>
                </a:lnTo>
                <a:lnTo>
                  <a:pt x="0" y="45837"/>
                </a:lnTo>
                <a:lnTo>
                  <a:pt x="45830" y="45837"/>
                </a:lnTo>
                <a:lnTo>
                  <a:pt x="60000" y="0"/>
                </a:lnTo>
                <a:close/>
              </a:path>
            </a:pathLst>
          </a:custGeom>
          <a:solidFill>
            <a:srgbClr val="FFC107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75" name="Google Shape;75;p15"/>
          <p:cNvSpPr txBox="1"/>
          <p:nvPr/>
        </p:nvSpPr>
        <p:spPr>
          <a:xfrm>
            <a:off x="1428750" y="3952875"/>
            <a:ext cx="27624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 b="1">
                <a:solidFill>
                  <a:srgbClr val="FFC107"/>
                </a:solidFill>
                <a:latin typeface="Rubik"/>
                <a:ea typeface="Rubik"/>
                <a:cs typeface="Rubik"/>
                <a:sym typeface="Rubik"/>
              </a:rPr>
              <a:t>צורך</a:t>
            </a:r>
            <a:endParaRPr sz="2700" b="1">
              <a:solidFill>
                <a:srgbClr val="FFC107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76" name="Google Shape;76;p15" title="NM_LOGO_VARIATION--05 150518.png"/>
          <p:cNvPicPr preferRelativeResize="0"/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/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6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6F4F1">
              <a:alpha val="5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9F6F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57713" y="381000"/>
            <a:ext cx="28500" cy="438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047750" y="333375"/>
            <a:ext cx="2095500" cy="2095500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6"/>
          <p:cNvSpPr txBox="1"/>
          <p:nvPr/>
        </p:nvSpPr>
        <p:spPr>
          <a:xfrm>
            <a:off x="3429000" y="333375"/>
            <a:ext cx="4667400" cy="2095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גלידה</a:t>
            </a:r>
            <a:endParaRPr sz="3600" b="1">
              <a:solidFill>
                <a:srgbClr val="1565C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r" rtl="1">
              <a:spcBef>
                <a:spcPts val="600"/>
              </a:spcBef>
              <a:spcAft>
                <a:spcPts val="0"/>
              </a:spcAft>
              <a:buNone/>
            </a:pPr>
            <a:endParaRPr sz="2250" b="0">
              <a:solidFill>
                <a:srgbClr val="3E2723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r" rtl="1">
              <a:spcBef>
                <a:spcPts val="900"/>
              </a:spcBef>
              <a:spcAft>
                <a:spcPts val="0"/>
              </a:spcAft>
              <a:buNone/>
            </a:pPr>
            <a:r>
              <a:rPr lang="en" sz="2850" b="1">
                <a:solidFill>
                  <a:srgbClr val="4CAF50"/>
                </a:solidFill>
                <a:latin typeface="Rubik"/>
                <a:ea typeface="Rubik"/>
                <a:cs typeface="Rubik"/>
                <a:sym typeface="Rubik"/>
              </a:rPr>
              <a:t>אני רוצה או צריכ/ה?</a:t>
            </a:r>
            <a:endParaRPr sz="2850" b="1">
              <a:solidFill>
                <a:srgbClr val="4CAF5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6" name="Google Shape;86;p16"/>
          <p:cNvSpPr/>
          <p:nvPr/>
        </p:nvSpPr>
        <p:spPr>
          <a:xfrm>
            <a:off x="5048250" y="2619375"/>
            <a:ext cx="3238500" cy="1857300"/>
          </a:xfrm>
          <a:prstGeom prst="roundRect">
            <a:avLst>
              <a:gd name="adj" fmla="val 12307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16"/>
          <p:cNvSpPr/>
          <p:nvPr/>
        </p:nvSpPr>
        <p:spPr>
          <a:xfrm>
            <a:off x="6238875" y="2809875"/>
            <a:ext cx="857250" cy="7619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120000"/>
                </a:moveTo>
                <a:lnTo>
                  <a:pt x="51384" y="111171"/>
                </a:lnTo>
                <a:cubicBezTo>
                  <a:pt x="20616" y="79811"/>
                  <a:pt x="0" y="58765"/>
                  <a:pt x="0" y="32994"/>
                </a:cubicBezTo>
                <a:cubicBezTo>
                  <a:pt x="0" y="14512"/>
                  <a:pt x="12900" y="0"/>
                  <a:pt x="29328" y="0"/>
                </a:cubicBezTo>
                <a:cubicBezTo>
                  <a:pt x="38568" y="0"/>
                  <a:pt x="47436" y="4819"/>
                  <a:pt x="53328" y="12514"/>
                </a:cubicBezTo>
                <a:lnTo>
                  <a:pt x="60000" y="21748"/>
                </a:lnTo>
                <a:lnTo>
                  <a:pt x="66672" y="12514"/>
                </a:lnTo>
                <a:cubicBezTo>
                  <a:pt x="72564" y="4819"/>
                  <a:pt x="81432" y="0"/>
                  <a:pt x="90672" y="0"/>
                </a:cubicBezTo>
                <a:cubicBezTo>
                  <a:pt x="107100" y="0"/>
                  <a:pt x="120000" y="14512"/>
                  <a:pt x="120000" y="32994"/>
                </a:cubicBezTo>
                <a:cubicBezTo>
                  <a:pt x="120000" y="58765"/>
                  <a:pt x="99384" y="79811"/>
                  <a:pt x="68616" y="111171"/>
                </a:cubicBezTo>
                <a:lnTo>
                  <a:pt x="60000" y="120000"/>
                </a:lnTo>
                <a:close/>
              </a:path>
            </a:pathLst>
          </a:custGeom>
          <a:solidFill>
            <a:srgbClr val="FF52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6"/>
          <p:cNvSpPr txBox="1"/>
          <p:nvPr/>
        </p:nvSpPr>
        <p:spPr>
          <a:xfrm>
            <a:off x="5143500" y="3762375"/>
            <a:ext cx="3048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2550" b="1">
                <a:solidFill>
                  <a:srgbClr val="FF5252"/>
                </a:solidFill>
                <a:latin typeface="Rubik"/>
                <a:ea typeface="Rubik"/>
                <a:cs typeface="Rubik"/>
                <a:sym typeface="Rubik"/>
              </a:rPr>
              <a:t>רצון</a:t>
            </a:r>
            <a:endParaRPr sz="2550" b="1">
              <a:solidFill>
                <a:srgbClr val="FF5252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89" name="Google Shape;89;p16"/>
          <p:cNvSpPr/>
          <p:nvPr/>
        </p:nvSpPr>
        <p:spPr>
          <a:xfrm>
            <a:off x="857250" y="2619375"/>
            <a:ext cx="3238500" cy="1857300"/>
          </a:xfrm>
          <a:prstGeom prst="roundRect">
            <a:avLst>
              <a:gd name="adj" fmla="val 12307"/>
            </a:avLst>
          </a:prstGeom>
          <a:solidFill>
            <a:srgbClr val="FFFFFF">
              <a:alpha val="95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0" name="Google Shape;90;p16"/>
          <p:cNvSpPr/>
          <p:nvPr/>
        </p:nvSpPr>
        <p:spPr>
          <a:xfrm>
            <a:off x="2068878" y="2809875"/>
            <a:ext cx="815130" cy="7754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74170" y="45837"/>
                </a:lnTo>
                <a:lnTo>
                  <a:pt x="120000" y="45837"/>
                </a:lnTo>
                <a:lnTo>
                  <a:pt x="82915" y="74163"/>
                </a:lnTo>
                <a:lnTo>
                  <a:pt x="97085" y="120000"/>
                </a:lnTo>
                <a:lnTo>
                  <a:pt x="60000" y="91675"/>
                </a:lnTo>
                <a:lnTo>
                  <a:pt x="22915" y="120000"/>
                </a:lnTo>
                <a:lnTo>
                  <a:pt x="37085" y="74163"/>
                </a:lnTo>
                <a:lnTo>
                  <a:pt x="0" y="45837"/>
                </a:lnTo>
                <a:lnTo>
                  <a:pt x="45830" y="45837"/>
                </a:lnTo>
                <a:lnTo>
                  <a:pt x="60000" y="0"/>
                </a:lnTo>
                <a:close/>
              </a:path>
            </a:pathLst>
          </a:custGeom>
          <a:solidFill>
            <a:srgbClr val="FFC107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" name="Google Shape;91;p16"/>
          <p:cNvSpPr txBox="1"/>
          <p:nvPr/>
        </p:nvSpPr>
        <p:spPr>
          <a:xfrm>
            <a:off x="952500" y="3762375"/>
            <a:ext cx="30480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2550" b="1">
                <a:solidFill>
                  <a:srgbClr val="D89200"/>
                </a:solidFill>
                <a:latin typeface="Rubik"/>
                <a:ea typeface="Rubik"/>
                <a:cs typeface="Rubik"/>
                <a:sym typeface="Rubik"/>
              </a:rPr>
              <a:t>צורך</a:t>
            </a:r>
            <a:endParaRPr sz="2550" b="1">
              <a:solidFill>
                <a:srgbClr val="D8920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92" name="Google Shape;92;p16" title="NM_LOGO_VARIATION--05 150518.png"/>
          <p:cNvPicPr preferRelativeResize="0"/>
          <p:nvPr/>
        </p:nvPicPr>
        <p:blipFill>
          <a:blip r:embed="rId5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7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6F4F1">
              <a:alpha val="5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8" name="Google Shape;98;p17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9F6F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99" name="Google Shape;99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57713" y="381000"/>
            <a:ext cx="28500" cy="4381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857250"/>
            <a:ext cx="3429000" cy="3429000"/>
          </a:xfrm>
          <a:prstGeom prst="rect">
            <a:avLst/>
          </a:prstGeom>
          <a:noFill/>
          <a:ln>
            <a:noFill/>
          </a:ln>
        </p:spPr>
      </p:pic>
      <p:sp>
        <p:nvSpPr>
          <p:cNvPr id="101" name="Google Shape;101;p17"/>
          <p:cNvSpPr txBox="1"/>
          <p:nvPr/>
        </p:nvSpPr>
        <p:spPr>
          <a:xfrm>
            <a:off x="4762500" y="761925"/>
            <a:ext cx="3905400" cy="619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45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מעיל בחורף</a:t>
            </a:r>
            <a:endParaRPr sz="3450" b="1">
              <a:solidFill>
                <a:srgbClr val="1565C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102" name="Google Shape;102;p17"/>
          <p:cNvSpPr txBox="1"/>
          <p:nvPr/>
        </p:nvSpPr>
        <p:spPr>
          <a:xfrm>
            <a:off x="4762500" y="1509750"/>
            <a:ext cx="39054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קר לי ואין לי מעיל</a:t>
            </a:r>
            <a:r>
              <a:rPr lang="he-IL" sz="240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.</a:t>
            </a:r>
            <a:r>
              <a:rPr lang="en" sz="240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endParaRPr sz="2400" dirty="0">
              <a:solidFill>
                <a:srgbClr val="3E2723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מה לגבי מעיל חדש</a:t>
            </a:r>
            <a:r>
              <a:rPr lang="he-IL" sz="240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?</a:t>
            </a:r>
            <a:r>
              <a:rPr lang="en" sz="240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endParaRPr sz="2400" dirty="0">
              <a:solidFill>
                <a:srgbClr val="3E2723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grpSp>
        <p:nvGrpSpPr>
          <p:cNvPr id="103" name="Google Shape;103;p17"/>
          <p:cNvGrpSpPr/>
          <p:nvPr/>
        </p:nvGrpSpPr>
        <p:grpSpPr>
          <a:xfrm>
            <a:off x="6858000" y="2667000"/>
            <a:ext cx="1619100" cy="1714500"/>
            <a:chOff x="6858000" y="2667000"/>
            <a:chExt cx="1619100" cy="1714500"/>
          </a:xfrm>
        </p:grpSpPr>
        <p:sp>
          <p:nvSpPr>
            <p:cNvPr id="104" name="Google Shape;104;p17"/>
            <p:cNvSpPr/>
            <p:nvPr/>
          </p:nvSpPr>
          <p:spPr>
            <a:xfrm>
              <a:off x="6858000" y="2667000"/>
              <a:ext cx="1619100" cy="1714500"/>
            </a:xfrm>
            <a:prstGeom prst="roundRect">
              <a:avLst>
                <a:gd name="adj" fmla="val 14117"/>
              </a:avLst>
            </a:prstGeom>
            <a:solidFill>
              <a:srgbClr val="FFFFFF"/>
            </a:solidFill>
            <a:ln w="28575" cap="flat" cmpd="sng">
              <a:solidFill>
                <a:srgbClr val="FF52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5" name="Google Shape;105;p17"/>
            <p:cNvSpPr/>
            <p:nvPr/>
          </p:nvSpPr>
          <p:spPr>
            <a:xfrm>
              <a:off x="7286625" y="2905125"/>
              <a:ext cx="762000" cy="67728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lnTo>
                    <a:pt x="51384" y="111171"/>
                  </a:lnTo>
                  <a:cubicBezTo>
                    <a:pt x="20616" y="79811"/>
                    <a:pt x="0" y="58765"/>
                    <a:pt x="0" y="32994"/>
                  </a:cubicBezTo>
                  <a:cubicBezTo>
                    <a:pt x="0" y="14512"/>
                    <a:pt x="12900" y="0"/>
                    <a:pt x="29328" y="0"/>
                  </a:cubicBezTo>
                  <a:cubicBezTo>
                    <a:pt x="38568" y="0"/>
                    <a:pt x="47436" y="4819"/>
                    <a:pt x="53328" y="12514"/>
                  </a:cubicBezTo>
                  <a:lnTo>
                    <a:pt x="60000" y="21748"/>
                  </a:lnTo>
                  <a:lnTo>
                    <a:pt x="66672" y="12514"/>
                  </a:lnTo>
                  <a:cubicBezTo>
                    <a:pt x="72564" y="4819"/>
                    <a:pt x="81432" y="0"/>
                    <a:pt x="90672" y="0"/>
                  </a:cubicBezTo>
                  <a:cubicBezTo>
                    <a:pt x="107100" y="0"/>
                    <a:pt x="120000" y="14512"/>
                    <a:pt x="120000" y="32994"/>
                  </a:cubicBezTo>
                  <a:cubicBezTo>
                    <a:pt x="120000" y="58765"/>
                    <a:pt x="99384" y="79811"/>
                    <a:pt x="68616" y="111171"/>
                  </a:cubicBezTo>
                  <a:lnTo>
                    <a:pt x="60000" y="120000"/>
                  </a:lnTo>
                  <a:close/>
                </a:path>
              </a:pathLst>
            </a:custGeom>
            <a:solidFill>
              <a:srgbClr val="FF525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6" name="Google Shape;106;p17"/>
            <p:cNvSpPr txBox="1"/>
            <p:nvPr/>
          </p:nvSpPr>
          <p:spPr>
            <a:xfrm>
              <a:off x="6953250" y="3762375"/>
              <a:ext cx="14289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FF5252"/>
                  </a:solidFill>
                  <a:latin typeface="Rubik"/>
                  <a:ea typeface="Rubik"/>
                  <a:cs typeface="Rubik"/>
                  <a:sym typeface="Rubik"/>
                </a:rPr>
                <a:t>רצון</a:t>
              </a:r>
              <a:endParaRPr sz="2400" b="1">
                <a:solidFill>
                  <a:srgbClr val="FF525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07" name="Google Shape;107;p17"/>
          <p:cNvGrpSpPr/>
          <p:nvPr/>
        </p:nvGrpSpPr>
        <p:grpSpPr>
          <a:xfrm>
            <a:off x="4953000" y="2667000"/>
            <a:ext cx="1619100" cy="1714500"/>
            <a:chOff x="4953000" y="2667000"/>
            <a:chExt cx="1619100" cy="1714500"/>
          </a:xfrm>
        </p:grpSpPr>
        <p:sp>
          <p:nvSpPr>
            <p:cNvPr id="108" name="Google Shape;108;p17"/>
            <p:cNvSpPr/>
            <p:nvPr/>
          </p:nvSpPr>
          <p:spPr>
            <a:xfrm>
              <a:off x="4953000" y="2667000"/>
              <a:ext cx="1619100" cy="1714500"/>
            </a:xfrm>
            <a:prstGeom prst="roundRect">
              <a:avLst>
                <a:gd name="adj" fmla="val 14117"/>
              </a:avLst>
            </a:prstGeom>
            <a:solidFill>
              <a:srgbClr val="FFFFFF"/>
            </a:solidFill>
            <a:ln w="28575" cap="flat" cmpd="sng">
              <a:solidFill>
                <a:srgbClr val="FFC1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09" name="Google Shape;109;p17"/>
            <p:cNvSpPr/>
            <p:nvPr/>
          </p:nvSpPr>
          <p:spPr>
            <a:xfrm>
              <a:off x="5400294" y="2905125"/>
              <a:ext cx="724560" cy="68928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74170" y="45837"/>
                  </a:lnTo>
                  <a:lnTo>
                    <a:pt x="120000" y="45837"/>
                  </a:lnTo>
                  <a:lnTo>
                    <a:pt x="82915" y="74163"/>
                  </a:lnTo>
                  <a:lnTo>
                    <a:pt x="97085" y="120000"/>
                  </a:lnTo>
                  <a:lnTo>
                    <a:pt x="60000" y="91675"/>
                  </a:lnTo>
                  <a:lnTo>
                    <a:pt x="22915" y="120000"/>
                  </a:lnTo>
                  <a:lnTo>
                    <a:pt x="37085" y="74163"/>
                  </a:lnTo>
                  <a:lnTo>
                    <a:pt x="0" y="45837"/>
                  </a:lnTo>
                  <a:lnTo>
                    <a:pt x="45830" y="45837"/>
                  </a:lnTo>
                  <a:lnTo>
                    <a:pt x="60000" y="0"/>
                  </a:lnTo>
                  <a:close/>
                </a:path>
              </a:pathLst>
            </a:custGeom>
            <a:solidFill>
              <a:srgbClr val="FFC10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10" name="Google Shape;110;p17"/>
            <p:cNvSpPr txBox="1"/>
            <p:nvPr/>
          </p:nvSpPr>
          <p:spPr>
            <a:xfrm>
              <a:off x="5048250" y="3762375"/>
              <a:ext cx="14289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D89B00"/>
                  </a:solidFill>
                  <a:latin typeface="Rubik"/>
                  <a:ea typeface="Rubik"/>
                  <a:cs typeface="Rubik"/>
                  <a:sym typeface="Rubik"/>
                </a:rPr>
                <a:t>צורך</a:t>
              </a:r>
              <a:endParaRPr sz="2400" b="1">
                <a:solidFill>
                  <a:srgbClr val="D89B00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pic>
        <p:nvPicPr>
          <p:cNvPr id="111" name="Google Shape;111;p17" title="NM_LOGO_VARIATION--05 150518.png"/>
          <p:cNvPicPr preferRelativeResize="0"/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/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8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6F4F1">
              <a:alpha val="5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18"/>
          <p:cNvSpPr/>
          <p:nvPr/>
        </p:nvSpPr>
        <p:spPr>
          <a:xfrm>
            <a:off x="4557725" y="0"/>
            <a:ext cx="4572000" cy="5143500"/>
          </a:xfrm>
          <a:prstGeom prst="rect">
            <a:avLst/>
          </a:prstGeom>
          <a:solidFill>
            <a:srgbClr val="F9F6F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18" name="Google Shape;118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57713" y="476250"/>
            <a:ext cx="28500" cy="4143300"/>
          </a:xfrm>
          <a:prstGeom prst="rect">
            <a:avLst/>
          </a:prstGeom>
          <a:noFill/>
          <a:ln>
            <a:noFill/>
          </a:ln>
        </p:spPr>
      </p:pic>
      <p:sp>
        <p:nvSpPr>
          <p:cNvPr id="119" name="Google Shape;119;p18"/>
          <p:cNvSpPr txBox="1"/>
          <p:nvPr/>
        </p:nvSpPr>
        <p:spPr>
          <a:xfrm>
            <a:off x="4485639" y="894450"/>
            <a:ext cx="4286400" cy="22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15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צעצוע חדש</a:t>
            </a:r>
            <a:endParaRPr sz="3150" b="1">
              <a:solidFill>
                <a:srgbClr val="1565C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r" rtl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None/>
            </a:pPr>
            <a:r>
              <a:rPr lang="en" sz="2400" b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ראיתי צעצוע חדש </a:t>
            </a:r>
            <a:endParaRPr sz="2400" b="0">
              <a:solidFill>
                <a:srgbClr val="3E2723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r" rtl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" sz="2400" b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ואני ממש רוצה אותו.</a:t>
            </a:r>
            <a:endParaRPr sz="2400" b="0">
              <a:solidFill>
                <a:srgbClr val="3E2723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r" rtl="1">
              <a:spcBef>
                <a:spcPts val="1200"/>
              </a:spcBef>
              <a:spcAft>
                <a:spcPts val="0"/>
              </a:spcAft>
              <a:buNone/>
            </a:pPr>
            <a:endParaRPr sz="2700" b="1">
              <a:solidFill>
                <a:srgbClr val="4CAF5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20" name="Google Shape;120;p1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1500" y="381000"/>
            <a:ext cx="3238500" cy="3238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" name="Google Shape;121;p18"/>
          <p:cNvGrpSpPr/>
          <p:nvPr/>
        </p:nvGrpSpPr>
        <p:grpSpPr>
          <a:xfrm>
            <a:off x="6858000" y="2667000"/>
            <a:ext cx="1619100" cy="1714500"/>
            <a:chOff x="6858000" y="2667000"/>
            <a:chExt cx="1619100" cy="1714500"/>
          </a:xfrm>
        </p:grpSpPr>
        <p:sp>
          <p:nvSpPr>
            <p:cNvPr id="122" name="Google Shape;122;p18"/>
            <p:cNvSpPr/>
            <p:nvPr/>
          </p:nvSpPr>
          <p:spPr>
            <a:xfrm>
              <a:off x="6858000" y="2667000"/>
              <a:ext cx="1619100" cy="1714500"/>
            </a:xfrm>
            <a:prstGeom prst="roundRect">
              <a:avLst>
                <a:gd name="adj" fmla="val 14117"/>
              </a:avLst>
            </a:prstGeom>
            <a:solidFill>
              <a:srgbClr val="FFFFFF"/>
            </a:solidFill>
            <a:ln w="28575" cap="flat" cmpd="sng">
              <a:solidFill>
                <a:srgbClr val="FF52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3" name="Google Shape;123;p18"/>
            <p:cNvSpPr/>
            <p:nvPr/>
          </p:nvSpPr>
          <p:spPr>
            <a:xfrm>
              <a:off x="7286625" y="2905125"/>
              <a:ext cx="762000" cy="67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lnTo>
                    <a:pt x="51384" y="111171"/>
                  </a:lnTo>
                  <a:cubicBezTo>
                    <a:pt x="20616" y="79811"/>
                    <a:pt x="0" y="58765"/>
                    <a:pt x="0" y="32994"/>
                  </a:cubicBezTo>
                  <a:cubicBezTo>
                    <a:pt x="0" y="14512"/>
                    <a:pt x="12900" y="0"/>
                    <a:pt x="29328" y="0"/>
                  </a:cubicBezTo>
                  <a:cubicBezTo>
                    <a:pt x="38568" y="0"/>
                    <a:pt x="47436" y="4819"/>
                    <a:pt x="53328" y="12514"/>
                  </a:cubicBezTo>
                  <a:lnTo>
                    <a:pt x="60000" y="21748"/>
                  </a:lnTo>
                  <a:lnTo>
                    <a:pt x="66672" y="12514"/>
                  </a:lnTo>
                  <a:cubicBezTo>
                    <a:pt x="72564" y="4819"/>
                    <a:pt x="81432" y="0"/>
                    <a:pt x="90672" y="0"/>
                  </a:cubicBezTo>
                  <a:cubicBezTo>
                    <a:pt x="107100" y="0"/>
                    <a:pt x="120000" y="14512"/>
                    <a:pt x="120000" y="32994"/>
                  </a:cubicBezTo>
                  <a:cubicBezTo>
                    <a:pt x="120000" y="58765"/>
                    <a:pt x="99384" y="79811"/>
                    <a:pt x="68616" y="111171"/>
                  </a:cubicBezTo>
                  <a:lnTo>
                    <a:pt x="60000" y="120000"/>
                  </a:lnTo>
                  <a:close/>
                </a:path>
              </a:pathLst>
            </a:custGeom>
            <a:solidFill>
              <a:srgbClr val="FF525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4" name="Google Shape;124;p18"/>
            <p:cNvSpPr txBox="1"/>
            <p:nvPr/>
          </p:nvSpPr>
          <p:spPr>
            <a:xfrm>
              <a:off x="6953250" y="3762375"/>
              <a:ext cx="14289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FF5252"/>
                  </a:solidFill>
                  <a:latin typeface="Rubik"/>
                  <a:ea typeface="Rubik"/>
                  <a:cs typeface="Rubik"/>
                  <a:sym typeface="Rubik"/>
                </a:rPr>
                <a:t>רוצה</a:t>
              </a:r>
              <a:endParaRPr sz="2400" b="1">
                <a:solidFill>
                  <a:srgbClr val="FF525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25" name="Google Shape;125;p18"/>
          <p:cNvGrpSpPr/>
          <p:nvPr/>
        </p:nvGrpSpPr>
        <p:grpSpPr>
          <a:xfrm>
            <a:off x="4953000" y="2667000"/>
            <a:ext cx="1619100" cy="1714500"/>
            <a:chOff x="4953000" y="2667000"/>
            <a:chExt cx="1619100" cy="1714500"/>
          </a:xfrm>
        </p:grpSpPr>
        <p:sp>
          <p:nvSpPr>
            <p:cNvPr id="126" name="Google Shape;126;p18"/>
            <p:cNvSpPr/>
            <p:nvPr/>
          </p:nvSpPr>
          <p:spPr>
            <a:xfrm>
              <a:off x="4953000" y="2667000"/>
              <a:ext cx="1619100" cy="1714500"/>
            </a:xfrm>
            <a:prstGeom prst="roundRect">
              <a:avLst>
                <a:gd name="adj" fmla="val 14117"/>
              </a:avLst>
            </a:prstGeom>
            <a:solidFill>
              <a:srgbClr val="FFFFFF"/>
            </a:solidFill>
            <a:ln w="28575" cap="flat" cmpd="sng">
              <a:solidFill>
                <a:srgbClr val="FFC1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7" name="Google Shape;127;p18"/>
            <p:cNvSpPr/>
            <p:nvPr/>
          </p:nvSpPr>
          <p:spPr>
            <a:xfrm>
              <a:off x="5400294" y="2905125"/>
              <a:ext cx="724500" cy="68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74170" y="45837"/>
                  </a:lnTo>
                  <a:lnTo>
                    <a:pt x="120000" y="45837"/>
                  </a:lnTo>
                  <a:lnTo>
                    <a:pt x="82915" y="74163"/>
                  </a:lnTo>
                  <a:lnTo>
                    <a:pt x="97085" y="120000"/>
                  </a:lnTo>
                  <a:lnTo>
                    <a:pt x="60000" y="91675"/>
                  </a:lnTo>
                  <a:lnTo>
                    <a:pt x="22915" y="120000"/>
                  </a:lnTo>
                  <a:lnTo>
                    <a:pt x="37085" y="74163"/>
                  </a:lnTo>
                  <a:lnTo>
                    <a:pt x="0" y="45837"/>
                  </a:lnTo>
                  <a:lnTo>
                    <a:pt x="45830" y="45837"/>
                  </a:lnTo>
                  <a:lnTo>
                    <a:pt x="60000" y="0"/>
                  </a:lnTo>
                  <a:close/>
                </a:path>
              </a:pathLst>
            </a:custGeom>
            <a:solidFill>
              <a:srgbClr val="FFC10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28" name="Google Shape;128;p18"/>
            <p:cNvSpPr txBox="1"/>
            <p:nvPr/>
          </p:nvSpPr>
          <p:spPr>
            <a:xfrm>
              <a:off x="5048250" y="3762375"/>
              <a:ext cx="14289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D89B00"/>
                  </a:solidFill>
                  <a:latin typeface="Rubik"/>
                  <a:ea typeface="Rubik"/>
                  <a:cs typeface="Rubik"/>
                  <a:sym typeface="Rubik"/>
                </a:rPr>
                <a:t>צריך</a:t>
              </a:r>
              <a:endParaRPr sz="2400" b="1">
                <a:solidFill>
                  <a:srgbClr val="D89B00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29" name="Google Shape;129;p18"/>
          <p:cNvGrpSpPr/>
          <p:nvPr/>
        </p:nvGrpSpPr>
        <p:grpSpPr>
          <a:xfrm>
            <a:off x="6858000" y="2667000"/>
            <a:ext cx="1619100" cy="1714500"/>
            <a:chOff x="6858000" y="2667000"/>
            <a:chExt cx="1619100" cy="1714500"/>
          </a:xfrm>
        </p:grpSpPr>
        <p:sp>
          <p:nvSpPr>
            <p:cNvPr id="130" name="Google Shape;130;p18"/>
            <p:cNvSpPr/>
            <p:nvPr/>
          </p:nvSpPr>
          <p:spPr>
            <a:xfrm>
              <a:off x="6858000" y="2667000"/>
              <a:ext cx="1619100" cy="1714500"/>
            </a:xfrm>
            <a:prstGeom prst="roundRect">
              <a:avLst>
                <a:gd name="adj" fmla="val 14117"/>
              </a:avLst>
            </a:prstGeom>
            <a:solidFill>
              <a:srgbClr val="FFFFFF"/>
            </a:solidFill>
            <a:ln w="28575" cap="flat" cmpd="sng">
              <a:solidFill>
                <a:srgbClr val="FF52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1" name="Google Shape;131;p18"/>
            <p:cNvSpPr/>
            <p:nvPr/>
          </p:nvSpPr>
          <p:spPr>
            <a:xfrm>
              <a:off x="7286625" y="2905125"/>
              <a:ext cx="762000" cy="67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lnTo>
                    <a:pt x="51384" y="111171"/>
                  </a:lnTo>
                  <a:cubicBezTo>
                    <a:pt x="20616" y="79811"/>
                    <a:pt x="0" y="58765"/>
                    <a:pt x="0" y="32994"/>
                  </a:cubicBezTo>
                  <a:cubicBezTo>
                    <a:pt x="0" y="14512"/>
                    <a:pt x="12900" y="0"/>
                    <a:pt x="29328" y="0"/>
                  </a:cubicBezTo>
                  <a:cubicBezTo>
                    <a:pt x="38568" y="0"/>
                    <a:pt x="47436" y="4819"/>
                    <a:pt x="53328" y="12514"/>
                  </a:cubicBezTo>
                  <a:lnTo>
                    <a:pt x="60000" y="21748"/>
                  </a:lnTo>
                  <a:lnTo>
                    <a:pt x="66672" y="12514"/>
                  </a:lnTo>
                  <a:cubicBezTo>
                    <a:pt x="72564" y="4819"/>
                    <a:pt x="81432" y="0"/>
                    <a:pt x="90672" y="0"/>
                  </a:cubicBezTo>
                  <a:cubicBezTo>
                    <a:pt x="107100" y="0"/>
                    <a:pt x="120000" y="14512"/>
                    <a:pt x="120000" y="32994"/>
                  </a:cubicBezTo>
                  <a:cubicBezTo>
                    <a:pt x="120000" y="58765"/>
                    <a:pt x="99384" y="79811"/>
                    <a:pt x="68616" y="111171"/>
                  </a:cubicBezTo>
                  <a:lnTo>
                    <a:pt x="60000" y="120000"/>
                  </a:lnTo>
                  <a:close/>
                </a:path>
              </a:pathLst>
            </a:custGeom>
            <a:solidFill>
              <a:srgbClr val="FF525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2" name="Google Shape;132;p18"/>
            <p:cNvSpPr txBox="1"/>
            <p:nvPr/>
          </p:nvSpPr>
          <p:spPr>
            <a:xfrm>
              <a:off x="6953250" y="3762375"/>
              <a:ext cx="14289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FF5252"/>
                  </a:solidFill>
                  <a:latin typeface="Rubik"/>
                  <a:ea typeface="Rubik"/>
                  <a:cs typeface="Rubik"/>
                  <a:sym typeface="Rubik"/>
                </a:rPr>
                <a:t>רצון</a:t>
              </a:r>
              <a:endParaRPr sz="2400" b="1">
                <a:solidFill>
                  <a:srgbClr val="FF525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33" name="Google Shape;133;p18"/>
          <p:cNvGrpSpPr/>
          <p:nvPr/>
        </p:nvGrpSpPr>
        <p:grpSpPr>
          <a:xfrm>
            <a:off x="4953000" y="2667000"/>
            <a:ext cx="1619100" cy="1714500"/>
            <a:chOff x="4953000" y="2667000"/>
            <a:chExt cx="1619100" cy="1714500"/>
          </a:xfrm>
        </p:grpSpPr>
        <p:sp>
          <p:nvSpPr>
            <p:cNvPr id="134" name="Google Shape;134;p18"/>
            <p:cNvSpPr/>
            <p:nvPr/>
          </p:nvSpPr>
          <p:spPr>
            <a:xfrm>
              <a:off x="4953000" y="2667000"/>
              <a:ext cx="1619100" cy="1714500"/>
            </a:xfrm>
            <a:prstGeom prst="roundRect">
              <a:avLst>
                <a:gd name="adj" fmla="val 14117"/>
              </a:avLst>
            </a:prstGeom>
            <a:solidFill>
              <a:srgbClr val="FFFFFF"/>
            </a:solidFill>
            <a:ln w="28575" cap="flat" cmpd="sng">
              <a:solidFill>
                <a:srgbClr val="FFC1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5" name="Google Shape;135;p18"/>
            <p:cNvSpPr/>
            <p:nvPr/>
          </p:nvSpPr>
          <p:spPr>
            <a:xfrm>
              <a:off x="5400294" y="2905125"/>
              <a:ext cx="724500" cy="68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74170" y="45837"/>
                  </a:lnTo>
                  <a:lnTo>
                    <a:pt x="120000" y="45837"/>
                  </a:lnTo>
                  <a:lnTo>
                    <a:pt x="82915" y="74163"/>
                  </a:lnTo>
                  <a:lnTo>
                    <a:pt x="97085" y="120000"/>
                  </a:lnTo>
                  <a:lnTo>
                    <a:pt x="60000" y="91675"/>
                  </a:lnTo>
                  <a:lnTo>
                    <a:pt x="22915" y="120000"/>
                  </a:lnTo>
                  <a:lnTo>
                    <a:pt x="37085" y="74163"/>
                  </a:lnTo>
                  <a:lnTo>
                    <a:pt x="0" y="45837"/>
                  </a:lnTo>
                  <a:lnTo>
                    <a:pt x="45830" y="45837"/>
                  </a:lnTo>
                  <a:lnTo>
                    <a:pt x="60000" y="0"/>
                  </a:lnTo>
                  <a:close/>
                </a:path>
              </a:pathLst>
            </a:custGeom>
            <a:solidFill>
              <a:srgbClr val="FFC10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6" name="Google Shape;136;p18"/>
            <p:cNvSpPr txBox="1"/>
            <p:nvPr/>
          </p:nvSpPr>
          <p:spPr>
            <a:xfrm>
              <a:off x="5048250" y="3762375"/>
              <a:ext cx="14289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D89B00"/>
                  </a:solidFill>
                  <a:latin typeface="Rubik"/>
                  <a:ea typeface="Rubik"/>
                  <a:cs typeface="Rubik"/>
                  <a:sym typeface="Rubik"/>
                </a:rPr>
                <a:t>צורך</a:t>
              </a:r>
              <a:endParaRPr sz="2400" b="1">
                <a:solidFill>
                  <a:srgbClr val="D89B00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37" name="Google Shape;137;p18"/>
          <p:cNvGrpSpPr/>
          <p:nvPr/>
        </p:nvGrpSpPr>
        <p:grpSpPr>
          <a:xfrm>
            <a:off x="6858000" y="2667000"/>
            <a:ext cx="1619100" cy="1714500"/>
            <a:chOff x="6858000" y="2667000"/>
            <a:chExt cx="1619100" cy="1714500"/>
          </a:xfrm>
        </p:grpSpPr>
        <p:sp>
          <p:nvSpPr>
            <p:cNvPr id="138" name="Google Shape;138;p18"/>
            <p:cNvSpPr/>
            <p:nvPr/>
          </p:nvSpPr>
          <p:spPr>
            <a:xfrm>
              <a:off x="6858000" y="2667000"/>
              <a:ext cx="1619100" cy="1714500"/>
            </a:xfrm>
            <a:prstGeom prst="roundRect">
              <a:avLst>
                <a:gd name="adj" fmla="val 14117"/>
              </a:avLst>
            </a:prstGeom>
            <a:solidFill>
              <a:srgbClr val="FFFFFF"/>
            </a:solidFill>
            <a:ln w="28575" cap="flat" cmpd="sng">
              <a:solidFill>
                <a:srgbClr val="FF52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39" name="Google Shape;139;p18"/>
            <p:cNvSpPr/>
            <p:nvPr/>
          </p:nvSpPr>
          <p:spPr>
            <a:xfrm>
              <a:off x="7286625" y="2905125"/>
              <a:ext cx="762000" cy="67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lnTo>
                    <a:pt x="51384" y="111171"/>
                  </a:lnTo>
                  <a:cubicBezTo>
                    <a:pt x="20616" y="79811"/>
                    <a:pt x="0" y="58765"/>
                    <a:pt x="0" y="32994"/>
                  </a:cubicBezTo>
                  <a:cubicBezTo>
                    <a:pt x="0" y="14512"/>
                    <a:pt x="12900" y="0"/>
                    <a:pt x="29328" y="0"/>
                  </a:cubicBezTo>
                  <a:cubicBezTo>
                    <a:pt x="38568" y="0"/>
                    <a:pt x="47436" y="4819"/>
                    <a:pt x="53328" y="12514"/>
                  </a:cubicBezTo>
                  <a:lnTo>
                    <a:pt x="60000" y="21748"/>
                  </a:lnTo>
                  <a:lnTo>
                    <a:pt x="66672" y="12514"/>
                  </a:lnTo>
                  <a:cubicBezTo>
                    <a:pt x="72564" y="4819"/>
                    <a:pt x="81432" y="0"/>
                    <a:pt x="90672" y="0"/>
                  </a:cubicBezTo>
                  <a:cubicBezTo>
                    <a:pt x="107100" y="0"/>
                    <a:pt x="120000" y="14512"/>
                    <a:pt x="120000" y="32994"/>
                  </a:cubicBezTo>
                  <a:cubicBezTo>
                    <a:pt x="120000" y="58765"/>
                    <a:pt x="99384" y="79811"/>
                    <a:pt x="68616" y="111171"/>
                  </a:cubicBezTo>
                  <a:lnTo>
                    <a:pt x="60000" y="120000"/>
                  </a:lnTo>
                  <a:close/>
                </a:path>
              </a:pathLst>
            </a:custGeom>
            <a:solidFill>
              <a:srgbClr val="FF525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0" name="Google Shape;140;p18"/>
            <p:cNvSpPr txBox="1"/>
            <p:nvPr/>
          </p:nvSpPr>
          <p:spPr>
            <a:xfrm>
              <a:off x="6953250" y="3762375"/>
              <a:ext cx="14289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FF5252"/>
                  </a:solidFill>
                  <a:latin typeface="Rubik"/>
                  <a:ea typeface="Rubik"/>
                  <a:cs typeface="Rubik"/>
                  <a:sym typeface="Rubik"/>
                </a:rPr>
                <a:t>רצון</a:t>
              </a:r>
              <a:endParaRPr sz="2400" b="1">
                <a:solidFill>
                  <a:srgbClr val="FF525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41" name="Google Shape;141;p18"/>
          <p:cNvGrpSpPr/>
          <p:nvPr/>
        </p:nvGrpSpPr>
        <p:grpSpPr>
          <a:xfrm>
            <a:off x="4953000" y="2667000"/>
            <a:ext cx="1619100" cy="1714500"/>
            <a:chOff x="4953000" y="2667000"/>
            <a:chExt cx="1619100" cy="1714500"/>
          </a:xfrm>
        </p:grpSpPr>
        <p:sp>
          <p:nvSpPr>
            <p:cNvPr id="142" name="Google Shape;142;p18"/>
            <p:cNvSpPr/>
            <p:nvPr/>
          </p:nvSpPr>
          <p:spPr>
            <a:xfrm>
              <a:off x="4953000" y="2667000"/>
              <a:ext cx="1619100" cy="1714500"/>
            </a:xfrm>
            <a:prstGeom prst="roundRect">
              <a:avLst>
                <a:gd name="adj" fmla="val 14117"/>
              </a:avLst>
            </a:prstGeom>
            <a:solidFill>
              <a:srgbClr val="FFFFFF"/>
            </a:solidFill>
            <a:ln w="28575" cap="flat" cmpd="sng">
              <a:solidFill>
                <a:srgbClr val="FFC1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3" name="Google Shape;143;p18"/>
            <p:cNvSpPr/>
            <p:nvPr/>
          </p:nvSpPr>
          <p:spPr>
            <a:xfrm>
              <a:off x="5400294" y="2905125"/>
              <a:ext cx="724500" cy="68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74170" y="45837"/>
                  </a:lnTo>
                  <a:lnTo>
                    <a:pt x="120000" y="45837"/>
                  </a:lnTo>
                  <a:lnTo>
                    <a:pt x="82915" y="74163"/>
                  </a:lnTo>
                  <a:lnTo>
                    <a:pt x="97085" y="120000"/>
                  </a:lnTo>
                  <a:lnTo>
                    <a:pt x="60000" y="91675"/>
                  </a:lnTo>
                  <a:lnTo>
                    <a:pt x="22915" y="120000"/>
                  </a:lnTo>
                  <a:lnTo>
                    <a:pt x="37085" y="74163"/>
                  </a:lnTo>
                  <a:lnTo>
                    <a:pt x="0" y="45837"/>
                  </a:lnTo>
                  <a:lnTo>
                    <a:pt x="45830" y="45837"/>
                  </a:lnTo>
                  <a:lnTo>
                    <a:pt x="60000" y="0"/>
                  </a:lnTo>
                  <a:close/>
                </a:path>
              </a:pathLst>
            </a:custGeom>
            <a:solidFill>
              <a:srgbClr val="FFC10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44" name="Google Shape;144;p18"/>
            <p:cNvSpPr txBox="1"/>
            <p:nvPr/>
          </p:nvSpPr>
          <p:spPr>
            <a:xfrm>
              <a:off x="5048250" y="3762375"/>
              <a:ext cx="14289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D89B00"/>
                  </a:solidFill>
                  <a:latin typeface="Rubik"/>
                  <a:ea typeface="Rubik"/>
                  <a:cs typeface="Rubik"/>
                  <a:sym typeface="Rubik"/>
                </a:rPr>
                <a:t>צורך</a:t>
              </a:r>
              <a:endParaRPr sz="2400" b="1">
                <a:solidFill>
                  <a:srgbClr val="D89B00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pic>
        <p:nvPicPr>
          <p:cNvPr id="145" name="Google Shape;145;p18" title="NM_LOGO_VARIATION--05 150518.png"/>
          <p:cNvPicPr preferRelativeResize="0"/>
          <p:nvPr/>
        </p:nvPicPr>
        <p:blipFill>
          <a:blip r:embed="rId5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9"/>
          <p:cNvSpPr/>
          <p:nvPr/>
        </p:nvSpPr>
        <p:spPr>
          <a:xfrm>
            <a:off x="0" y="0"/>
            <a:ext cx="4572000" cy="5143500"/>
          </a:xfrm>
          <a:prstGeom prst="rect">
            <a:avLst/>
          </a:prstGeom>
          <a:solidFill>
            <a:srgbClr val="E6F4F1">
              <a:alpha val="5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1" name="Google Shape;151;p1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F9F6F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52" name="Google Shape;152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557713" y="476250"/>
            <a:ext cx="28500" cy="414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57250" y="1143000"/>
            <a:ext cx="2857500" cy="28575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" name="Google Shape;154;p19"/>
          <p:cNvGrpSpPr/>
          <p:nvPr/>
        </p:nvGrpSpPr>
        <p:grpSpPr>
          <a:xfrm>
            <a:off x="4762500" y="785663"/>
            <a:ext cx="3905400" cy="3310238"/>
            <a:chOff x="4762500" y="785663"/>
            <a:chExt cx="3905400" cy="3310238"/>
          </a:xfrm>
        </p:grpSpPr>
        <p:sp>
          <p:nvSpPr>
            <p:cNvPr id="155" name="Google Shape;155;p19"/>
            <p:cNvSpPr txBox="1"/>
            <p:nvPr/>
          </p:nvSpPr>
          <p:spPr>
            <a:xfrm>
              <a:off x="4762500" y="785663"/>
              <a:ext cx="39054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450" b="1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נעליים קטנות</a:t>
              </a:r>
              <a:endParaRPr sz="345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56" name="Google Shape;156;p19"/>
            <p:cNvSpPr txBox="1"/>
            <p:nvPr/>
          </p:nvSpPr>
          <p:spPr>
            <a:xfrm>
              <a:off x="4762500" y="1428600"/>
              <a:ext cx="3905400" cy="857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r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50" b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הנעליים שלי כבר קטנות עלי</a:t>
              </a:r>
              <a:r>
                <a:rPr lang="he-IL" sz="2350" b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.</a:t>
              </a:r>
              <a:r>
                <a:rPr lang="en" sz="2350" b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 </a:t>
              </a:r>
              <a:endParaRPr sz="2350" b="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marL="0" lvl="0" indent="0" algn="r" rtl="1">
                <a:lnSpc>
                  <a:spcPct val="115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35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מה לגבי נעליים חדשות?</a:t>
              </a:r>
              <a:endParaRPr sz="2350" b="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57" name="Google Shape;157;p19"/>
            <p:cNvSpPr txBox="1"/>
            <p:nvPr/>
          </p:nvSpPr>
          <p:spPr>
            <a:xfrm>
              <a:off x="4762500" y="2286000"/>
              <a:ext cx="3905400" cy="5715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endParaRPr sz="2850" b="1">
                <a:solidFill>
                  <a:srgbClr val="4CAF50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58" name="Google Shape;158;p19"/>
            <p:cNvSpPr/>
            <p:nvPr/>
          </p:nvSpPr>
          <p:spPr>
            <a:xfrm>
              <a:off x="7000875" y="2857500"/>
              <a:ext cx="666600" cy="592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lnTo>
                    <a:pt x="51384" y="111171"/>
                  </a:lnTo>
                  <a:cubicBezTo>
                    <a:pt x="20616" y="79811"/>
                    <a:pt x="0" y="58765"/>
                    <a:pt x="0" y="32994"/>
                  </a:cubicBezTo>
                  <a:cubicBezTo>
                    <a:pt x="0" y="14512"/>
                    <a:pt x="12900" y="0"/>
                    <a:pt x="29328" y="0"/>
                  </a:cubicBezTo>
                  <a:cubicBezTo>
                    <a:pt x="38568" y="0"/>
                    <a:pt x="47436" y="4819"/>
                    <a:pt x="53328" y="12514"/>
                  </a:cubicBezTo>
                  <a:lnTo>
                    <a:pt x="60000" y="21748"/>
                  </a:lnTo>
                  <a:lnTo>
                    <a:pt x="66672" y="12514"/>
                  </a:lnTo>
                  <a:cubicBezTo>
                    <a:pt x="72564" y="4819"/>
                    <a:pt x="81432" y="0"/>
                    <a:pt x="90672" y="0"/>
                  </a:cubicBezTo>
                  <a:cubicBezTo>
                    <a:pt x="107100" y="0"/>
                    <a:pt x="120000" y="14512"/>
                    <a:pt x="120000" y="32994"/>
                  </a:cubicBezTo>
                  <a:cubicBezTo>
                    <a:pt x="120000" y="58765"/>
                    <a:pt x="99384" y="79811"/>
                    <a:pt x="68616" y="111171"/>
                  </a:cubicBezTo>
                  <a:lnTo>
                    <a:pt x="60000" y="120000"/>
                  </a:lnTo>
                  <a:close/>
                </a:path>
              </a:pathLst>
            </a:custGeom>
            <a:solidFill>
              <a:srgbClr val="FF525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59" name="Google Shape;159;p19"/>
            <p:cNvSpPr txBox="1"/>
            <p:nvPr/>
          </p:nvSpPr>
          <p:spPr>
            <a:xfrm>
              <a:off x="6762750" y="3619500"/>
              <a:ext cx="11430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FF5252"/>
                  </a:solidFill>
                  <a:latin typeface="Rubik"/>
                  <a:ea typeface="Rubik"/>
                  <a:cs typeface="Rubik"/>
                  <a:sym typeface="Rubik"/>
                </a:rPr>
                <a:t>רצון</a:t>
              </a:r>
              <a:endParaRPr sz="2400" b="1" i="0" u="none" strike="noStrike">
                <a:solidFill>
                  <a:srgbClr val="FF525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60" name="Google Shape;160;p19"/>
            <p:cNvSpPr txBox="1"/>
            <p:nvPr/>
          </p:nvSpPr>
          <p:spPr>
            <a:xfrm>
              <a:off x="6096000" y="3095625"/>
              <a:ext cx="3810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 b="1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או</a:t>
              </a:r>
              <a:endParaRPr sz="2100" b="1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  <p:sp>
          <p:nvSpPr>
            <p:cNvPr id="161" name="Google Shape;161;p19"/>
            <p:cNvSpPr/>
            <p:nvPr/>
          </p:nvSpPr>
          <p:spPr>
            <a:xfrm>
              <a:off x="5112210" y="2857500"/>
              <a:ext cx="633900" cy="603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74170" y="45837"/>
                  </a:lnTo>
                  <a:lnTo>
                    <a:pt x="120000" y="45837"/>
                  </a:lnTo>
                  <a:lnTo>
                    <a:pt x="82915" y="74163"/>
                  </a:lnTo>
                  <a:lnTo>
                    <a:pt x="97085" y="120000"/>
                  </a:lnTo>
                  <a:lnTo>
                    <a:pt x="60000" y="91675"/>
                  </a:lnTo>
                  <a:lnTo>
                    <a:pt x="22915" y="120000"/>
                  </a:lnTo>
                  <a:lnTo>
                    <a:pt x="37085" y="74163"/>
                  </a:lnTo>
                  <a:lnTo>
                    <a:pt x="0" y="45837"/>
                  </a:lnTo>
                  <a:lnTo>
                    <a:pt x="45830" y="45837"/>
                  </a:lnTo>
                  <a:lnTo>
                    <a:pt x="60000" y="0"/>
                  </a:lnTo>
                  <a:close/>
                </a:path>
              </a:pathLst>
            </a:custGeom>
            <a:solidFill>
              <a:srgbClr val="FFC10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2" name="Google Shape;162;p19"/>
            <p:cNvSpPr txBox="1"/>
            <p:nvPr/>
          </p:nvSpPr>
          <p:spPr>
            <a:xfrm>
              <a:off x="4857750" y="3619500"/>
              <a:ext cx="1143000" cy="4764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FFC107"/>
                  </a:solidFill>
                  <a:latin typeface="Rubik"/>
                  <a:ea typeface="Rubik"/>
                  <a:cs typeface="Rubik"/>
                  <a:sym typeface="Rubik"/>
                </a:rPr>
                <a:t>צורך</a:t>
              </a:r>
              <a:endParaRPr sz="2400" b="1" i="0" u="none" strike="noStrike">
                <a:solidFill>
                  <a:srgbClr val="FFC107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63" name="Google Shape;163;p19"/>
          <p:cNvGrpSpPr/>
          <p:nvPr/>
        </p:nvGrpSpPr>
        <p:grpSpPr>
          <a:xfrm>
            <a:off x="6858000" y="2667000"/>
            <a:ext cx="1619100" cy="1714500"/>
            <a:chOff x="6858000" y="2667000"/>
            <a:chExt cx="1619100" cy="1714500"/>
          </a:xfrm>
        </p:grpSpPr>
        <p:sp>
          <p:nvSpPr>
            <p:cNvPr id="164" name="Google Shape;164;p19"/>
            <p:cNvSpPr/>
            <p:nvPr/>
          </p:nvSpPr>
          <p:spPr>
            <a:xfrm>
              <a:off x="6858000" y="2667000"/>
              <a:ext cx="1619100" cy="1714500"/>
            </a:xfrm>
            <a:prstGeom prst="roundRect">
              <a:avLst>
                <a:gd name="adj" fmla="val 14117"/>
              </a:avLst>
            </a:prstGeom>
            <a:solidFill>
              <a:srgbClr val="FFFFFF"/>
            </a:solidFill>
            <a:ln w="28575" cap="flat" cmpd="sng">
              <a:solidFill>
                <a:srgbClr val="FF5252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5" name="Google Shape;165;p19"/>
            <p:cNvSpPr/>
            <p:nvPr/>
          </p:nvSpPr>
          <p:spPr>
            <a:xfrm>
              <a:off x="7286625" y="2905125"/>
              <a:ext cx="762000" cy="677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lnTo>
                    <a:pt x="51384" y="111171"/>
                  </a:lnTo>
                  <a:cubicBezTo>
                    <a:pt x="20616" y="79811"/>
                    <a:pt x="0" y="58765"/>
                    <a:pt x="0" y="32994"/>
                  </a:cubicBezTo>
                  <a:cubicBezTo>
                    <a:pt x="0" y="14512"/>
                    <a:pt x="12900" y="0"/>
                    <a:pt x="29328" y="0"/>
                  </a:cubicBezTo>
                  <a:cubicBezTo>
                    <a:pt x="38568" y="0"/>
                    <a:pt x="47436" y="4819"/>
                    <a:pt x="53328" y="12514"/>
                  </a:cubicBezTo>
                  <a:lnTo>
                    <a:pt x="60000" y="21748"/>
                  </a:lnTo>
                  <a:lnTo>
                    <a:pt x="66672" y="12514"/>
                  </a:lnTo>
                  <a:cubicBezTo>
                    <a:pt x="72564" y="4819"/>
                    <a:pt x="81432" y="0"/>
                    <a:pt x="90672" y="0"/>
                  </a:cubicBezTo>
                  <a:cubicBezTo>
                    <a:pt x="107100" y="0"/>
                    <a:pt x="120000" y="14512"/>
                    <a:pt x="120000" y="32994"/>
                  </a:cubicBezTo>
                  <a:cubicBezTo>
                    <a:pt x="120000" y="58765"/>
                    <a:pt x="99384" y="79811"/>
                    <a:pt x="68616" y="111171"/>
                  </a:cubicBezTo>
                  <a:lnTo>
                    <a:pt x="60000" y="120000"/>
                  </a:lnTo>
                  <a:close/>
                </a:path>
              </a:pathLst>
            </a:custGeom>
            <a:solidFill>
              <a:srgbClr val="FF525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6" name="Google Shape;166;p19"/>
            <p:cNvSpPr txBox="1"/>
            <p:nvPr/>
          </p:nvSpPr>
          <p:spPr>
            <a:xfrm>
              <a:off x="6953250" y="3762375"/>
              <a:ext cx="14289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FF5252"/>
                  </a:solidFill>
                  <a:latin typeface="Rubik"/>
                  <a:ea typeface="Rubik"/>
                  <a:cs typeface="Rubik"/>
                  <a:sym typeface="Rubik"/>
                </a:rPr>
                <a:t>רצון</a:t>
              </a:r>
              <a:endParaRPr sz="2400" b="1">
                <a:solidFill>
                  <a:srgbClr val="FF525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67" name="Google Shape;167;p19"/>
          <p:cNvGrpSpPr/>
          <p:nvPr/>
        </p:nvGrpSpPr>
        <p:grpSpPr>
          <a:xfrm>
            <a:off x="4953000" y="2667000"/>
            <a:ext cx="1619100" cy="1714500"/>
            <a:chOff x="4953000" y="2667000"/>
            <a:chExt cx="1619100" cy="1714500"/>
          </a:xfrm>
        </p:grpSpPr>
        <p:sp>
          <p:nvSpPr>
            <p:cNvPr id="168" name="Google Shape;168;p19"/>
            <p:cNvSpPr/>
            <p:nvPr/>
          </p:nvSpPr>
          <p:spPr>
            <a:xfrm>
              <a:off x="4953000" y="2667000"/>
              <a:ext cx="1619100" cy="1714500"/>
            </a:xfrm>
            <a:prstGeom prst="roundRect">
              <a:avLst>
                <a:gd name="adj" fmla="val 14117"/>
              </a:avLst>
            </a:prstGeom>
            <a:solidFill>
              <a:srgbClr val="FFFFFF"/>
            </a:solidFill>
            <a:ln w="28575" cap="flat" cmpd="sng">
              <a:solidFill>
                <a:srgbClr val="FFC107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69" name="Google Shape;169;p19"/>
            <p:cNvSpPr/>
            <p:nvPr/>
          </p:nvSpPr>
          <p:spPr>
            <a:xfrm>
              <a:off x="5400294" y="2905125"/>
              <a:ext cx="724500" cy="689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0"/>
                  </a:moveTo>
                  <a:lnTo>
                    <a:pt x="74170" y="45837"/>
                  </a:lnTo>
                  <a:lnTo>
                    <a:pt x="120000" y="45837"/>
                  </a:lnTo>
                  <a:lnTo>
                    <a:pt x="82915" y="74163"/>
                  </a:lnTo>
                  <a:lnTo>
                    <a:pt x="97085" y="120000"/>
                  </a:lnTo>
                  <a:lnTo>
                    <a:pt x="60000" y="91675"/>
                  </a:lnTo>
                  <a:lnTo>
                    <a:pt x="22915" y="120000"/>
                  </a:lnTo>
                  <a:lnTo>
                    <a:pt x="37085" y="74163"/>
                  </a:lnTo>
                  <a:lnTo>
                    <a:pt x="0" y="45837"/>
                  </a:lnTo>
                  <a:lnTo>
                    <a:pt x="45830" y="45837"/>
                  </a:lnTo>
                  <a:lnTo>
                    <a:pt x="60000" y="0"/>
                  </a:lnTo>
                  <a:close/>
                </a:path>
              </a:pathLst>
            </a:custGeom>
            <a:solidFill>
              <a:srgbClr val="FFC107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70" name="Google Shape;170;p19"/>
            <p:cNvSpPr txBox="1"/>
            <p:nvPr/>
          </p:nvSpPr>
          <p:spPr>
            <a:xfrm>
              <a:off x="5048250" y="3762375"/>
              <a:ext cx="14289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D89B00"/>
                  </a:solidFill>
                  <a:latin typeface="Rubik"/>
                  <a:ea typeface="Rubik"/>
                  <a:cs typeface="Rubik"/>
                  <a:sym typeface="Rubik"/>
                </a:rPr>
                <a:t>צורך</a:t>
              </a:r>
              <a:endParaRPr sz="2400" b="1">
                <a:solidFill>
                  <a:srgbClr val="D89B00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pic>
        <p:nvPicPr>
          <p:cNvPr id="171" name="Google Shape;171;p19" title="NM_LOGO_VARIATION--05 150518.png"/>
          <p:cNvPicPr preferRelativeResize="0"/>
          <p:nvPr/>
        </p:nvPicPr>
        <p:blipFill>
          <a:blip r:embed="rId5">
            <a:duotone>
              <a:schemeClr val="bg2">
                <a:shade val="45000"/>
                <a:satMod val="135000"/>
              </a:schemeClr>
              <a:prstClr val="white"/>
            </a:duotone>
            <a:alphaModFix/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Google Shape;17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1500" y="1143000"/>
            <a:ext cx="3810000" cy="28575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0"/>
          <p:cNvSpPr txBox="1"/>
          <p:nvPr/>
        </p:nvSpPr>
        <p:spPr>
          <a:xfrm>
            <a:off x="4667250" y="762000"/>
            <a:ext cx="3905400" cy="361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2850" b="1" dirty="0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לפעמים אני גם רוצה     וגם צריכ/ה</a:t>
            </a:r>
            <a:endParaRPr sz="2850" b="1" dirty="0">
              <a:solidFill>
                <a:srgbClr val="1565C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r" rtl="1">
              <a:spcBef>
                <a:spcPts val="1800"/>
              </a:spcBef>
              <a:spcAft>
                <a:spcPts val="0"/>
              </a:spcAft>
              <a:buNone/>
            </a:pPr>
            <a:r>
              <a:rPr lang="en" sz="2100" b="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אני צרי</a:t>
            </a:r>
            <a:r>
              <a:rPr lang="en" sz="210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כ</a:t>
            </a:r>
            <a:r>
              <a:rPr lang="en" sz="2100" b="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/ה נעליים חדשות, אבל    אני גם רוצה שהן יהיו בצבע שאני אוהב/ת.</a:t>
            </a:r>
            <a:endParaRPr sz="2100" b="0" dirty="0">
              <a:solidFill>
                <a:srgbClr val="3E2723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r" rtl="1">
              <a:spcBef>
                <a:spcPts val="2100"/>
              </a:spcBef>
              <a:spcAft>
                <a:spcPts val="0"/>
              </a:spcAft>
              <a:buNone/>
            </a:pPr>
            <a:r>
              <a:rPr lang="en" sz="2700" b="1" dirty="0">
                <a:solidFill>
                  <a:srgbClr val="4CAF50"/>
                </a:solidFill>
                <a:latin typeface="Rubik"/>
                <a:ea typeface="Rubik"/>
                <a:cs typeface="Rubik"/>
                <a:sym typeface="Rubik"/>
              </a:rPr>
              <a:t>זה יכול להיות גם וגם!</a:t>
            </a:r>
            <a:endParaRPr sz="2700" b="1" dirty="0">
              <a:solidFill>
                <a:srgbClr val="4CAF5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179" name="Google Shape;179;p20" title="NM_LOGO_VARIATION--05 150518.png"/>
          <p:cNvPicPr preferRelativeResize="0"/>
          <p:nvPr/>
        </p:nvPicPr>
        <p:blipFill>
          <a:blip r:embed="rId4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21"/>
          <p:cNvSpPr txBox="1"/>
          <p:nvPr/>
        </p:nvSpPr>
        <p:spPr>
          <a:xfrm>
            <a:off x="762000" y="190500"/>
            <a:ext cx="7620000" cy="1047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45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בתוך המחברת שלי</a:t>
            </a:r>
            <a:endParaRPr sz="3450" b="1">
              <a:solidFill>
                <a:srgbClr val="1565C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ctr" rtl="1">
              <a:spcBef>
                <a:spcPts val="450"/>
              </a:spcBef>
              <a:spcAft>
                <a:spcPts val="0"/>
              </a:spcAft>
              <a:buNone/>
            </a:pPr>
            <a:endParaRPr sz="1950" b="0">
              <a:solidFill>
                <a:srgbClr val="3E2723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grpSp>
        <p:nvGrpSpPr>
          <p:cNvPr id="185" name="Google Shape;185;p21"/>
          <p:cNvGrpSpPr/>
          <p:nvPr/>
        </p:nvGrpSpPr>
        <p:grpSpPr>
          <a:xfrm>
            <a:off x="2725013" y="1319213"/>
            <a:ext cx="3457500" cy="2171700"/>
            <a:chOff x="4843463" y="1319213"/>
            <a:chExt cx="3457500" cy="2171700"/>
          </a:xfrm>
        </p:grpSpPr>
        <p:pic>
          <p:nvPicPr>
            <p:cNvPr id="186" name="Google Shape;186;p21"/>
            <p:cNvPicPr preferRelativeResize="0"/>
            <p:nvPr/>
          </p:nvPicPr>
          <p:blipFill rotWithShape="1">
            <a:blip r:embed="rId3">
              <a:alphaModFix/>
            </a:blip>
            <a:srcRect/>
            <a:stretch/>
          </p:blipFill>
          <p:spPr>
            <a:xfrm>
              <a:off x="4843463" y="1319213"/>
              <a:ext cx="3457500" cy="2171700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87" name="Google Shape;187;p21"/>
            <p:cNvCxnSpPr/>
            <p:nvPr/>
          </p:nvCxnSpPr>
          <p:spPr>
            <a:xfrm>
              <a:off x="5095875" y="2476500"/>
              <a:ext cx="2952900" cy="0"/>
            </a:xfrm>
            <a:prstGeom prst="straightConnector1">
              <a:avLst/>
            </a:prstGeom>
            <a:solidFill>
              <a:srgbClr val="FFFFFF"/>
            </a:solidFill>
            <a:ln w="19050" cap="flat" cmpd="sng">
              <a:solidFill>
                <a:srgbClr val="E6F4F1"/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88" name="Google Shape;188;p21"/>
            <p:cNvCxnSpPr/>
            <p:nvPr/>
          </p:nvCxnSpPr>
          <p:spPr>
            <a:xfrm>
              <a:off x="5095875" y="2857500"/>
              <a:ext cx="2952900" cy="0"/>
            </a:xfrm>
            <a:prstGeom prst="straightConnector1">
              <a:avLst/>
            </a:prstGeom>
            <a:solidFill>
              <a:srgbClr val="FFFFFF"/>
            </a:solidFill>
            <a:ln w="19050" cap="flat" cmpd="sng">
              <a:solidFill>
                <a:srgbClr val="E6F4F1"/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89" name="Google Shape;189;p21"/>
            <p:cNvSpPr/>
            <p:nvPr/>
          </p:nvSpPr>
          <p:spPr>
            <a:xfrm>
              <a:off x="6286500" y="1476375"/>
              <a:ext cx="571500" cy="5079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60000" y="120000"/>
                  </a:moveTo>
                  <a:lnTo>
                    <a:pt x="51384" y="111171"/>
                  </a:lnTo>
                  <a:cubicBezTo>
                    <a:pt x="20616" y="79811"/>
                    <a:pt x="0" y="58765"/>
                    <a:pt x="0" y="32994"/>
                  </a:cubicBezTo>
                  <a:cubicBezTo>
                    <a:pt x="0" y="14512"/>
                    <a:pt x="12900" y="0"/>
                    <a:pt x="29328" y="0"/>
                  </a:cubicBezTo>
                  <a:cubicBezTo>
                    <a:pt x="38568" y="0"/>
                    <a:pt x="47436" y="4819"/>
                    <a:pt x="53328" y="12514"/>
                  </a:cubicBezTo>
                  <a:lnTo>
                    <a:pt x="60000" y="21748"/>
                  </a:lnTo>
                  <a:lnTo>
                    <a:pt x="66672" y="12514"/>
                  </a:lnTo>
                  <a:cubicBezTo>
                    <a:pt x="72564" y="4819"/>
                    <a:pt x="81432" y="0"/>
                    <a:pt x="90672" y="0"/>
                  </a:cubicBezTo>
                  <a:cubicBezTo>
                    <a:pt x="107100" y="0"/>
                    <a:pt x="120000" y="14512"/>
                    <a:pt x="120000" y="32994"/>
                  </a:cubicBezTo>
                  <a:cubicBezTo>
                    <a:pt x="120000" y="58765"/>
                    <a:pt x="99384" y="79811"/>
                    <a:pt x="68616" y="111171"/>
                  </a:cubicBezTo>
                  <a:lnTo>
                    <a:pt x="60000" y="120000"/>
                  </a:lnTo>
                  <a:close/>
                </a:path>
              </a:pathLst>
            </a:custGeom>
            <a:solidFill>
              <a:srgbClr val="FF5252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0" name="Google Shape;190;p21"/>
            <p:cNvSpPr txBox="1"/>
            <p:nvPr/>
          </p:nvSpPr>
          <p:spPr>
            <a:xfrm>
              <a:off x="4953000" y="2047875"/>
              <a:ext cx="3238500" cy="476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850" b="1">
                  <a:solidFill>
                    <a:srgbClr val="FF5252"/>
                  </a:solidFill>
                  <a:latin typeface="Rubik"/>
                  <a:ea typeface="Rubik"/>
                  <a:cs typeface="Rubik"/>
                  <a:sym typeface="Rubik"/>
                </a:rPr>
                <a:t>רוצה</a:t>
              </a:r>
              <a:endParaRPr sz="2850" b="1">
                <a:solidFill>
                  <a:srgbClr val="FF5252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191" name="Google Shape;191;p21"/>
          <p:cNvGrpSpPr/>
          <p:nvPr/>
        </p:nvGrpSpPr>
        <p:grpSpPr>
          <a:xfrm>
            <a:off x="1104900" y="3914775"/>
            <a:ext cx="7239000" cy="904800"/>
            <a:chOff x="952500" y="3762375"/>
            <a:chExt cx="7239000" cy="904800"/>
          </a:xfrm>
        </p:grpSpPr>
        <p:sp>
          <p:nvSpPr>
            <p:cNvPr id="192" name="Google Shape;192;p21"/>
            <p:cNvSpPr/>
            <p:nvPr/>
          </p:nvSpPr>
          <p:spPr>
            <a:xfrm>
              <a:off x="952500" y="3762375"/>
              <a:ext cx="7239000" cy="904800"/>
            </a:xfrm>
            <a:prstGeom prst="roundRect">
              <a:avLst>
                <a:gd name="adj" fmla="val 18947"/>
              </a:avLst>
            </a:prstGeom>
            <a:solidFill>
              <a:srgbClr val="E6F4F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193" name="Google Shape;193;p21"/>
            <p:cNvSpPr txBox="1"/>
            <p:nvPr/>
          </p:nvSpPr>
          <p:spPr>
            <a:xfrm>
              <a:off x="1143000" y="3905250"/>
              <a:ext cx="6858000" cy="6192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50" b="1" dirty="0">
                  <a:solidFill>
                    <a:srgbClr val="4CAF50"/>
                  </a:solidFill>
                  <a:latin typeface="Rubik"/>
                  <a:ea typeface="Rubik"/>
                  <a:cs typeface="Rubik"/>
                  <a:sym typeface="Rubik"/>
                </a:rPr>
                <a:t>משימה:  </a:t>
              </a:r>
              <a:endParaRPr sz="1950" b="1" dirty="0">
                <a:solidFill>
                  <a:srgbClr val="4CAF50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50" b="1" dirty="0">
                  <a:solidFill>
                    <a:srgbClr val="4CAF50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r>
                <a:rPr lang="he-IL" sz="1950" b="1" dirty="0">
                  <a:solidFill>
                    <a:srgbClr val="4CAF50"/>
                  </a:solidFill>
                  <a:latin typeface="Rubik"/>
                  <a:ea typeface="Rubik"/>
                  <a:cs typeface="Rubik"/>
                  <a:sym typeface="Rubik"/>
                </a:rPr>
                <a:t>.</a:t>
              </a:r>
              <a:r>
                <a:rPr lang="en" sz="1950" b="1" dirty="0">
                  <a:solidFill>
                    <a:srgbClr val="4CAF50"/>
                  </a:solidFill>
                  <a:latin typeface="Rubik"/>
                  <a:ea typeface="Rubik"/>
                  <a:cs typeface="Rubik"/>
                  <a:sym typeface="Rubik"/>
                </a:rPr>
                <a:t> </a:t>
              </a:r>
              <a:r>
                <a:rPr lang="en" sz="1950" dirty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כתבו/ציירו </a:t>
              </a:r>
              <a:r>
                <a:rPr lang="en" sz="1950" b="0" dirty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דבר</a:t>
              </a:r>
              <a:r>
                <a:rPr lang="en" sz="1950" dirty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ים </a:t>
              </a:r>
              <a:r>
                <a:rPr lang="en" sz="1950" b="0" dirty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שאתם רוצים </a:t>
              </a:r>
              <a:r>
                <a:rPr lang="en" sz="1950" b="1" dirty="0">
                  <a:solidFill>
                    <a:srgbClr val="4CAF50"/>
                  </a:solidFill>
                  <a:latin typeface="Rubik"/>
                  <a:ea typeface="Rubik"/>
                  <a:cs typeface="Rubik"/>
                  <a:sym typeface="Rubik"/>
                </a:rPr>
                <a:t> </a:t>
              </a:r>
              <a:endParaRPr sz="1950" b="1" dirty="0">
                <a:solidFill>
                  <a:srgbClr val="4CAF50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50" b="1" dirty="0">
                  <a:solidFill>
                    <a:srgbClr val="4CAF50"/>
                  </a:solidFill>
                  <a:latin typeface="Rubik"/>
                  <a:ea typeface="Rubik"/>
                  <a:cs typeface="Rubik"/>
                  <a:sym typeface="Rubik"/>
                </a:rPr>
                <a:t>2</a:t>
              </a:r>
              <a:r>
                <a:rPr lang="he-IL" sz="1950" b="1" dirty="0">
                  <a:solidFill>
                    <a:srgbClr val="4CAF50"/>
                  </a:solidFill>
                  <a:latin typeface="Rubik"/>
                  <a:ea typeface="Rubik"/>
                  <a:cs typeface="Rubik"/>
                  <a:sym typeface="Rubik"/>
                </a:rPr>
                <a:t>. </a:t>
              </a:r>
              <a:r>
                <a:rPr lang="en" sz="1950" dirty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הקיפו </a:t>
              </a:r>
              <a:r>
                <a:rPr lang="en" sz="1950" b="0" dirty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מתוכה </a:t>
              </a:r>
              <a:r>
                <a:rPr lang="en" sz="1950" dirty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את ה</a:t>
              </a:r>
              <a:r>
                <a:rPr lang="en" sz="1950" b="0" dirty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דברים שאתם צריכים </a:t>
              </a:r>
              <a:endParaRPr sz="1950" b="0" dirty="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</p:grpSp>
      <p:sp>
        <p:nvSpPr>
          <p:cNvPr id="194" name="Google Shape;194;p21"/>
          <p:cNvSpPr/>
          <p:nvPr/>
        </p:nvSpPr>
        <p:spPr>
          <a:xfrm>
            <a:off x="4267200" y="4111700"/>
            <a:ext cx="457200" cy="4065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120000"/>
                </a:moveTo>
                <a:lnTo>
                  <a:pt x="51384" y="111171"/>
                </a:lnTo>
                <a:cubicBezTo>
                  <a:pt x="20616" y="79811"/>
                  <a:pt x="0" y="58765"/>
                  <a:pt x="0" y="32994"/>
                </a:cubicBezTo>
                <a:cubicBezTo>
                  <a:pt x="0" y="14512"/>
                  <a:pt x="12900" y="0"/>
                  <a:pt x="29328" y="0"/>
                </a:cubicBezTo>
                <a:cubicBezTo>
                  <a:pt x="38568" y="0"/>
                  <a:pt x="47436" y="4819"/>
                  <a:pt x="53328" y="12514"/>
                </a:cubicBezTo>
                <a:lnTo>
                  <a:pt x="60000" y="21748"/>
                </a:lnTo>
                <a:lnTo>
                  <a:pt x="66672" y="12514"/>
                </a:lnTo>
                <a:cubicBezTo>
                  <a:pt x="72564" y="4819"/>
                  <a:pt x="81432" y="0"/>
                  <a:pt x="90672" y="0"/>
                </a:cubicBezTo>
                <a:cubicBezTo>
                  <a:pt x="107100" y="0"/>
                  <a:pt x="120000" y="14512"/>
                  <a:pt x="120000" y="32994"/>
                </a:cubicBezTo>
                <a:cubicBezTo>
                  <a:pt x="120000" y="58765"/>
                  <a:pt x="99384" y="79811"/>
                  <a:pt x="68616" y="111171"/>
                </a:cubicBezTo>
                <a:lnTo>
                  <a:pt x="60000" y="120000"/>
                </a:lnTo>
                <a:close/>
              </a:path>
            </a:pathLst>
          </a:custGeom>
          <a:solidFill>
            <a:srgbClr val="FF52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21"/>
          <p:cNvSpPr/>
          <p:nvPr/>
        </p:nvSpPr>
        <p:spPr>
          <a:xfrm>
            <a:off x="3298627" y="4302675"/>
            <a:ext cx="543300" cy="516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74170" y="45837"/>
                </a:lnTo>
                <a:lnTo>
                  <a:pt x="120000" y="45837"/>
                </a:lnTo>
                <a:lnTo>
                  <a:pt x="82915" y="74163"/>
                </a:lnTo>
                <a:lnTo>
                  <a:pt x="97085" y="120000"/>
                </a:lnTo>
                <a:lnTo>
                  <a:pt x="60000" y="91675"/>
                </a:lnTo>
                <a:lnTo>
                  <a:pt x="22915" y="120000"/>
                </a:lnTo>
                <a:lnTo>
                  <a:pt x="37085" y="74163"/>
                </a:lnTo>
                <a:lnTo>
                  <a:pt x="0" y="45837"/>
                </a:lnTo>
                <a:lnTo>
                  <a:pt x="45830" y="45837"/>
                </a:lnTo>
                <a:lnTo>
                  <a:pt x="60000" y="0"/>
                </a:lnTo>
                <a:close/>
              </a:path>
            </a:pathLst>
          </a:custGeom>
          <a:solidFill>
            <a:srgbClr val="FFC107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pic>
        <p:nvPicPr>
          <p:cNvPr id="196" name="Google Shape;196;p21" title="NM_LOGO_VARIATION--05 150518.png"/>
          <p:cNvPicPr preferRelativeResize="0"/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/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2"/>
          <p:cNvSpPr txBox="1"/>
          <p:nvPr/>
        </p:nvSpPr>
        <p:spPr>
          <a:xfrm>
            <a:off x="571500" y="333375"/>
            <a:ext cx="80010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מה יש יותר?</a:t>
            </a:r>
            <a:endParaRPr sz="4200" b="1">
              <a:solidFill>
                <a:srgbClr val="1565C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2" name="Google Shape;202;p22"/>
          <p:cNvSpPr txBox="1"/>
          <p:nvPr/>
        </p:nvSpPr>
        <p:spPr>
          <a:xfrm>
            <a:off x="571500" y="1190625"/>
            <a:ext cx="8001000" cy="5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2850" b="1">
                <a:solidFill>
                  <a:srgbClr val="4CAF50"/>
                </a:solidFill>
                <a:latin typeface="Rubik"/>
                <a:ea typeface="Rubik"/>
                <a:cs typeface="Rubik"/>
                <a:sym typeface="Rubik"/>
              </a:rPr>
              <a:t>מה גילינו?</a:t>
            </a:r>
            <a:endParaRPr sz="2850" b="1">
              <a:solidFill>
                <a:srgbClr val="4CAF5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03" name="Google Shape;203;p22"/>
          <p:cNvSpPr/>
          <p:nvPr/>
        </p:nvSpPr>
        <p:spPr>
          <a:xfrm>
            <a:off x="857250" y="1905000"/>
            <a:ext cx="7429500" cy="1143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4" name="Google Shape;204;p22"/>
          <p:cNvSpPr/>
          <p:nvPr/>
        </p:nvSpPr>
        <p:spPr>
          <a:xfrm>
            <a:off x="7600950" y="2247900"/>
            <a:ext cx="457200" cy="40636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120000"/>
                </a:moveTo>
                <a:lnTo>
                  <a:pt x="51384" y="111171"/>
                </a:lnTo>
                <a:cubicBezTo>
                  <a:pt x="20616" y="79811"/>
                  <a:pt x="0" y="58765"/>
                  <a:pt x="0" y="32994"/>
                </a:cubicBezTo>
                <a:cubicBezTo>
                  <a:pt x="0" y="14512"/>
                  <a:pt x="12900" y="0"/>
                  <a:pt x="29328" y="0"/>
                </a:cubicBezTo>
                <a:cubicBezTo>
                  <a:pt x="38568" y="0"/>
                  <a:pt x="47436" y="4819"/>
                  <a:pt x="53328" y="12514"/>
                </a:cubicBezTo>
                <a:lnTo>
                  <a:pt x="60000" y="21748"/>
                </a:lnTo>
                <a:lnTo>
                  <a:pt x="66672" y="12514"/>
                </a:lnTo>
                <a:cubicBezTo>
                  <a:pt x="72564" y="4819"/>
                  <a:pt x="81432" y="0"/>
                  <a:pt x="90672" y="0"/>
                </a:cubicBezTo>
                <a:cubicBezTo>
                  <a:pt x="107100" y="0"/>
                  <a:pt x="120000" y="14512"/>
                  <a:pt x="120000" y="32994"/>
                </a:cubicBezTo>
                <a:cubicBezTo>
                  <a:pt x="120000" y="58765"/>
                  <a:pt x="99384" y="79811"/>
                  <a:pt x="68616" y="111171"/>
                </a:cubicBezTo>
                <a:lnTo>
                  <a:pt x="60000" y="120000"/>
                </a:lnTo>
                <a:close/>
              </a:path>
            </a:pathLst>
          </a:custGeom>
          <a:solidFill>
            <a:srgbClr val="FF52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5" name="Google Shape;205;p22"/>
          <p:cNvSpPr txBox="1"/>
          <p:nvPr/>
        </p:nvSpPr>
        <p:spPr>
          <a:xfrm>
            <a:off x="1143000" y="2047875"/>
            <a:ext cx="6191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rPr>
              <a:t>האם יש לנו </a:t>
            </a:r>
            <a:r>
              <a:rPr lang="en" sz="240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rPr>
              <a:t>יותר </a:t>
            </a:r>
            <a:r>
              <a:rPr lang="en" sz="2400" b="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rPr>
              <a:t>דברים שאנחנו רוצים?</a:t>
            </a:r>
            <a:endParaRPr sz="2400" b="0">
              <a:solidFill>
                <a:srgbClr val="3E2723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sp>
        <p:nvSpPr>
          <p:cNvPr id="206" name="Google Shape;206;p22"/>
          <p:cNvSpPr/>
          <p:nvPr/>
        </p:nvSpPr>
        <p:spPr>
          <a:xfrm>
            <a:off x="857250" y="3286125"/>
            <a:ext cx="7429500" cy="11430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2"/>
          <p:cNvSpPr/>
          <p:nvPr/>
        </p:nvSpPr>
        <p:spPr>
          <a:xfrm>
            <a:off x="7583576" y="3629025"/>
            <a:ext cx="434736" cy="413568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74170" y="45837"/>
                </a:lnTo>
                <a:lnTo>
                  <a:pt x="120000" y="45837"/>
                </a:lnTo>
                <a:lnTo>
                  <a:pt x="82915" y="74163"/>
                </a:lnTo>
                <a:lnTo>
                  <a:pt x="97085" y="120000"/>
                </a:lnTo>
                <a:lnTo>
                  <a:pt x="60000" y="91675"/>
                </a:lnTo>
                <a:lnTo>
                  <a:pt x="22915" y="120000"/>
                </a:lnTo>
                <a:lnTo>
                  <a:pt x="37085" y="74163"/>
                </a:lnTo>
                <a:lnTo>
                  <a:pt x="0" y="45837"/>
                </a:lnTo>
                <a:lnTo>
                  <a:pt x="45830" y="45837"/>
                </a:lnTo>
                <a:lnTo>
                  <a:pt x="60000" y="0"/>
                </a:lnTo>
                <a:close/>
              </a:path>
            </a:pathLst>
          </a:custGeom>
          <a:solidFill>
            <a:srgbClr val="FFC107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p22"/>
          <p:cNvSpPr txBox="1"/>
          <p:nvPr/>
        </p:nvSpPr>
        <p:spPr>
          <a:xfrm>
            <a:off x="1143000" y="3429000"/>
            <a:ext cx="61914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 b="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rPr>
              <a:t>האם אנחנו צריכים את כל הדברים שאנחנו רוצים?</a:t>
            </a:r>
            <a:endParaRPr sz="2400" b="0">
              <a:solidFill>
                <a:srgbClr val="3E2723"/>
              </a:solidFill>
              <a:latin typeface="Rubik Medium"/>
              <a:ea typeface="Rubik Medium"/>
              <a:cs typeface="Rubik Medium"/>
              <a:sym typeface="Rubik Medium"/>
            </a:endParaRPr>
          </a:p>
        </p:txBody>
      </p:sp>
      <p:pic>
        <p:nvPicPr>
          <p:cNvPr id="209" name="Google Shape;209;p22" title="NM_LOGO_VARIATION--05 150518.png"/>
          <p:cNvPicPr preferRelativeResize="0"/>
          <p:nvPr/>
        </p:nvPicPr>
        <p:blipFill>
          <a:blip r:embed="rId3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3"/>
          <p:cNvSpPr/>
          <p:nvPr/>
        </p:nvSpPr>
        <p:spPr>
          <a:xfrm rot="2700000">
            <a:off x="-47625" y="4575385"/>
            <a:ext cx="476250" cy="6667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2000" y="94286"/>
                </a:moveTo>
                <a:cubicBezTo>
                  <a:pt x="12000" y="94286"/>
                  <a:pt x="0" y="51429"/>
                  <a:pt x="48000" y="25714"/>
                </a:cubicBezTo>
                <a:cubicBezTo>
                  <a:pt x="96000" y="0"/>
                  <a:pt x="108000" y="25714"/>
                  <a:pt x="108000" y="25714"/>
                </a:cubicBezTo>
                <a:cubicBezTo>
                  <a:pt x="108000" y="25714"/>
                  <a:pt x="120000" y="68571"/>
                  <a:pt x="72000" y="94286"/>
                </a:cubicBezTo>
                <a:cubicBezTo>
                  <a:pt x="24000" y="120000"/>
                  <a:pt x="12000" y="94286"/>
                  <a:pt x="12000" y="94286"/>
                </a:cubicBezTo>
                <a:close/>
              </a:path>
            </a:pathLst>
          </a:custGeom>
          <a:solidFill>
            <a:srgbClr val="4CAF5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5" name="Google Shape;215;p23"/>
          <p:cNvSpPr txBox="1"/>
          <p:nvPr/>
        </p:nvSpPr>
        <p:spPr>
          <a:xfrm>
            <a:off x="734175" y="761925"/>
            <a:ext cx="8191500" cy="57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15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למה פתאום אני רוצה משהו?</a:t>
            </a:r>
            <a:endParaRPr sz="3150" b="1">
              <a:solidFill>
                <a:srgbClr val="1565C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sp>
        <p:nvSpPr>
          <p:cNvPr id="216" name="Google Shape;216;p23"/>
          <p:cNvSpPr txBox="1"/>
          <p:nvPr/>
        </p:nvSpPr>
        <p:spPr>
          <a:xfrm>
            <a:off x="4953000" y="1476375"/>
            <a:ext cx="3714900" cy="219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17500" algn="r" rtl="1">
              <a:spcBef>
                <a:spcPts val="0"/>
              </a:spcBef>
              <a:spcAft>
                <a:spcPts val="0"/>
              </a:spcAft>
              <a:buClr>
                <a:srgbClr val="3E2723"/>
              </a:buClr>
              <a:buSzPts val="1400"/>
              <a:buChar char="●"/>
            </a:pPr>
            <a:r>
              <a:rPr lang="en" sz="180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ראיתי </a:t>
            </a:r>
            <a:r>
              <a:rPr lang="en" sz="1800" b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פרסומת</a:t>
            </a:r>
            <a:endParaRPr sz="1800" b="0">
              <a:solidFill>
                <a:srgbClr val="3E2723"/>
              </a:solidFill>
              <a:latin typeface="Rubik"/>
              <a:ea typeface="Rubik"/>
              <a:cs typeface="Rubik"/>
              <a:sym typeface="Rubik"/>
            </a:endParaRPr>
          </a:p>
          <a:p>
            <a:pPr marL="457200" lvl="0" indent="-317500" algn="r" rtl="1">
              <a:spcBef>
                <a:spcPts val="900"/>
              </a:spcBef>
              <a:spcAft>
                <a:spcPts val="0"/>
              </a:spcAft>
              <a:buClr>
                <a:srgbClr val="3E2723"/>
              </a:buClr>
              <a:buSzPts val="1400"/>
              <a:buChar char="●"/>
            </a:pPr>
            <a:r>
              <a:rPr lang="en" sz="180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ל</a:t>
            </a:r>
            <a:r>
              <a:rPr lang="en" sz="1800" b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חברים יש</a:t>
            </a:r>
            <a:endParaRPr sz="1800" b="0">
              <a:solidFill>
                <a:srgbClr val="3E2723"/>
              </a:solidFill>
              <a:latin typeface="Rubik"/>
              <a:ea typeface="Rubik"/>
              <a:cs typeface="Rubik"/>
              <a:sym typeface="Rubik"/>
            </a:endParaRPr>
          </a:p>
          <a:p>
            <a:pPr marL="457200" lvl="0" indent="-317500" algn="r" rtl="1">
              <a:spcBef>
                <a:spcPts val="900"/>
              </a:spcBef>
              <a:spcAft>
                <a:spcPts val="0"/>
              </a:spcAft>
              <a:buClr>
                <a:srgbClr val="3E2723"/>
              </a:buClr>
              <a:buSzPts val="1400"/>
              <a:buChar char="●"/>
            </a:pPr>
            <a:r>
              <a:rPr lang="en" sz="180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מתחשק לי </a:t>
            </a:r>
            <a:r>
              <a:rPr lang="en" sz="1800" b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משהו חדש</a:t>
            </a:r>
            <a:endParaRPr sz="1800" b="0">
              <a:solidFill>
                <a:srgbClr val="3E2723"/>
              </a:solidFill>
              <a:latin typeface="Rubik"/>
              <a:ea typeface="Rubik"/>
              <a:cs typeface="Rubik"/>
              <a:sym typeface="Rubik"/>
            </a:endParaRPr>
          </a:p>
          <a:p>
            <a:pPr marL="457200" lvl="0" indent="-342900" algn="r" rtl="1">
              <a:spcBef>
                <a:spcPts val="900"/>
              </a:spcBef>
              <a:spcAft>
                <a:spcPts val="0"/>
              </a:spcAft>
              <a:buClr>
                <a:srgbClr val="3E2723"/>
              </a:buClr>
              <a:buSzPts val="1800"/>
              <a:buFont typeface="Rubik"/>
              <a:buChar char="●"/>
            </a:pPr>
            <a:r>
              <a:rPr lang="en" sz="180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…</a:t>
            </a:r>
            <a:endParaRPr sz="1800">
              <a:solidFill>
                <a:srgbClr val="3E2723"/>
              </a:solidFill>
              <a:latin typeface="Rubik"/>
              <a:ea typeface="Rubik"/>
              <a:cs typeface="Rubik"/>
              <a:sym typeface="Rubik"/>
            </a:endParaRPr>
          </a:p>
          <a:p>
            <a:pPr marL="457200" lvl="0" indent="0" algn="r" rtl="1">
              <a:spcBef>
                <a:spcPts val="900"/>
              </a:spcBef>
              <a:spcAft>
                <a:spcPts val="0"/>
              </a:spcAft>
              <a:buNone/>
            </a:pPr>
            <a:endParaRPr sz="1800" b="0">
              <a:solidFill>
                <a:srgbClr val="3E2723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17" name="Google Shape;217;p23"/>
          <p:cNvPicPr preferRelativeResize="0"/>
          <p:nvPr/>
        </p:nvPicPr>
        <p:blipFill rotWithShape="1">
          <a:blip r:embed="rId3">
            <a:alphaModFix/>
          </a:blip>
          <a:srcRect l="9256" r="9264"/>
          <a:stretch/>
        </p:blipFill>
        <p:spPr>
          <a:xfrm>
            <a:off x="-213600" y="-125"/>
            <a:ext cx="4191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3" title="NM_LOGO_VARIATION--05 150518.png"/>
          <p:cNvPicPr preferRelativeResize="0"/>
          <p:nvPr/>
        </p:nvPicPr>
        <p:blipFill>
          <a:blip r:embed="rId4">
            <a:duotone>
              <a:schemeClr val="bg2">
                <a:shade val="45000"/>
                <a:satMod val="135000"/>
              </a:schemeClr>
              <a:prstClr val="white"/>
            </a:duotone>
            <a:alphaModFix/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2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6F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4" name="Google Shape;224;p24"/>
          <p:cNvSpPr txBox="1"/>
          <p:nvPr/>
        </p:nvSpPr>
        <p:spPr>
          <a:xfrm>
            <a:off x="646375" y="59800"/>
            <a:ext cx="7620000" cy="3855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100" b="1" dirty="0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חיי צעצוע</a:t>
            </a:r>
            <a:r>
              <a:rPr lang="he-IL" sz="3100" b="1" dirty="0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:</a:t>
            </a:r>
            <a:r>
              <a:rPr lang="en" sz="3100" b="1" dirty="0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 </a:t>
            </a:r>
            <a:r>
              <a:rPr lang="en" sz="3100" b="1" i="0" dirty="0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סדרו את </a:t>
            </a:r>
            <a:r>
              <a:rPr lang="en" sz="3100" b="1" dirty="0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התמונות </a:t>
            </a:r>
            <a:r>
              <a:rPr lang="en" sz="3100" b="1" i="0" dirty="0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לפי הסדר</a:t>
            </a:r>
            <a:endParaRPr sz="3100" b="1" i="0" dirty="0">
              <a:solidFill>
                <a:srgbClr val="1565C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25" name="Google Shape;225;p24"/>
          <p:cNvPicPr preferRelativeResize="0"/>
          <p:nvPr/>
        </p:nvPicPr>
        <p:blipFill rotWithShape="1">
          <a:blip r:embed="rId3">
            <a:alphaModFix/>
          </a:blip>
          <a:srcRect t="23260"/>
          <a:stretch/>
        </p:blipFill>
        <p:spPr>
          <a:xfrm>
            <a:off x="4826494" y="2975152"/>
            <a:ext cx="3035700" cy="2135400"/>
          </a:xfrm>
          <a:prstGeom prst="rect">
            <a:avLst/>
          </a:prstGeom>
          <a:solidFill>
            <a:srgbClr val="F9F6F0"/>
          </a:solidFill>
          <a:ln>
            <a:noFill/>
          </a:ln>
        </p:spPr>
      </p:pic>
      <p:pic>
        <p:nvPicPr>
          <p:cNvPr id="226" name="Google Shape;226;p24"/>
          <p:cNvPicPr preferRelativeResize="0"/>
          <p:nvPr/>
        </p:nvPicPr>
        <p:blipFill rotWithShape="1">
          <a:blip r:embed="rId4">
            <a:alphaModFix/>
          </a:blip>
          <a:srcRect t="5680" b="11518"/>
          <a:stretch/>
        </p:blipFill>
        <p:spPr>
          <a:xfrm>
            <a:off x="1105613" y="2975150"/>
            <a:ext cx="2611200" cy="2135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7" name="Google Shape;227;p24"/>
          <p:cNvPicPr preferRelativeResize="0"/>
          <p:nvPr/>
        </p:nvPicPr>
        <p:blipFill rotWithShape="1">
          <a:blip r:embed="rId5">
            <a:alphaModFix/>
          </a:blip>
          <a:srcRect l="4600" t="3929" r="2842"/>
          <a:stretch/>
        </p:blipFill>
        <p:spPr>
          <a:xfrm>
            <a:off x="4855400" y="658769"/>
            <a:ext cx="3035700" cy="2233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8" name="Google Shape;228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5815" y="658775"/>
            <a:ext cx="2710784" cy="23163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9" name="Google Shape;229;p24" title="NM_LOGO_VARIATION--05 150518.png"/>
          <p:cNvPicPr preferRelativeResize="0"/>
          <p:nvPr/>
        </p:nvPicPr>
        <p:blipFill>
          <a:blip r:embed="rId7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5"/>
          <p:cNvSpPr txBox="1"/>
          <p:nvPr/>
        </p:nvSpPr>
        <p:spPr>
          <a:xfrm>
            <a:off x="762000" y="171450"/>
            <a:ext cx="7620000" cy="476400"/>
          </a:xfrm>
          <a:prstGeom prst="rect">
            <a:avLst/>
          </a:prstGeom>
          <a:solidFill>
            <a:srgbClr val="000000">
              <a:alpha val="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💡 מה מתבזבז, חוץ מכסף, כאשר אנחנו קונים משהו שאנחנו לא באמת צריכים?</a:t>
            </a:r>
            <a:endParaRPr sz="3000" b="1">
              <a:solidFill>
                <a:srgbClr val="1565C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235" name="Google Shape;235;p25"/>
          <p:cNvGrpSpPr/>
          <p:nvPr/>
        </p:nvGrpSpPr>
        <p:grpSpPr>
          <a:xfrm>
            <a:off x="762000" y="1263262"/>
            <a:ext cx="7620000" cy="723900"/>
            <a:chOff x="0" y="0"/>
            <a:chExt cx="7620000" cy="723900"/>
          </a:xfrm>
        </p:grpSpPr>
        <p:sp>
          <p:nvSpPr>
            <p:cNvPr id="236" name="Google Shape;236;p25"/>
            <p:cNvSpPr/>
            <p:nvPr/>
          </p:nvSpPr>
          <p:spPr>
            <a:xfrm>
              <a:off x="0" y="0"/>
              <a:ext cx="7620000" cy="723900"/>
            </a:xfrm>
            <a:prstGeom prst="roundRect">
              <a:avLst>
                <a:gd name="adj" fmla="val 18421"/>
              </a:avLst>
            </a:prstGeom>
            <a:solidFill>
              <a:srgbClr val="FFFFFF"/>
            </a:solidFill>
            <a:ln w="19050" cap="flat" cmpd="sng">
              <a:solidFill>
                <a:srgbClr val="E6F4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37" name="Google Shape;237;p25"/>
            <p:cNvPicPr preferRelativeResize="0"/>
            <p:nvPr/>
          </p:nvPicPr>
          <p:blipFill rotWithShape="1">
            <a:blip r:embed="rId3">
              <a:alphaModFix/>
            </a:blip>
            <a:srcRect t="11362" b="42953"/>
            <a:stretch/>
          </p:blipFill>
          <p:spPr>
            <a:xfrm>
              <a:off x="6172200" y="57150"/>
              <a:ext cx="1333500" cy="609600"/>
            </a:xfrm>
            <a:prstGeom prst="roundRect">
              <a:avLst>
                <a:gd name="adj" fmla="val 15625"/>
              </a:avLst>
            </a:prstGeom>
            <a:noFill/>
            <a:ln>
              <a:noFill/>
            </a:ln>
          </p:spPr>
        </p:pic>
        <p:sp>
          <p:nvSpPr>
            <p:cNvPr id="238" name="Google Shape;238;p25"/>
            <p:cNvSpPr txBox="1"/>
            <p:nvPr/>
          </p:nvSpPr>
          <p:spPr>
            <a:xfrm>
              <a:off x="190500" y="57150"/>
              <a:ext cx="5810400" cy="609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i="0" dirty="0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1</a:t>
              </a:r>
              <a:r>
                <a:rPr lang="he-IL" sz="1600" b="1" i="0" dirty="0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.</a:t>
              </a:r>
              <a:r>
                <a:rPr lang="en" sz="1600" b="1" i="0" dirty="0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 חומרי גלם מהטבע</a:t>
              </a:r>
              <a:endParaRPr sz="1600" b="1" i="0" dirty="0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marL="0" lvl="0" indent="0" algn="r" rtl="1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" sz="1150" b="0" i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הפקת משאבים מהטבע</a:t>
              </a:r>
              <a:r>
                <a:rPr lang="he-IL" sz="1150" b="0" i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,</a:t>
              </a:r>
              <a:r>
                <a:rPr lang="en" sz="1150" b="0" i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 כמו עץ</a:t>
              </a:r>
              <a:r>
                <a:rPr lang="he-IL" sz="1150" b="0" i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,</a:t>
              </a:r>
              <a:r>
                <a:rPr lang="en" sz="1150" b="0" i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 כותנה</a:t>
              </a:r>
              <a:r>
                <a:rPr lang="he-IL" sz="1150" b="0" i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,</a:t>
              </a:r>
              <a:r>
                <a:rPr lang="en" sz="1150" b="0" i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 צמר ונפט</a:t>
              </a:r>
              <a:r>
                <a:rPr lang="he-IL" sz="1150" b="0" i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,</a:t>
              </a:r>
              <a:r>
                <a:rPr lang="en" sz="1150" b="0" i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 שימוש במים וחשמל</a:t>
              </a:r>
              <a:endParaRPr sz="1150" b="1" i="0" dirty="0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sp>
        <p:nvSpPr>
          <p:cNvPr id="239" name="Google Shape;239;p25"/>
          <p:cNvSpPr txBox="1"/>
          <p:nvPr/>
        </p:nvSpPr>
        <p:spPr>
          <a:xfrm>
            <a:off x="4457700" y="1996687"/>
            <a:ext cx="2286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0" b="1">
                <a:solidFill>
                  <a:srgbClr val="4CAF50"/>
                </a:solidFill>
                <a:latin typeface="Rubik"/>
                <a:ea typeface="Rubik"/>
                <a:cs typeface="Rubik"/>
                <a:sym typeface="Rubik"/>
              </a:rPr>
              <a:t>▼</a:t>
            </a:r>
            <a:endParaRPr sz="1190" b="1">
              <a:solidFill>
                <a:srgbClr val="4CAF5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240" name="Google Shape;240;p25"/>
          <p:cNvGrpSpPr/>
          <p:nvPr/>
        </p:nvGrpSpPr>
        <p:grpSpPr>
          <a:xfrm>
            <a:off x="762000" y="2158612"/>
            <a:ext cx="7620000" cy="723900"/>
            <a:chOff x="0" y="0"/>
            <a:chExt cx="7620000" cy="723900"/>
          </a:xfrm>
        </p:grpSpPr>
        <p:sp>
          <p:nvSpPr>
            <p:cNvPr id="241" name="Google Shape;241;p25"/>
            <p:cNvSpPr/>
            <p:nvPr/>
          </p:nvSpPr>
          <p:spPr>
            <a:xfrm>
              <a:off x="0" y="0"/>
              <a:ext cx="7620000" cy="723900"/>
            </a:xfrm>
            <a:prstGeom prst="roundRect">
              <a:avLst>
                <a:gd name="adj" fmla="val 18421"/>
              </a:avLst>
            </a:prstGeom>
            <a:solidFill>
              <a:srgbClr val="FFFFFF"/>
            </a:solidFill>
            <a:ln w="19050" cap="flat" cmpd="sng">
              <a:solidFill>
                <a:srgbClr val="E6F4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42" name="Google Shape;242;p25"/>
            <p:cNvPicPr preferRelativeResize="0"/>
            <p:nvPr/>
          </p:nvPicPr>
          <p:blipFill rotWithShape="1">
            <a:blip r:embed="rId4">
              <a:alphaModFix/>
            </a:blip>
            <a:srcRect l="2526" t="40146" r="2516" b="-1371"/>
            <a:stretch/>
          </p:blipFill>
          <p:spPr>
            <a:xfrm>
              <a:off x="6172200" y="57150"/>
              <a:ext cx="1333500" cy="609600"/>
            </a:xfrm>
            <a:prstGeom prst="roundRect">
              <a:avLst>
                <a:gd name="adj" fmla="val 15625"/>
              </a:avLst>
            </a:prstGeom>
            <a:noFill/>
            <a:ln>
              <a:noFill/>
            </a:ln>
          </p:spPr>
        </p:pic>
        <p:sp>
          <p:nvSpPr>
            <p:cNvPr id="243" name="Google Shape;243;p25"/>
            <p:cNvSpPr txBox="1"/>
            <p:nvPr/>
          </p:nvSpPr>
          <p:spPr>
            <a:xfrm>
              <a:off x="190500" y="57150"/>
              <a:ext cx="5810400" cy="609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i="0" dirty="0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2</a:t>
              </a:r>
              <a:r>
                <a:rPr lang="he-IL" sz="1600" b="1" i="0" dirty="0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.</a:t>
              </a:r>
              <a:r>
                <a:rPr lang="en" sz="1600" b="1" i="0" dirty="0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 </a:t>
              </a:r>
              <a:r>
                <a:rPr lang="en" sz="1600" b="1" dirty="0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פליטות עשן בזמן </a:t>
              </a:r>
              <a:r>
                <a:rPr lang="en" sz="1600" b="1" i="0" dirty="0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הובלה</a:t>
              </a:r>
              <a:endParaRPr sz="1600" b="1" i="0" dirty="0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marL="0" lvl="0" indent="0" algn="r" rtl="1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" sz="1150" b="0" i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משאיות אספקה ואוניות ומטוסים המביאים מוצרים מחו"ל</a:t>
              </a:r>
              <a:endParaRPr sz="1150" b="1" i="0" dirty="0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sp>
        <p:nvSpPr>
          <p:cNvPr id="244" name="Google Shape;244;p25"/>
          <p:cNvSpPr txBox="1"/>
          <p:nvPr/>
        </p:nvSpPr>
        <p:spPr>
          <a:xfrm>
            <a:off x="4457700" y="2892037"/>
            <a:ext cx="2286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0" b="1">
                <a:solidFill>
                  <a:srgbClr val="4CAF50"/>
                </a:solidFill>
                <a:latin typeface="Rubik"/>
                <a:ea typeface="Rubik"/>
                <a:cs typeface="Rubik"/>
                <a:sym typeface="Rubik"/>
              </a:rPr>
              <a:t>▼</a:t>
            </a:r>
            <a:endParaRPr sz="1190" b="1">
              <a:solidFill>
                <a:srgbClr val="4CAF5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245" name="Google Shape;245;p25"/>
          <p:cNvGrpSpPr/>
          <p:nvPr/>
        </p:nvGrpSpPr>
        <p:grpSpPr>
          <a:xfrm>
            <a:off x="762000" y="3053962"/>
            <a:ext cx="7620000" cy="723900"/>
            <a:chOff x="0" y="0"/>
            <a:chExt cx="7620000" cy="723900"/>
          </a:xfrm>
        </p:grpSpPr>
        <p:sp>
          <p:nvSpPr>
            <p:cNvPr id="246" name="Google Shape;246;p25"/>
            <p:cNvSpPr/>
            <p:nvPr/>
          </p:nvSpPr>
          <p:spPr>
            <a:xfrm>
              <a:off x="0" y="0"/>
              <a:ext cx="7620000" cy="723900"/>
            </a:xfrm>
            <a:prstGeom prst="roundRect">
              <a:avLst>
                <a:gd name="adj" fmla="val 18421"/>
              </a:avLst>
            </a:prstGeom>
            <a:solidFill>
              <a:srgbClr val="FFFFFF"/>
            </a:solidFill>
            <a:ln w="19050" cap="flat" cmpd="sng">
              <a:solidFill>
                <a:srgbClr val="E6F4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47" name="Google Shape;247;p25"/>
            <p:cNvPicPr preferRelativeResize="0"/>
            <p:nvPr/>
          </p:nvPicPr>
          <p:blipFill rotWithShape="1">
            <a:blip r:embed="rId5">
              <a:alphaModFix/>
            </a:blip>
            <a:srcRect t="30618" b="21906"/>
            <a:stretch/>
          </p:blipFill>
          <p:spPr>
            <a:xfrm>
              <a:off x="6172200" y="57150"/>
              <a:ext cx="1333500" cy="609600"/>
            </a:xfrm>
            <a:prstGeom prst="roundRect">
              <a:avLst>
                <a:gd name="adj" fmla="val 15625"/>
              </a:avLst>
            </a:prstGeom>
            <a:noFill/>
            <a:ln>
              <a:noFill/>
            </a:ln>
          </p:spPr>
        </p:pic>
        <p:sp>
          <p:nvSpPr>
            <p:cNvPr id="248" name="Google Shape;248;p25"/>
            <p:cNvSpPr txBox="1"/>
            <p:nvPr/>
          </p:nvSpPr>
          <p:spPr>
            <a:xfrm>
              <a:off x="190500" y="57150"/>
              <a:ext cx="5810400" cy="609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dirty="0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3</a:t>
              </a:r>
              <a:r>
                <a:rPr lang="he-IL" sz="1600" b="1" dirty="0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.</a:t>
              </a:r>
              <a:r>
                <a:rPr lang="en" sz="1600" b="1" dirty="0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 שימוש בצעצוע והנאה</a:t>
              </a:r>
              <a:endParaRPr sz="1600" b="1" dirty="0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marL="0" lvl="0" indent="0" algn="r" rtl="1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" sz="1150" b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משחקים בצעצוע </a:t>
              </a:r>
              <a:r>
                <a:rPr lang="he-IL" sz="115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(</a:t>
              </a:r>
              <a:r>
                <a:rPr lang="en" sz="115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לפעמים</a:t>
              </a:r>
              <a:r>
                <a:rPr lang="en" sz="1150" b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 לזמן קצר בלבד</a:t>
              </a:r>
              <a:r>
                <a:rPr lang="he-IL" sz="115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)</a:t>
              </a:r>
              <a:endParaRPr sz="1150" b="0" dirty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sp>
        <p:nvSpPr>
          <p:cNvPr id="249" name="Google Shape;249;p25"/>
          <p:cNvSpPr txBox="1"/>
          <p:nvPr/>
        </p:nvSpPr>
        <p:spPr>
          <a:xfrm>
            <a:off x="4457700" y="3787387"/>
            <a:ext cx="228600" cy="190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1190" b="1">
                <a:solidFill>
                  <a:srgbClr val="4CAF50"/>
                </a:solidFill>
                <a:latin typeface="Rubik"/>
                <a:ea typeface="Rubik"/>
                <a:cs typeface="Rubik"/>
                <a:sym typeface="Rubik"/>
              </a:rPr>
              <a:t>▼</a:t>
            </a:r>
            <a:endParaRPr sz="1190" b="1">
              <a:solidFill>
                <a:srgbClr val="4CAF5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250" name="Google Shape;250;p25"/>
          <p:cNvGrpSpPr/>
          <p:nvPr/>
        </p:nvGrpSpPr>
        <p:grpSpPr>
          <a:xfrm>
            <a:off x="762000" y="3949312"/>
            <a:ext cx="7620000" cy="723900"/>
            <a:chOff x="0" y="0"/>
            <a:chExt cx="7620000" cy="723900"/>
          </a:xfrm>
        </p:grpSpPr>
        <p:sp>
          <p:nvSpPr>
            <p:cNvPr id="251" name="Google Shape;251;p25"/>
            <p:cNvSpPr/>
            <p:nvPr/>
          </p:nvSpPr>
          <p:spPr>
            <a:xfrm>
              <a:off x="0" y="0"/>
              <a:ext cx="7620000" cy="723900"/>
            </a:xfrm>
            <a:prstGeom prst="roundRect">
              <a:avLst>
                <a:gd name="adj" fmla="val 18421"/>
              </a:avLst>
            </a:prstGeom>
            <a:solidFill>
              <a:srgbClr val="FFFFFF"/>
            </a:solidFill>
            <a:ln w="19050" cap="flat" cmpd="sng">
              <a:solidFill>
                <a:srgbClr val="E6F4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pic>
          <p:nvPicPr>
            <p:cNvPr id="252" name="Google Shape;252;p25"/>
            <p:cNvPicPr preferRelativeResize="0"/>
            <p:nvPr/>
          </p:nvPicPr>
          <p:blipFill rotWithShape="1">
            <a:blip r:embed="rId6">
              <a:alphaModFix/>
            </a:blip>
            <a:srcRect t="31691" b="20833"/>
            <a:stretch/>
          </p:blipFill>
          <p:spPr>
            <a:xfrm>
              <a:off x="6172200" y="57150"/>
              <a:ext cx="1333500" cy="609600"/>
            </a:xfrm>
            <a:prstGeom prst="roundRect">
              <a:avLst>
                <a:gd name="adj" fmla="val 15625"/>
              </a:avLst>
            </a:prstGeom>
            <a:noFill/>
            <a:ln>
              <a:noFill/>
            </a:ln>
          </p:spPr>
        </p:pic>
        <p:sp>
          <p:nvSpPr>
            <p:cNvPr id="253" name="Google Shape;253;p25"/>
            <p:cNvSpPr txBox="1"/>
            <p:nvPr/>
          </p:nvSpPr>
          <p:spPr>
            <a:xfrm>
              <a:off x="190500" y="57150"/>
              <a:ext cx="5810400" cy="6096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600" b="1" i="0" dirty="0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4</a:t>
              </a:r>
              <a:r>
                <a:rPr lang="he-IL" sz="1600" b="1" i="0" dirty="0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.</a:t>
              </a:r>
              <a:r>
                <a:rPr lang="en" sz="1600" b="1" i="0" dirty="0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 השלכה לפסולת</a:t>
              </a:r>
              <a:endParaRPr sz="1600" b="1" i="0" dirty="0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endParaRPr>
            </a:p>
            <a:p>
              <a:pPr marL="0" lvl="0" indent="0" algn="r" rtl="1">
                <a:spcBef>
                  <a:spcPts val="150"/>
                </a:spcBef>
                <a:spcAft>
                  <a:spcPts val="0"/>
                </a:spcAft>
                <a:buNone/>
              </a:pPr>
              <a:r>
                <a:rPr lang="en" sz="1150" b="0" i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זריקת הצעצוע לאשפה כשהוא כבר לא בשימוש</a:t>
              </a:r>
              <a:r>
                <a:rPr lang="he-IL" sz="1150" b="0" i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,</a:t>
              </a:r>
              <a:r>
                <a:rPr lang="en" sz="1150" b="0" i="0" dirty="0">
                  <a:solidFill>
                    <a:srgbClr val="3E2723"/>
                  </a:solidFill>
                  <a:latin typeface="Rubik"/>
                  <a:ea typeface="Rubik"/>
                  <a:cs typeface="Rubik"/>
                  <a:sym typeface="Rubik"/>
                </a:rPr>
                <a:t> מה שמוסיף לפסולת ולזיהום הסביבה</a:t>
              </a:r>
              <a:endParaRPr sz="1150" b="1" i="0" dirty="0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grpSp>
        <p:nvGrpSpPr>
          <p:cNvPr id="254" name="Google Shape;254;p25"/>
          <p:cNvGrpSpPr/>
          <p:nvPr/>
        </p:nvGrpSpPr>
        <p:grpSpPr>
          <a:xfrm>
            <a:off x="1552225" y="190500"/>
            <a:ext cx="6400571" cy="978300"/>
            <a:chOff x="0" y="0"/>
            <a:chExt cx="6858000" cy="978300"/>
          </a:xfrm>
        </p:grpSpPr>
        <p:sp>
          <p:nvSpPr>
            <p:cNvPr id="255" name="Google Shape;255;p25"/>
            <p:cNvSpPr/>
            <p:nvPr/>
          </p:nvSpPr>
          <p:spPr>
            <a:xfrm>
              <a:off x="0" y="0"/>
              <a:ext cx="6858000" cy="978300"/>
            </a:xfrm>
            <a:prstGeom prst="roundRect">
              <a:avLst>
                <a:gd name="adj" fmla="val 30434"/>
              </a:avLst>
            </a:prstGeom>
            <a:solidFill>
              <a:srgbClr val="E6F4F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56" name="Google Shape;256;p25"/>
            <p:cNvSpPr txBox="1"/>
            <p:nvPr/>
          </p:nvSpPr>
          <p:spPr>
            <a:xfrm>
              <a:off x="82610" y="77075"/>
              <a:ext cx="6687600" cy="901200"/>
            </a:xfrm>
            <a:prstGeom prst="rect">
              <a:avLst/>
            </a:prstGeom>
            <a:solidFill>
              <a:srgbClr val="000000">
                <a:alpha val="0"/>
              </a:srgbClr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500" b="1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שלבים בחיי הצעצוע</a:t>
              </a:r>
              <a:endParaRPr sz="250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pic>
        <p:nvPicPr>
          <p:cNvPr id="257" name="Google Shape;257;p25" title="NM_LOGO_VARIATION--05 150518.png"/>
          <p:cNvPicPr preferRelativeResize="0"/>
          <p:nvPr/>
        </p:nvPicPr>
        <p:blipFill>
          <a:blip r:embed="rId7">
            <a:duotone>
              <a:schemeClr val="bg2">
                <a:shade val="45000"/>
                <a:satMod val="135000"/>
              </a:schemeClr>
              <a:prstClr val="white"/>
            </a:duotone>
            <a:alphaModFix/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6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F9F6F0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3" name="Google Shape;263;p26"/>
          <p:cNvSpPr txBox="1"/>
          <p:nvPr/>
        </p:nvSpPr>
        <p:spPr>
          <a:xfrm>
            <a:off x="762000" y="333375"/>
            <a:ext cx="7620000" cy="71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עוצרים וחושבים</a:t>
            </a:r>
            <a:endParaRPr sz="3900" b="1">
              <a:solidFill>
                <a:srgbClr val="1565C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264" name="Google Shape;264;p26"/>
          <p:cNvPicPr preferRelativeResize="0"/>
          <p:nvPr/>
        </p:nvPicPr>
        <p:blipFill rotWithShape="1">
          <a:blip r:embed="rId3">
            <a:alphaModFix/>
          </a:blip>
          <a:srcRect t="21877" b="21871"/>
          <a:stretch/>
        </p:blipFill>
        <p:spPr>
          <a:xfrm>
            <a:off x="476250" y="1571625"/>
            <a:ext cx="3810000" cy="214320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65" name="Google Shape;265;p26"/>
          <p:cNvGrpSpPr/>
          <p:nvPr/>
        </p:nvGrpSpPr>
        <p:grpSpPr>
          <a:xfrm>
            <a:off x="4476750" y="1285875"/>
            <a:ext cx="4191000" cy="2714700"/>
            <a:chOff x="4476750" y="1285875"/>
            <a:chExt cx="4191000" cy="2714700"/>
          </a:xfrm>
        </p:grpSpPr>
        <p:sp>
          <p:nvSpPr>
            <p:cNvPr id="266" name="Google Shape;266;p26"/>
            <p:cNvSpPr/>
            <p:nvPr/>
          </p:nvSpPr>
          <p:spPr>
            <a:xfrm>
              <a:off x="4476750" y="1285875"/>
              <a:ext cx="4191000" cy="809700"/>
            </a:xfrm>
            <a:prstGeom prst="roundRect">
              <a:avLst>
                <a:gd name="adj" fmla="val 21176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7" name="Google Shape;267;p26"/>
            <p:cNvSpPr txBox="1"/>
            <p:nvPr/>
          </p:nvSpPr>
          <p:spPr>
            <a:xfrm>
              <a:off x="4667250" y="1285875"/>
              <a:ext cx="38100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50" b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🧐 אני צריך/ה את זה?</a:t>
              </a:r>
              <a:endParaRPr sz="1950" b="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268" name="Google Shape;268;p26"/>
            <p:cNvSpPr/>
            <p:nvPr/>
          </p:nvSpPr>
          <p:spPr>
            <a:xfrm>
              <a:off x="4476750" y="2238375"/>
              <a:ext cx="4191000" cy="809700"/>
            </a:xfrm>
            <a:prstGeom prst="roundRect">
              <a:avLst>
                <a:gd name="adj" fmla="val 21176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69" name="Google Shape;269;p26"/>
            <p:cNvSpPr txBox="1"/>
            <p:nvPr/>
          </p:nvSpPr>
          <p:spPr>
            <a:xfrm>
              <a:off x="4667250" y="2238375"/>
              <a:ext cx="38100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50" b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🏠 כבר יש לי משהו כזה בבית?</a:t>
              </a:r>
              <a:endParaRPr sz="1950" b="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  <p:sp>
          <p:nvSpPr>
            <p:cNvPr id="270" name="Google Shape;270;p26"/>
            <p:cNvSpPr/>
            <p:nvPr/>
          </p:nvSpPr>
          <p:spPr>
            <a:xfrm>
              <a:off x="4476750" y="3190875"/>
              <a:ext cx="4191000" cy="809700"/>
            </a:xfrm>
            <a:prstGeom prst="roundRect">
              <a:avLst>
                <a:gd name="adj" fmla="val 21176"/>
              </a:avLst>
            </a:prstGeom>
            <a:solidFill>
              <a:srgbClr val="FFFFFF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71" name="Google Shape;271;p26"/>
            <p:cNvSpPr txBox="1"/>
            <p:nvPr/>
          </p:nvSpPr>
          <p:spPr>
            <a:xfrm>
              <a:off x="4667250" y="3190875"/>
              <a:ext cx="3810000" cy="809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50" b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💡 אולי אפשר להשתמש במה </a:t>
              </a:r>
              <a:endParaRPr sz="1950" b="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  <a:p>
              <a:pPr marL="0" lvl="0" indent="0" algn="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195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       </a:t>
              </a:r>
              <a:r>
                <a:rPr lang="en" sz="1950" b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שכבר יש לי?</a:t>
              </a:r>
              <a:endParaRPr sz="1950" b="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</p:grpSp>
      <p:pic>
        <p:nvPicPr>
          <p:cNvPr id="272" name="Google Shape;272;p26" title="NM_LOGO_VARIATION--05 150518.png"/>
          <p:cNvPicPr preferRelativeResize="0"/>
          <p:nvPr/>
        </p:nvPicPr>
        <p:blipFill>
          <a:blip r:embed="rId4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27"/>
          <p:cNvSpPr txBox="1"/>
          <p:nvPr/>
        </p:nvSpPr>
        <p:spPr>
          <a:xfrm>
            <a:off x="762000" y="333375"/>
            <a:ext cx="7620000" cy="66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איך אפשר לחסוך?</a:t>
            </a:r>
            <a:endParaRPr sz="3600" b="1">
              <a:solidFill>
                <a:srgbClr val="1565C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marR="0" lvl="0" indent="0" algn="ctr" rtl="1">
              <a:lnSpc>
                <a:spcPct val="100000"/>
              </a:lnSpc>
              <a:spcBef>
                <a:spcPts val="0"/>
              </a:spcBef>
              <a:spcAft>
                <a:spcPts val="900"/>
              </a:spcAft>
              <a:buNone/>
            </a:pPr>
            <a:endParaRPr sz="3600" b="1">
              <a:solidFill>
                <a:srgbClr val="1565C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grpSp>
        <p:nvGrpSpPr>
          <p:cNvPr id="278" name="Google Shape;278;p27"/>
          <p:cNvGrpSpPr/>
          <p:nvPr/>
        </p:nvGrpSpPr>
        <p:grpSpPr>
          <a:xfrm>
            <a:off x="4762500" y="1190625"/>
            <a:ext cx="3619500" cy="1047900"/>
            <a:chOff x="4762500" y="1190625"/>
            <a:chExt cx="3619500" cy="1047900"/>
          </a:xfrm>
        </p:grpSpPr>
        <p:sp>
          <p:nvSpPr>
            <p:cNvPr id="279" name="Google Shape;279;p27"/>
            <p:cNvSpPr/>
            <p:nvPr/>
          </p:nvSpPr>
          <p:spPr>
            <a:xfrm>
              <a:off x="4762500" y="1190625"/>
              <a:ext cx="3619500" cy="1047900"/>
            </a:xfrm>
            <a:prstGeom prst="roundRect">
              <a:avLst>
                <a:gd name="adj" fmla="val 18181"/>
              </a:avLst>
            </a:prstGeom>
            <a:solidFill>
              <a:srgbClr val="FFFFFF"/>
            </a:solidFill>
            <a:ln w="28575" cap="flat" cmpd="sng">
              <a:solidFill>
                <a:srgbClr val="E6F4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0" name="Google Shape;280;p27"/>
            <p:cNvSpPr txBox="1"/>
            <p:nvPr/>
          </p:nvSpPr>
          <p:spPr>
            <a:xfrm>
              <a:off x="4762500" y="1190625"/>
              <a:ext cx="36195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 b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🔧 לתקן</a:t>
              </a:r>
              <a:endParaRPr sz="2100" b="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</p:grpSp>
      <p:grpSp>
        <p:nvGrpSpPr>
          <p:cNvPr id="281" name="Google Shape;281;p27"/>
          <p:cNvGrpSpPr/>
          <p:nvPr/>
        </p:nvGrpSpPr>
        <p:grpSpPr>
          <a:xfrm>
            <a:off x="762000" y="1190625"/>
            <a:ext cx="3619500" cy="1047900"/>
            <a:chOff x="762000" y="1190625"/>
            <a:chExt cx="3619500" cy="1047900"/>
          </a:xfrm>
        </p:grpSpPr>
        <p:sp>
          <p:nvSpPr>
            <p:cNvPr id="282" name="Google Shape;282;p27"/>
            <p:cNvSpPr/>
            <p:nvPr/>
          </p:nvSpPr>
          <p:spPr>
            <a:xfrm>
              <a:off x="762000" y="1190625"/>
              <a:ext cx="3619500" cy="1047900"/>
            </a:xfrm>
            <a:prstGeom prst="roundRect">
              <a:avLst>
                <a:gd name="adj" fmla="val 18181"/>
              </a:avLst>
            </a:prstGeom>
            <a:solidFill>
              <a:srgbClr val="FFFFFF"/>
            </a:solidFill>
            <a:ln w="28575" cap="flat" cmpd="sng">
              <a:solidFill>
                <a:srgbClr val="E6F4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3" name="Google Shape;283;p27"/>
            <p:cNvSpPr txBox="1"/>
            <p:nvPr/>
          </p:nvSpPr>
          <p:spPr>
            <a:xfrm>
              <a:off x="762000" y="1190625"/>
              <a:ext cx="36195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 b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🔄 להעביר למישהו אחר</a:t>
              </a:r>
              <a:endParaRPr sz="2100" b="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</p:grpSp>
      <p:grpSp>
        <p:nvGrpSpPr>
          <p:cNvPr id="284" name="Google Shape;284;p27"/>
          <p:cNvGrpSpPr/>
          <p:nvPr/>
        </p:nvGrpSpPr>
        <p:grpSpPr>
          <a:xfrm>
            <a:off x="4762500" y="2428875"/>
            <a:ext cx="3619500" cy="1047900"/>
            <a:chOff x="4762500" y="2428875"/>
            <a:chExt cx="3619500" cy="1047900"/>
          </a:xfrm>
        </p:grpSpPr>
        <p:sp>
          <p:nvSpPr>
            <p:cNvPr id="285" name="Google Shape;285;p27"/>
            <p:cNvSpPr/>
            <p:nvPr/>
          </p:nvSpPr>
          <p:spPr>
            <a:xfrm>
              <a:off x="4762500" y="2428875"/>
              <a:ext cx="3619500" cy="1047900"/>
            </a:xfrm>
            <a:prstGeom prst="roundRect">
              <a:avLst>
                <a:gd name="adj" fmla="val 18181"/>
              </a:avLst>
            </a:prstGeom>
            <a:solidFill>
              <a:srgbClr val="FFFFFF"/>
            </a:solidFill>
            <a:ln w="28575" cap="flat" cmpd="sng">
              <a:solidFill>
                <a:srgbClr val="E6F4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6" name="Google Shape;286;p27"/>
            <p:cNvSpPr txBox="1"/>
            <p:nvPr/>
          </p:nvSpPr>
          <p:spPr>
            <a:xfrm>
              <a:off x="4762500" y="2428875"/>
              <a:ext cx="36195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 b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🤝 להחליף</a:t>
              </a:r>
              <a:endParaRPr sz="2100" b="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</p:grpSp>
      <p:grpSp>
        <p:nvGrpSpPr>
          <p:cNvPr id="287" name="Google Shape;287;p27"/>
          <p:cNvGrpSpPr/>
          <p:nvPr/>
        </p:nvGrpSpPr>
        <p:grpSpPr>
          <a:xfrm>
            <a:off x="762000" y="2428875"/>
            <a:ext cx="3619500" cy="1047900"/>
            <a:chOff x="762000" y="2428875"/>
            <a:chExt cx="3619500" cy="1047900"/>
          </a:xfrm>
        </p:grpSpPr>
        <p:sp>
          <p:nvSpPr>
            <p:cNvPr id="288" name="Google Shape;288;p27"/>
            <p:cNvSpPr/>
            <p:nvPr/>
          </p:nvSpPr>
          <p:spPr>
            <a:xfrm>
              <a:off x="762000" y="2428875"/>
              <a:ext cx="3619500" cy="1047900"/>
            </a:xfrm>
            <a:prstGeom prst="roundRect">
              <a:avLst>
                <a:gd name="adj" fmla="val 18181"/>
              </a:avLst>
            </a:prstGeom>
            <a:solidFill>
              <a:srgbClr val="FFFFFF"/>
            </a:solidFill>
            <a:ln w="28575" cap="flat" cmpd="sng">
              <a:solidFill>
                <a:srgbClr val="E6F4F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89" name="Google Shape;289;p27"/>
            <p:cNvSpPr txBox="1"/>
            <p:nvPr/>
          </p:nvSpPr>
          <p:spPr>
            <a:xfrm>
              <a:off x="762000" y="2428875"/>
              <a:ext cx="3619500" cy="10479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100" b="0">
                  <a:solidFill>
                    <a:srgbClr val="3E2723"/>
                  </a:solidFill>
                  <a:latin typeface="Rubik Medium"/>
                  <a:ea typeface="Rubik Medium"/>
                  <a:cs typeface="Rubik Medium"/>
                  <a:sym typeface="Rubik Medium"/>
                </a:rPr>
                <a:t>❤️ להשתמש במה שכבר יש</a:t>
              </a:r>
              <a:endParaRPr sz="2100" b="0">
                <a:solidFill>
                  <a:srgbClr val="3E2723"/>
                </a:solidFill>
                <a:latin typeface="Rubik Medium"/>
                <a:ea typeface="Rubik Medium"/>
                <a:cs typeface="Rubik Medium"/>
                <a:sym typeface="Rubik Medium"/>
              </a:endParaRPr>
            </a:p>
          </p:txBody>
        </p:sp>
      </p:grpSp>
      <p:grpSp>
        <p:nvGrpSpPr>
          <p:cNvPr id="290" name="Google Shape;290;p27"/>
          <p:cNvGrpSpPr/>
          <p:nvPr/>
        </p:nvGrpSpPr>
        <p:grpSpPr>
          <a:xfrm>
            <a:off x="1143000" y="3714750"/>
            <a:ext cx="6858000" cy="904800"/>
            <a:chOff x="1143000" y="3714750"/>
            <a:chExt cx="6858000" cy="904800"/>
          </a:xfrm>
        </p:grpSpPr>
        <p:sp>
          <p:nvSpPr>
            <p:cNvPr id="291" name="Google Shape;291;p27"/>
            <p:cNvSpPr/>
            <p:nvPr/>
          </p:nvSpPr>
          <p:spPr>
            <a:xfrm>
              <a:off x="1143000" y="3714750"/>
              <a:ext cx="6858000" cy="904800"/>
            </a:xfrm>
            <a:prstGeom prst="roundRect">
              <a:avLst>
                <a:gd name="adj" fmla="val 26315"/>
              </a:avLst>
            </a:prstGeom>
            <a:solidFill>
              <a:srgbClr val="E6F4F1"/>
            </a:solidFill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/>
            </a:p>
          </p:txBody>
        </p:sp>
        <p:sp>
          <p:nvSpPr>
            <p:cNvPr id="292" name="Google Shape;292;p27"/>
            <p:cNvSpPr txBox="1"/>
            <p:nvPr/>
          </p:nvSpPr>
          <p:spPr>
            <a:xfrm>
              <a:off x="1333500" y="3714750"/>
              <a:ext cx="6477000" cy="9048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lvl="0" indent="0" algn="ctr" rtl="1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2400" b="1">
                  <a:solidFill>
                    <a:srgbClr val="1565C0"/>
                  </a:solidFill>
                  <a:latin typeface="Rubik"/>
                  <a:ea typeface="Rubik"/>
                  <a:cs typeface="Rubik"/>
                  <a:sym typeface="Rubik"/>
                </a:rPr>
                <a:t>מה אתם יכולים לעשות עם משהו שכבר יש לכם?</a:t>
              </a:r>
              <a:endParaRPr sz="240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endParaRPr>
            </a:p>
          </p:txBody>
        </p:sp>
      </p:grpSp>
      <p:pic>
        <p:nvPicPr>
          <p:cNvPr id="293" name="Google Shape;293;p27" title="NM_LOGO_VARIATION--05 150518.png"/>
          <p:cNvPicPr preferRelativeResize="0"/>
          <p:nvPr/>
        </p:nvPicPr>
        <p:blipFill>
          <a:blip r:embed="rId3">
            <a:duotone>
              <a:schemeClr val="bg2">
                <a:shade val="45000"/>
                <a:satMod val="135000"/>
              </a:schemeClr>
              <a:prstClr val="white"/>
            </a:duotone>
            <a:alphaModFix/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9F6F0"/>
        </a:solidFill>
        <a:effectLst/>
      </p:bgPr>
    </p:bg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28"/>
          <p:cNvSpPr/>
          <p:nvPr/>
        </p:nvSpPr>
        <p:spPr>
          <a:xfrm>
            <a:off x="666750" y="56627"/>
            <a:ext cx="2095500" cy="7053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909" y="55183"/>
                </a:moveTo>
                <a:cubicBezTo>
                  <a:pt x="10909" y="28335"/>
                  <a:pt x="18235" y="6570"/>
                  <a:pt x="27273" y="6570"/>
                </a:cubicBezTo>
                <a:cubicBezTo>
                  <a:pt x="36310" y="6570"/>
                  <a:pt x="43636" y="28335"/>
                  <a:pt x="43636" y="55183"/>
                </a:cubicBezTo>
                <a:cubicBezTo>
                  <a:pt x="44907" y="30067"/>
                  <a:pt x="50998" y="9470"/>
                  <a:pt x="59218" y="2493"/>
                </a:cubicBezTo>
                <a:cubicBezTo>
                  <a:pt x="67438" y="-4485"/>
                  <a:pt x="76273" y="3444"/>
                  <a:pt x="81818" y="22775"/>
                </a:cubicBezTo>
                <a:cubicBezTo>
                  <a:pt x="86452" y="10364"/>
                  <a:pt x="93059" y="6862"/>
                  <a:pt x="98852" y="13746"/>
                </a:cubicBezTo>
                <a:cubicBezTo>
                  <a:pt x="104645" y="20630"/>
                  <a:pt x="108616" y="36701"/>
                  <a:pt x="109091" y="55183"/>
                </a:cubicBezTo>
                <a:cubicBezTo>
                  <a:pt x="115116" y="55183"/>
                  <a:pt x="120000" y="69693"/>
                  <a:pt x="120000" y="87592"/>
                </a:cubicBezTo>
                <a:cubicBezTo>
                  <a:pt x="120000" y="105490"/>
                  <a:pt x="115116" y="120000"/>
                  <a:pt x="109091" y="120000"/>
                </a:cubicBezTo>
                <a:lnTo>
                  <a:pt x="10909" y="120000"/>
                </a:lnTo>
                <a:cubicBezTo>
                  <a:pt x="4884" y="120000"/>
                  <a:pt x="0" y="105490"/>
                  <a:pt x="0" y="87591"/>
                </a:cubicBezTo>
                <a:cubicBezTo>
                  <a:pt x="0" y="69693"/>
                  <a:pt x="4884" y="55183"/>
                  <a:pt x="10909" y="55183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p28"/>
          <p:cNvSpPr/>
          <p:nvPr/>
        </p:nvSpPr>
        <p:spPr>
          <a:xfrm>
            <a:off x="6819900" y="292951"/>
            <a:ext cx="1676400" cy="56424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10909" y="55183"/>
                </a:moveTo>
                <a:cubicBezTo>
                  <a:pt x="10909" y="28335"/>
                  <a:pt x="18235" y="6570"/>
                  <a:pt x="27273" y="6570"/>
                </a:cubicBezTo>
                <a:cubicBezTo>
                  <a:pt x="36310" y="6570"/>
                  <a:pt x="43636" y="28335"/>
                  <a:pt x="43636" y="55183"/>
                </a:cubicBezTo>
                <a:cubicBezTo>
                  <a:pt x="44907" y="30067"/>
                  <a:pt x="50998" y="9470"/>
                  <a:pt x="59218" y="2493"/>
                </a:cubicBezTo>
                <a:cubicBezTo>
                  <a:pt x="67438" y="-4485"/>
                  <a:pt x="76273" y="3444"/>
                  <a:pt x="81818" y="22775"/>
                </a:cubicBezTo>
                <a:cubicBezTo>
                  <a:pt x="86452" y="10364"/>
                  <a:pt x="93059" y="6862"/>
                  <a:pt x="98852" y="13746"/>
                </a:cubicBezTo>
                <a:cubicBezTo>
                  <a:pt x="104645" y="20630"/>
                  <a:pt x="108616" y="36701"/>
                  <a:pt x="109091" y="55183"/>
                </a:cubicBezTo>
                <a:cubicBezTo>
                  <a:pt x="115116" y="55183"/>
                  <a:pt x="120000" y="69693"/>
                  <a:pt x="120000" y="87592"/>
                </a:cubicBezTo>
                <a:cubicBezTo>
                  <a:pt x="120000" y="105490"/>
                  <a:pt x="115116" y="120000"/>
                  <a:pt x="109091" y="120000"/>
                </a:cubicBezTo>
                <a:lnTo>
                  <a:pt x="10909" y="120000"/>
                </a:lnTo>
                <a:cubicBezTo>
                  <a:pt x="4884" y="120000"/>
                  <a:pt x="0" y="105490"/>
                  <a:pt x="0" y="87591"/>
                </a:cubicBezTo>
                <a:cubicBezTo>
                  <a:pt x="0" y="69693"/>
                  <a:pt x="4884" y="55183"/>
                  <a:pt x="10909" y="55183"/>
                </a:cubicBezTo>
                <a:close/>
              </a:path>
            </a:pathLst>
          </a:custGeom>
          <a:solidFill>
            <a:srgbClr val="FFFFFF">
              <a:alpha val="9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0" name="Google Shape;300;p28"/>
          <p:cNvSpPr/>
          <p:nvPr/>
        </p:nvSpPr>
        <p:spPr>
          <a:xfrm>
            <a:off x="0" y="3905250"/>
            <a:ext cx="9144000" cy="12384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46154"/>
                </a:moveTo>
                <a:quadBezTo>
                  <a:pt x="15000" y="0"/>
                  <a:pt x="30000" y="46154"/>
                </a:quadBezTo>
                <a:lnTo>
                  <a:pt x="60000" y="46154"/>
                </a:lnTo>
                <a:lnTo>
                  <a:pt x="90000" y="46154"/>
                </a:lnTo>
                <a:lnTo>
                  <a:pt x="120000" y="46154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4CAF50">
              <a:alpha val="80000"/>
            </a:srgbClr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28"/>
          <p:cNvSpPr/>
          <p:nvPr/>
        </p:nvSpPr>
        <p:spPr>
          <a:xfrm rot="-900000">
            <a:off x="1312914" y="1032851"/>
            <a:ext cx="762000" cy="67728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120000"/>
                </a:moveTo>
                <a:lnTo>
                  <a:pt x="51384" y="111171"/>
                </a:lnTo>
                <a:cubicBezTo>
                  <a:pt x="20616" y="79811"/>
                  <a:pt x="0" y="58765"/>
                  <a:pt x="0" y="32994"/>
                </a:cubicBezTo>
                <a:cubicBezTo>
                  <a:pt x="0" y="14512"/>
                  <a:pt x="12900" y="0"/>
                  <a:pt x="29328" y="0"/>
                </a:cubicBezTo>
                <a:cubicBezTo>
                  <a:pt x="38568" y="0"/>
                  <a:pt x="47436" y="4819"/>
                  <a:pt x="53328" y="12514"/>
                </a:cubicBezTo>
                <a:lnTo>
                  <a:pt x="60000" y="21748"/>
                </a:lnTo>
                <a:lnTo>
                  <a:pt x="66672" y="12514"/>
                </a:lnTo>
                <a:cubicBezTo>
                  <a:pt x="72564" y="4819"/>
                  <a:pt x="81432" y="0"/>
                  <a:pt x="90672" y="0"/>
                </a:cubicBezTo>
                <a:cubicBezTo>
                  <a:pt x="107100" y="0"/>
                  <a:pt x="120000" y="14512"/>
                  <a:pt x="120000" y="32994"/>
                </a:cubicBezTo>
                <a:cubicBezTo>
                  <a:pt x="120000" y="58765"/>
                  <a:pt x="99384" y="79811"/>
                  <a:pt x="68616" y="111171"/>
                </a:cubicBezTo>
                <a:lnTo>
                  <a:pt x="60000" y="120000"/>
                </a:lnTo>
                <a:close/>
              </a:path>
            </a:pathLst>
          </a:custGeom>
          <a:solidFill>
            <a:srgbClr val="FF5252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2" name="Google Shape;302;p28"/>
          <p:cNvSpPr/>
          <p:nvPr/>
        </p:nvSpPr>
        <p:spPr>
          <a:xfrm rot="1200000">
            <a:off x="7021571" y="2586008"/>
            <a:ext cx="724560" cy="68928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60000" y="0"/>
                </a:moveTo>
                <a:lnTo>
                  <a:pt x="74170" y="45837"/>
                </a:lnTo>
                <a:lnTo>
                  <a:pt x="120000" y="45837"/>
                </a:lnTo>
                <a:lnTo>
                  <a:pt x="82915" y="74163"/>
                </a:lnTo>
                <a:lnTo>
                  <a:pt x="97085" y="120000"/>
                </a:lnTo>
                <a:lnTo>
                  <a:pt x="60000" y="91675"/>
                </a:lnTo>
                <a:lnTo>
                  <a:pt x="22915" y="120000"/>
                </a:lnTo>
                <a:lnTo>
                  <a:pt x="37085" y="74163"/>
                </a:lnTo>
                <a:lnTo>
                  <a:pt x="0" y="45837"/>
                </a:lnTo>
                <a:lnTo>
                  <a:pt x="45830" y="45837"/>
                </a:lnTo>
                <a:lnTo>
                  <a:pt x="60000" y="0"/>
                </a:lnTo>
                <a:close/>
              </a:path>
            </a:pathLst>
          </a:custGeom>
          <a:solidFill>
            <a:srgbClr val="FFC107"/>
          </a:solidFill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28"/>
          <p:cNvSpPr txBox="1"/>
          <p:nvPr/>
        </p:nvSpPr>
        <p:spPr>
          <a:xfrm>
            <a:off x="1238250" y="952500"/>
            <a:ext cx="6667500" cy="2857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/>
          <a:p>
            <a:pPr marL="0" lvl="0" indent="0" algn="ctr" rtl="1">
              <a:spcBef>
                <a:spcPts val="0"/>
              </a:spcBef>
              <a:spcAft>
                <a:spcPts val="0"/>
              </a:spcAft>
              <a:buNone/>
            </a:pPr>
            <a:r>
              <a:rPr lang="en" sz="3900" b="1">
                <a:solidFill>
                  <a:srgbClr val="1565C0"/>
                </a:solidFill>
                <a:latin typeface="Rubik"/>
                <a:ea typeface="Rubik"/>
                <a:cs typeface="Rubik"/>
                <a:sym typeface="Rubik"/>
              </a:rPr>
              <a:t>המשימה שלי</a:t>
            </a:r>
            <a:endParaRPr sz="3900" b="1">
              <a:solidFill>
                <a:srgbClr val="1565C0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ctr" rtl="1">
              <a:spcBef>
                <a:spcPts val="1800"/>
              </a:spcBef>
              <a:spcAft>
                <a:spcPts val="0"/>
              </a:spcAft>
              <a:buNone/>
            </a:pPr>
            <a:r>
              <a:rPr lang="en" sz="2400" b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כשאני רוצה משהו חדש, אני </a:t>
            </a:r>
            <a:r>
              <a:rPr lang="en" sz="240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אעצור ואשאל</a:t>
            </a:r>
            <a:r>
              <a:rPr lang="en" sz="2400" b="0">
                <a:solidFill>
                  <a:srgbClr val="3E2723"/>
                </a:solidFill>
                <a:latin typeface="Rubik"/>
                <a:ea typeface="Rubik"/>
                <a:cs typeface="Rubik"/>
                <a:sym typeface="Rubik"/>
              </a:rPr>
              <a:t>:</a:t>
            </a:r>
            <a:endParaRPr sz="2400" b="0">
              <a:solidFill>
                <a:srgbClr val="3E2723"/>
              </a:solidFill>
              <a:latin typeface="Rubik"/>
              <a:ea typeface="Rubik"/>
              <a:cs typeface="Rubik"/>
              <a:sym typeface="Rubik"/>
            </a:endParaRPr>
          </a:p>
          <a:p>
            <a:pPr marL="0" lvl="0" indent="0" algn="ctr" rtl="1">
              <a:spcBef>
                <a:spcPts val="900"/>
              </a:spcBef>
              <a:spcAft>
                <a:spcPts val="0"/>
              </a:spcAft>
              <a:buNone/>
            </a:pPr>
            <a:r>
              <a:rPr lang="en" sz="3600" b="1">
                <a:solidFill>
                  <a:srgbClr val="4CAF50"/>
                </a:solidFill>
                <a:latin typeface="Rubik"/>
                <a:ea typeface="Rubik"/>
                <a:cs typeface="Rubik"/>
                <a:sym typeface="Rubik"/>
              </a:rPr>
              <a:t>רוצה או צריכ/ה?</a:t>
            </a:r>
            <a:endParaRPr sz="3600" b="1">
              <a:solidFill>
                <a:srgbClr val="4CAF50"/>
              </a:solidFill>
              <a:latin typeface="Rubik"/>
              <a:ea typeface="Rubik"/>
              <a:cs typeface="Rubik"/>
              <a:sym typeface="Rubik"/>
            </a:endParaRPr>
          </a:p>
        </p:txBody>
      </p:sp>
      <p:pic>
        <p:nvPicPr>
          <p:cNvPr id="304" name="Google Shape;304;p28" title="NM_LOGO_VARIATION--05 150518.png"/>
          <p:cNvPicPr preferRelativeResize="0"/>
          <p:nvPr/>
        </p:nvPicPr>
        <p:blipFill>
          <a:blip r:embed="rId3">
            <a:alphaModFix/>
            <a:duotone>
              <a:schemeClr val="bg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8079497" y="56625"/>
            <a:ext cx="1001778" cy="7053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Simple Light">
    <a:dk1>
      <a:srgbClr val="000000"/>
    </a:dk1>
    <a:lt1>
      <a:srgbClr val="FFFFFF"/>
    </a:lt1>
    <a:dk2>
      <a:srgbClr val="595959"/>
    </a:dk2>
    <a:lt2>
      <a:srgbClr val="EEEEEE"/>
    </a:lt2>
    <a:accent1>
      <a:srgbClr val="4285F4"/>
    </a:accent1>
    <a:accent2>
      <a:srgbClr val="212121"/>
    </a:accent2>
    <a:accent3>
      <a:srgbClr val="78909C"/>
    </a:accent3>
    <a:accent4>
      <a:srgbClr val="FFAB40"/>
    </a:accent4>
    <a:accent5>
      <a:srgbClr val="0097A7"/>
    </a:accent5>
    <a:accent6>
      <a:srgbClr val="EEFF41"/>
    </a:accent6>
    <a:hlink>
      <a:srgbClr val="0097A7"/>
    </a:hlink>
    <a:folHlink>
      <a:srgbClr val="0097A7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472</Words>
  <Application>Microsoft Office PowerPoint</Application>
  <PresentationFormat>On-screen Show (16:9)</PresentationFormat>
  <Paragraphs>90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Rubik Medium</vt:lpstr>
      <vt:lpstr>Arial</vt:lpstr>
      <vt:lpstr>Rubik</vt:lpstr>
      <vt:lpstr>Simple Light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Inbar Schwartz</cp:lastModifiedBy>
  <cp:revision>1</cp:revision>
  <dcterms:modified xsi:type="dcterms:W3CDTF">2026-10-05T07:20:40Z</dcterms:modified>
</cp:coreProperties>
</file>